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8" r:id="rId2"/>
    <p:sldId id="260" r:id="rId3"/>
    <p:sldId id="259" r:id="rId4"/>
    <p:sldId id="261" r:id="rId5"/>
    <p:sldId id="687" r:id="rId6"/>
    <p:sldId id="263" r:id="rId7"/>
    <p:sldId id="264" r:id="rId8"/>
    <p:sldId id="265" r:id="rId9"/>
    <p:sldId id="268" r:id="rId10"/>
    <p:sldId id="688" r:id="rId11"/>
    <p:sldId id="689" r:id="rId12"/>
    <p:sldId id="271" r:id="rId13"/>
    <p:sldId id="269" r:id="rId14"/>
    <p:sldId id="270" r:id="rId15"/>
    <p:sldId id="693" r:id="rId16"/>
    <p:sldId id="691" r:id="rId17"/>
    <p:sldId id="301" r:id="rId18"/>
    <p:sldId id="277" r:id="rId19"/>
    <p:sldId id="276" r:id="rId20"/>
    <p:sldId id="274" r:id="rId21"/>
    <p:sldId id="275" r:id="rId22"/>
    <p:sldId id="287" r:id="rId23"/>
    <p:sldId id="694" r:id="rId24"/>
    <p:sldId id="690" r:id="rId25"/>
    <p:sldId id="695" r:id="rId26"/>
    <p:sldId id="696" r:id="rId27"/>
    <p:sldId id="692" r:id="rId28"/>
    <p:sldId id="282" r:id="rId29"/>
    <p:sldId id="278" r:id="rId30"/>
    <p:sldId id="279" r:id="rId31"/>
    <p:sldId id="280" r:id="rId32"/>
    <p:sldId id="281" r:id="rId33"/>
    <p:sldId id="283" r:id="rId34"/>
    <p:sldId id="297" r:id="rId35"/>
    <p:sldId id="298" r:id="rId36"/>
    <p:sldId id="673" r:id="rId37"/>
    <p:sldId id="674" r:id="rId38"/>
    <p:sldId id="675" r:id="rId39"/>
    <p:sldId id="676" r:id="rId40"/>
    <p:sldId id="288" r:id="rId41"/>
    <p:sldId id="291" r:id="rId42"/>
    <p:sldId id="677" r:id="rId43"/>
    <p:sldId id="289" r:id="rId44"/>
    <p:sldId id="290" r:id="rId45"/>
    <p:sldId id="30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B6"/>
    <a:srgbClr val="942092"/>
    <a:srgbClr val="323B4A"/>
    <a:srgbClr val="D1AC4F"/>
    <a:srgbClr val="70AE46"/>
    <a:srgbClr val="5E8FB8"/>
    <a:srgbClr val="637E93"/>
    <a:srgbClr val="DCDEE3"/>
    <a:srgbClr val="C7C8CD"/>
    <a:srgbClr val="5975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6"/>
    <p:restoredTop sz="84082"/>
  </p:normalViewPr>
  <p:slideViewPr>
    <p:cSldViewPr snapToGrid="0" snapToObjects="1">
      <p:cViewPr varScale="1">
        <p:scale>
          <a:sx n="102" d="100"/>
          <a:sy n="102" d="100"/>
        </p:scale>
        <p:origin x="1600" y="18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88AE0-F75B-C043-A790-44D7CAEA21E0}"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5E725-9EA9-D340-AA75-6726D98EBF98}" type="slidenum">
              <a:rPr lang="en-US" smtClean="0"/>
              <a:t>‹#›</a:t>
            </a:fld>
            <a:endParaRPr lang="en-US"/>
          </a:p>
        </p:txBody>
      </p:sp>
    </p:spTree>
    <p:extLst>
      <p:ext uri="{BB962C8B-B14F-4D97-AF65-F5344CB8AC3E}">
        <p14:creationId xmlns:p14="http://schemas.microsoft.com/office/powerpoint/2010/main" val="65207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6" name="Google Shape;2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36d48ac624_0_5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g136d48ac624_0_5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8" name="Google Shape;1308;g136d48ac624_0_5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36d48ac624_0_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6" name="Google Shape;1316;g136d48ac624_0_3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317" name="Google Shape;1317;g136d48ac624_0_3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7" name="Google Shape;13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9" name="Google Shape;128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8" name="Google Shape;133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7" name="Google Shape;197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7910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5" name="Google Shape;15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9"/>
        <p:cNvGrpSpPr/>
        <p:nvPr/>
      </p:nvGrpSpPr>
      <p:grpSpPr>
        <a:xfrm>
          <a:off x="0" y="0"/>
          <a:ext cx="0" cy="0"/>
          <a:chOff x="0" y="0"/>
          <a:chExt cx="0" cy="0"/>
        </a:xfrm>
      </p:grpSpPr>
      <p:sp>
        <p:nvSpPr>
          <p:cNvPr id="3130" name="Google Shape;3130;p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latin typeface="Arial"/>
                <a:ea typeface="Arial"/>
                <a:cs typeface="Arial"/>
                <a:sym typeface="Arial"/>
              </a:rPr>
              <a:t>17</a:t>
            </a:fld>
            <a:endParaRPr sz="1200">
              <a:solidFill>
                <a:schemeClr val="dk1"/>
              </a:solidFill>
              <a:latin typeface="Arial"/>
              <a:ea typeface="Arial"/>
              <a:cs typeface="Arial"/>
              <a:sym typeface="Arial"/>
            </a:endParaRPr>
          </a:p>
        </p:txBody>
      </p:sp>
      <p:sp>
        <p:nvSpPr>
          <p:cNvPr id="3131" name="Google Shape;3131;p45: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132" name="Google Shape;3132;p45: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p:txBody>
      </p:sp>
      <p:sp>
        <p:nvSpPr>
          <p:cNvPr id="3133" name="Google Shape;3133;p4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58329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7" name="Google Shape;166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3" name="Google Shape;15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8" name="Google Shape;185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5" name="Google Shape;18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9" name="Google Shape;237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153184edb5a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1" name="Google Shape;1801;g153184edb5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36d48ac62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36d48ac624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6" name="Google Shape;1586;g136d48ac624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53184edb5a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53184edb5a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9" name="Google Shape;1809;g153184edb5a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153184edb5a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153184edb5a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g153184edb5a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0" name="Google Shape;19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6" name="Google Shape;209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5" name="Google Shape;192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0" name="Google Shape;194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9" name="Google Shape;199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0" name="Google Shape;20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0" name="Google Shape;213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1" name="Google Shape;296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7091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7" name="Google Shape;301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182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3" name="Google Shape;217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7" name="Google Shape;224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8" name="Google Shape;231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9" name="Google Shape;237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9" name="Google Shape;24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6" name="Google Shape;256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8" name="Google Shape;257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Currently, we have implemented and are enforcing integrity checking in the PegasusLite deployments, where a job on the remote compute node is launched by a llightweight Pegasus instance that is responsible for fetching the input data for the job and staging the output to the scratch space. Before a job starts, an integrity check step is performed to ensure that any input files staged to the compute node matches the checksum in the data catalogs. Any new files ( intermediate , and final output files) that are generated on the remote node have their checksums computed on the remote node itself. This information is brought back to Pegasus submit host as part of job’s stdout and then stored in our monitoring database.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7" name="Google Shape;247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1" name="Google Shape;251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61" name="Google Shape;316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1091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36d48ac624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g136d48ac624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454" name="Google Shape;454;g136d48ac624_0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5" name="Google Shape;116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Numbers current as of Dec 2020. Bag of task workflow. Inputs are downloaded from the CyVerse datastore via WebDAV, and after processing results are uploaded back to the datastore.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Usually we have ~1000 jobs active jobs running in parallel on the OSG. This is also limited by I/O limitations from CyVerse. The total number of jobs in a single workflow is relatively arbitrary. At the moment we usually run with 50-100k. So far we had no problems scaling this with Pegasus.</a:t>
            </a:r>
            <a:endParaRPr/>
          </a:p>
        </p:txBody>
      </p:sp>
      <p:sp>
        <p:nvSpPr>
          <p:cNvPr id="1166" name="Google Shape;116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0C2D9F-281B-C749-98AC-0C96966DD309}"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87270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0C2D9F-281B-C749-98AC-0C96966DD309}"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4035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0C2D9F-281B-C749-98AC-0C96966DD309}"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070778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40"/>
        <p:cNvGrpSpPr/>
        <p:nvPr/>
      </p:nvGrpSpPr>
      <p:grpSpPr>
        <a:xfrm>
          <a:off x="0" y="0"/>
          <a:ext cx="0" cy="0"/>
          <a:chOff x="0" y="0"/>
          <a:chExt cx="0" cy="0"/>
        </a:xfrm>
      </p:grpSpPr>
      <p:grpSp>
        <p:nvGrpSpPr>
          <p:cNvPr id="41" name="Google Shape;41;p50"/>
          <p:cNvGrpSpPr/>
          <p:nvPr/>
        </p:nvGrpSpPr>
        <p:grpSpPr>
          <a:xfrm>
            <a:off x="0" y="0"/>
            <a:ext cx="12192000" cy="6858001"/>
            <a:chOff x="0" y="0"/>
            <a:chExt cx="12192000" cy="6858001"/>
          </a:xfrm>
        </p:grpSpPr>
        <p:pic>
          <p:nvPicPr>
            <p:cNvPr id="42" name="Google Shape;42;p50" descr="time lapse photography of tunnel"/>
            <p:cNvPicPr preferRelativeResize="0"/>
            <p:nvPr/>
          </p:nvPicPr>
          <p:blipFill rotWithShape="1">
            <a:blip r:embed="rId2">
              <a:alphaModFix/>
            </a:blip>
            <a:srcRect/>
            <a:stretch/>
          </p:blipFill>
          <p:spPr>
            <a:xfrm>
              <a:off x="1910140" y="1"/>
              <a:ext cx="10281860" cy="6858000"/>
            </a:xfrm>
            <a:prstGeom prst="rect">
              <a:avLst/>
            </a:prstGeom>
            <a:noFill/>
            <a:ln>
              <a:noFill/>
            </a:ln>
          </p:spPr>
        </p:pic>
        <p:sp>
          <p:nvSpPr>
            <p:cNvPr id="43" name="Google Shape;43;p50"/>
            <p:cNvSpPr/>
            <p:nvPr/>
          </p:nvSpPr>
          <p:spPr>
            <a:xfrm>
              <a:off x="0" y="0"/>
              <a:ext cx="12192000" cy="6858001"/>
            </a:xfrm>
            <a:prstGeom prst="rect">
              <a:avLst/>
            </a:prstGeom>
            <a:gradFill>
              <a:gsLst>
                <a:gs pos="0">
                  <a:schemeClr val="lt1"/>
                </a:gs>
                <a:gs pos="20000">
                  <a:schemeClr val="lt1"/>
                </a:gs>
                <a:gs pos="100000">
                  <a:srgbClr val="FFFFFF">
                    <a:alpha val="8000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sp>
        <p:nvSpPr>
          <p:cNvPr id="44" name="Google Shape;44;p50"/>
          <p:cNvSpPr txBox="1">
            <a:spLocks noGrp="1"/>
          </p:cNvSpPr>
          <p:nvPr>
            <p:ph type="ctrTitle"/>
          </p:nvPr>
        </p:nvSpPr>
        <p:spPr>
          <a:xfrm>
            <a:off x="4182769" y="2656105"/>
            <a:ext cx="7171031" cy="7017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rgbClr val="3F3F3F"/>
              </a:buClr>
              <a:buSzPts val="4400"/>
              <a:buFont typeface="Roboto Black"/>
              <a:buNone/>
              <a:defRPr sz="4400">
                <a:solidFill>
                  <a:srgbClr val="3F3F3F"/>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0"/>
          <p:cNvSpPr txBox="1">
            <a:spLocks noGrp="1"/>
          </p:cNvSpPr>
          <p:nvPr>
            <p:ph type="subTitle" idx="1"/>
          </p:nvPr>
        </p:nvSpPr>
        <p:spPr>
          <a:xfrm>
            <a:off x="4182769" y="3766090"/>
            <a:ext cx="7171031" cy="313932"/>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Clr>
                <a:schemeClr val="dk1"/>
              </a:buClr>
              <a:buSzPts val="1600"/>
              <a:buNone/>
              <a:defRPr sz="16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ftr" idx="11"/>
          </p:nvPr>
        </p:nvSpPr>
        <p:spPr>
          <a:xfrm>
            <a:off x="4995332" y="6407149"/>
            <a:ext cx="22013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rgbClr val="2D75B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50"/>
          <p:cNvCxnSpPr/>
          <p:nvPr/>
        </p:nvCxnSpPr>
        <p:spPr>
          <a:xfrm>
            <a:off x="4238813" y="3561963"/>
            <a:ext cx="2123112" cy="0"/>
          </a:xfrm>
          <a:prstGeom prst="straightConnector1">
            <a:avLst/>
          </a:prstGeom>
          <a:noFill/>
          <a:ln w="31750" cap="flat" cmpd="sng">
            <a:solidFill>
              <a:srgbClr val="FCA904"/>
            </a:solidFill>
            <a:prstDash val="solid"/>
            <a:miter lim="800000"/>
            <a:headEnd type="none" w="sm" len="sm"/>
            <a:tailEnd type="none" w="sm" len="sm"/>
          </a:ln>
        </p:spPr>
      </p:cxnSp>
      <p:pic>
        <p:nvPicPr>
          <p:cNvPr id="50" name="Google Shape;50;p50"/>
          <p:cNvPicPr preferRelativeResize="0"/>
          <p:nvPr/>
        </p:nvPicPr>
        <p:blipFill rotWithShape="1">
          <a:blip r:embed="rId3">
            <a:alphaModFix/>
          </a:blip>
          <a:srcRect/>
          <a:stretch/>
        </p:blipFill>
        <p:spPr>
          <a:xfrm>
            <a:off x="1237972" y="2299019"/>
            <a:ext cx="2337619" cy="1955481"/>
          </a:xfrm>
          <a:prstGeom prst="rect">
            <a:avLst/>
          </a:prstGeom>
          <a:noFill/>
          <a:ln>
            <a:noFill/>
          </a:ln>
        </p:spPr>
      </p:pic>
      <p:pic>
        <p:nvPicPr>
          <p:cNvPr id="51" name="Google Shape;51;p50"/>
          <p:cNvPicPr preferRelativeResize="0"/>
          <p:nvPr/>
        </p:nvPicPr>
        <p:blipFill rotWithShape="1">
          <a:blip r:embed="rId4">
            <a:alphaModFix/>
          </a:blip>
          <a:srcRect/>
          <a:stretch/>
        </p:blipFill>
        <p:spPr>
          <a:xfrm>
            <a:off x="334947" y="6061522"/>
            <a:ext cx="636603" cy="589653"/>
          </a:xfrm>
          <a:prstGeom prst="rect">
            <a:avLst/>
          </a:prstGeom>
          <a:noFill/>
          <a:ln>
            <a:noFill/>
          </a:ln>
        </p:spPr>
      </p:pic>
      <p:grpSp>
        <p:nvGrpSpPr>
          <p:cNvPr id="52" name="Google Shape;52;p50"/>
          <p:cNvGrpSpPr/>
          <p:nvPr/>
        </p:nvGrpSpPr>
        <p:grpSpPr>
          <a:xfrm>
            <a:off x="8196640" y="5903299"/>
            <a:ext cx="3175081" cy="471711"/>
            <a:chOff x="7723978" y="5410594"/>
            <a:chExt cx="3161287" cy="469662"/>
          </a:xfrm>
        </p:grpSpPr>
        <p:pic>
          <p:nvPicPr>
            <p:cNvPr id="53" name="Google Shape;53;p50"/>
            <p:cNvPicPr preferRelativeResize="0"/>
            <p:nvPr/>
          </p:nvPicPr>
          <p:blipFill rotWithShape="1">
            <a:blip r:embed="rId5">
              <a:alphaModFix/>
            </a:blip>
            <a:srcRect/>
            <a:stretch/>
          </p:blipFill>
          <p:spPr>
            <a:xfrm>
              <a:off x="7723978" y="5410594"/>
              <a:ext cx="467491" cy="469662"/>
            </a:xfrm>
            <a:prstGeom prst="rect">
              <a:avLst/>
            </a:prstGeom>
            <a:noFill/>
            <a:ln>
              <a:noFill/>
            </a:ln>
          </p:spPr>
        </p:pic>
        <p:pic>
          <p:nvPicPr>
            <p:cNvPr id="54" name="Google Shape;54;p50"/>
            <p:cNvPicPr preferRelativeResize="0"/>
            <p:nvPr/>
          </p:nvPicPr>
          <p:blipFill rotWithShape="1">
            <a:blip r:embed="rId6">
              <a:alphaModFix/>
            </a:blip>
            <a:srcRect/>
            <a:stretch/>
          </p:blipFill>
          <p:spPr>
            <a:xfrm>
              <a:off x="8292879" y="5484947"/>
              <a:ext cx="1306426" cy="320957"/>
            </a:xfrm>
            <a:prstGeom prst="rect">
              <a:avLst/>
            </a:prstGeom>
            <a:noFill/>
            <a:ln>
              <a:noFill/>
            </a:ln>
          </p:spPr>
        </p:pic>
        <p:pic>
          <p:nvPicPr>
            <p:cNvPr id="55" name="Google Shape;55;p50"/>
            <p:cNvPicPr preferRelativeResize="0"/>
            <p:nvPr/>
          </p:nvPicPr>
          <p:blipFill rotWithShape="1">
            <a:blip r:embed="rId7">
              <a:alphaModFix/>
            </a:blip>
            <a:srcRect/>
            <a:stretch/>
          </p:blipFill>
          <p:spPr>
            <a:xfrm>
              <a:off x="9700715" y="5484947"/>
              <a:ext cx="523506" cy="320957"/>
            </a:xfrm>
            <a:prstGeom prst="rect">
              <a:avLst/>
            </a:prstGeom>
            <a:noFill/>
            <a:ln>
              <a:noFill/>
            </a:ln>
          </p:spPr>
        </p:pic>
        <p:pic>
          <p:nvPicPr>
            <p:cNvPr id="56" name="Google Shape;56;p50"/>
            <p:cNvPicPr preferRelativeResize="0"/>
            <p:nvPr/>
          </p:nvPicPr>
          <p:blipFill rotWithShape="1">
            <a:blip r:embed="rId8">
              <a:alphaModFix/>
            </a:blip>
            <a:srcRect/>
            <a:stretch/>
          </p:blipFill>
          <p:spPr>
            <a:xfrm>
              <a:off x="10325632" y="5487365"/>
              <a:ext cx="559633" cy="316120"/>
            </a:xfrm>
            <a:prstGeom prst="rect">
              <a:avLst/>
            </a:prstGeom>
            <a:noFill/>
            <a:ln>
              <a:noFill/>
            </a:ln>
          </p:spPr>
        </p:pic>
      </p:grpSp>
      <p:cxnSp>
        <p:nvCxnSpPr>
          <p:cNvPr id="57" name="Google Shape;57;p50"/>
          <p:cNvCxnSpPr/>
          <p:nvPr/>
        </p:nvCxnSpPr>
        <p:spPr>
          <a:xfrm>
            <a:off x="1131348" y="6589712"/>
            <a:ext cx="3863985" cy="1"/>
          </a:xfrm>
          <a:prstGeom prst="straightConnector1">
            <a:avLst/>
          </a:prstGeom>
          <a:noFill/>
          <a:ln w="9525" cap="flat" cmpd="sng">
            <a:solidFill>
              <a:srgbClr val="D8D8D8"/>
            </a:solidFill>
            <a:prstDash val="solid"/>
            <a:miter lim="800000"/>
            <a:headEnd type="none" w="sm" len="sm"/>
            <a:tailEnd type="none" w="sm" len="sm"/>
          </a:ln>
        </p:spPr>
      </p:cxnSp>
      <p:cxnSp>
        <p:nvCxnSpPr>
          <p:cNvPr id="58" name="Google Shape;58;p50"/>
          <p:cNvCxnSpPr/>
          <p:nvPr/>
        </p:nvCxnSpPr>
        <p:spPr>
          <a:xfrm>
            <a:off x="7196667" y="6589713"/>
            <a:ext cx="4360333" cy="0"/>
          </a:xfrm>
          <a:prstGeom prst="straightConnector1">
            <a:avLst/>
          </a:prstGeom>
          <a:noFill/>
          <a:ln w="9525" cap="flat" cmpd="sng">
            <a:solidFill>
              <a:srgbClr val="D8D8D8"/>
            </a:solidFill>
            <a:prstDash val="solid"/>
            <a:miter lim="800000"/>
            <a:headEnd type="none" w="sm" len="sm"/>
            <a:tailEnd type="none" w="sm" len="sm"/>
          </a:ln>
        </p:spPr>
      </p:cxnSp>
    </p:spTree>
    <p:extLst>
      <p:ext uri="{BB962C8B-B14F-4D97-AF65-F5344CB8AC3E}">
        <p14:creationId xmlns:p14="http://schemas.microsoft.com/office/powerpoint/2010/main" val="1188291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9"/>
        <p:cNvGrpSpPr/>
        <p:nvPr/>
      </p:nvGrpSpPr>
      <p:grpSpPr>
        <a:xfrm>
          <a:off x="0" y="0"/>
          <a:ext cx="0" cy="0"/>
          <a:chOff x="0" y="0"/>
          <a:chExt cx="0" cy="0"/>
        </a:xfrm>
      </p:grpSpPr>
      <p:sp>
        <p:nvSpPr>
          <p:cNvPr id="60" name="Google Shape;60;p51"/>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lvl1pPr lvl="0" algn="l">
              <a:lnSpc>
                <a:spcPct val="100000"/>
              </a:lnSpc>
              <a:spcBef>
                <a:spcPts val="0"/>
              </a:spcBef>
              <a:spcAft>
                <a:spcPts val="0"/>
              </a:spcAft>
              <a:buClr>
                <a:srgbClr val="3F3F3F"/>
              </a:buClr>
              <a:buSzPts val="3600"/>
              <a:buFont typeface="Roboto Black"/>
              <a:buNone/>
              <a:defRPr sz="3600">
                <a:solidFill>
                  <a:srgbClr val="3F3F3F"/>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1"/>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a:p>
        </p:txBody>
      </p:sp>
      <p:pic>
        <p:nvPicPr>
          <p:cNvPr id="63" name="Google Shape;63;p51"/>
          <p:cNvPicPr preferRelativeResize="0"/>
          <p:nvPr/>
        </p:nvPicPr>
        <p:blipFill rotWithShape="1">
          <a:blip r:embed="rId2">
            <a:alphaModFix/>
          </a:blip>
          <a:srcRect/>
          <a:stretch/>
        </p:blipFill>
        <p:spPr>
          <a:xfrm>
            <a:off x="10718800" y="365125"/>
            <a:ext cx="635000" cy="531196"/>
          </a:xfrm>
          <a:prstGeom prst="rect">
            <a:avLst/>
          </a:prstGeom>
          <a:noFill/>
          <a:ln>
            <a:noFill/>
          </a:ln>
        </p:spPr>
      </p:pic>
      <p:pic>
        <p:nvPicPr>
          <p:cNvPr id="64" name="Google Shape;64;p51"/>
          <p:cNvPicPr preferRelativeResize="0"/>
          <p:nvPr/>
        </p:nvPicPr>
        <p:blipFill rotWithShape="1">
          <a:blip r:embed="rId3">
            <a:alphaModFix/>
          </a:blip>
          <a:srcRect/>
          <a:stretch/>
        </p:blipFill>
        <p:spPr>
          <a:xfrm>
            <a:off x="334947" y="6061522"/>
            <a:ext cx="636603" cy="589653"/>
          </a:xfrm>
          <a:prstGeom prst="rect">
            <a:avLst/>
          </a:prstGeom>
          <a:noFill/>
          <a:ln>
            <a:noFill/>
          </a:ln>
        </p:spPr>
      </p:pic>
      <p:cxnSp>
        <p:nvCxnSpPr>
          <p:cNvPr id="65" name="Google Shape;65;p51"/>
          <p:cNvCxnSpPr/>
          <p:nvPr/>
        </p:nvCxnSpPr>
        <p:spPr>
          <a:xfrm>
            <a:off x="1131348" y="6575994"/>
            <a:ext cx="10129421" cy="0"/>
          </a:xfrm>
          <a:prstGeom prst="straightConnector1">
            <a:avLst/>
          </a:prstGeom>
          <a:noFill/>
          <a:ln w="9525" cap="flat" cmpd="sng">
            <a:solidFill>
              <a:srgbClr val="D8D8D8"/>
            </a:solidFill>
            <a:prstDash val="solid"/>
            <a:miter lim="800000"/>
            <a:headEnd type="none" w="sm" len="sm"/>
            <a:tailEnd type="none" w="sm" len="sm"/>
          </a:ln>
        </p:spPr>
      </p:cxnSp>
      <p:sp>
        <p:nvSpPr>
          <p:cNvPr id="66" name="Google Shape;66;p51"/>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rgbClr val="2D75B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57156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6"/>
        <p:cNvGrpSpPr/>
        <p:nvPr/>
      </p:nvGrpSpPr>
      <p:grpSpPr>
        <a:xfrm>
          <a:off x="0" y="0"/>
          <a:ext cx="0" cy="0"/>
          <a:chOff x="0" y="0"/>
          <a:chExt cx="0" cy="0"/>
        </a:xfrm>
      </p:grpSpPr>
      <p:grpSp>
        <p:nvGrpSpPr>
          <p:cNvPr id="157" name="Google Shape;157;p62"/>
          <p:cNvGrpSpPr/>
          <p:nvPr/>
        </p:nvGrpSpPr>
        <p:grpSpPr>
          <a:xfrm>
            <a:off x="0" y="0"/>
            <a:ext cx="12192000" cy="6858001"/>
            <a:chOff x="0" y="0"/>
            <a:chExt cx="12192000" cy="6858001"/>
          </a:xfrm>
        </p:grpSpPr>
        <p:pic>
          <p:nvPicPr>
            <p:cNvPr id="158" name="Google Shape;158;p62" descr="time lapse photography of tunnel"/>
            <p:cNvPicPr preferRelativeResize="0"/>
            <p:nvPr/>
          </p:nvPicPr>
          <p:blipFill rotWithShape="1">
            <a:blip r:embed="rId2">
              <a:alphaModFix/>
            </a:blip>
            <a:srcRect/>
            <a:stretch/>
          </p:blipFill>
          <p:spPr>
            <a:xfrm>
              <a:off x="1910140" y="1"/>
              <a:ext cx="10281860" cy="6858000"/>
            </a:xfrm>
            <a:prstGeom prst="rect">
              <a:avLst/>
            </a:prstGeom>
            <a:noFill/>
            <a:ln>
              <a:noFill/>
            </a:ln>
          </p:spPr>
        </p:pic>
        <p:sp>
          <p:nvSpPr>
            <p:cNvPr id="159" name="Google Shape;159;p62"/>
            <p:cNvSpPr/>
            <p:nvPr/>
          </p:nvSpPr>
          <p:spPr>
            <a:xfrm>
              <a:off x="0" y="0"/>
              <a:ext cx="12192000" cy="6858001"/>
            </a:xfrm>
            <a:prstGeom prst="rect">
              <a:avLst/>
            </a:prstGeom>
            <a:gradFill>
              <a:gsLst>
                <a:gs pos="0">
                  <a:schemeClr val="lt1"/>
                </a:gs>
                <a:gs pos="20000">
                  <a:schemeClr val="lt1"/>
                </a:gs>
                <a:gs pos="100000">
                  <a:srgbClr val="FFFFFF">
                    <a:alpha val="8000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sp>
        <p:nvSpPr>
          <p:cNvPr id="160" name="Google Shape;160;p62"/>
          <p:cNvSpPr txBox="1">
            <a:spLocks noGrp="1"/>
          </p:cNvSpPr>
          <p:nvPr>
            <p:ph type="ctrTitle"/>
          </p:nvPr>
        </p:nvSpPr>
        <p:spPr>
          <a:xfrm>
            <a:off x="2281570" y="1938736"/>
            <a:ext cx="8386430" cy="7267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4000"/>
              <a:buFont typeface="Roboto Black"/>
              <a:buNone/>
              <a:defRPr sz="4000">
                <a:solidFill>
                  <a:srgbClr val="3F3F3F"/>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62"/>
          <p:cNvSpPr txBox="1">
            <a:spLocks noGrp="1"/>
          </p:cNvSpPr>
          <p:nvPr>
            <p:ph type="subTitle" idx="1"/>
          </p:nvPr>
        </p:nvSpPr>
        <p:spPr>
          <a:xfrm>
            <a:off x="2281570" y="3009900"/>
            <a:ext cx="8386430" cy="28067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600"/>
              <a:buNone/>
              <a:defRPr sz="16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2" name="Google Shape;162;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62"/>
          <p:cNvSpPr txBox="1">
            <a:spLocks noGrp="1"/>
          </p:cNvSpPr>
          <p:nvPr>
            <p:ph type="ftr" idx="11"/>
          </p:nvPr>
        </p:nvSpPr>
        <p:spPr>
          <a:xfrm>
            <a:off x="4995333" y="6407149"/>
            <a:ext cx="220133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rgbClr val="2D75B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US"/>
              <a:t>‹#›</a:t>
            </a:fld>
            <a:endParaRPr/>
          </a:p>
        </p:txBody>
      </p:sp>
      <p:pic>
        <p:nvPicPr>
          <p:cNvPr id="165" name="Google Shape;165;p62"/>
          <p:cNvPicPr preferRelativeResize="0"/>
          <p:nvPr/>
        </p:nvPicPr>
        <p:blipFill rotWithShape="1">
          <a:blip r:embed="rId3">
            <a:alphaModFix/>
          </a:blip>
          <a:srcRect/>
          <a:stretch/>
        </p:blipFill>
        <p:spPr>
          <a:xfrm>
            <a:off x="801182" y="619519"/>
            <a:ext cx="1318463" cy="1102930"/>
          </a:xfrm>
          <a:prstGeom prst="rect">
            <a:avLst/>
          </a:prstGeom>
          <a:noFill/>
          <a:ln>
            <a:noFill/>
          </a:ln>
        </p:spPr>
      </p:pic>
      <p:sp>
        <p:nvSpPr>
          <p:cNvPr id="166" name="Google Shape;166;p62"/>
          <p:cNvSpPr txBox="1">
            <a:spLocks noGrp="1"/>
          </p:cNvSpPr>
          <p:nvPr>
            <p:ph type="body" idx="2"/>
          </p:nvPr>
        </p:nvSpPr>
        <p:spPr>
          <a:xfrm>
            <a:off x="2281570" y="466173"/>
            <a:ext cx="8386430" cy="1034129"/>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3F3F3F"/>
              </a:buClr>
              <a:buSzPts val="6800"/>
              <a:buFont typeface="Roboto Black"/>
              <a:buNone/>
              <a:defRPr sz="6800">
                <a:solidFill>
                  <a:srgbClr val="3F3F3F"/>
                </a:solidFill>
                <a:latin typeface="Roboto Black"/>
                <a:ea typeface="Roboto Black"/>
                <a:cs typeface="Roboto Black"/>
                <a:sym typeface="Roboto Black"/>
              </a:defRPr>
            </a:lvl1pPr>
            <a:lvl2pPr marL="914400" lvl="1" indent="-660400" algn="l">
              <a:lnSpc>
                <a:spcPct val="90000"/>
              </a:lnSpc>
              <a:spcBef>
                <a:spcPts val="500"/>
              </a:spcBef>
              <a:spcAft>
                <a:spcPts val="0"/>
              </a:spcAft>
              <a:buClr>
                <a:schemeClr val="dk1"/>
              </a:buClr>
              <a:buSzPts val="6800"/>
              <a:buChar char="•"/>
              <a:defRPr sz="6800"/>
            </a:lvl2pPr>
            <a:lvl3pPr marL="1371600" lvl="2" indent="-660400" algn="l">
              <a:lnSpc>
                <a:spcPct val="90000"/>
              </a:lnSpc>
              <a:spcBef>
                <a:spcPts val="500"/>
              </a:spcBef>
              <a:spcAft>
                <a:spcPts val="0"/>
              </a:spcAft>
              <a:buClr>
                <a:schemeClr val="dk1"/>
              </a:buClr>
              <a:buSzPts val="6800"/>
              <a:buChar char="•"/>
              <a:defRPr sz="6800"/>
            </a:lvl3pPr>
            <a:lvl4pPr marL="1828800" lvl="3" indent="-660400" algn="l">
              <a:lnSpc>
                <a:spcPct val="90000"/>
              </a:lnSpc>
              <a:spcBef>
                <a:spcPts val="500"/>
              </a:spcBef>
              <a:spcAft>
                <a:spcPts val="0"/>
              </a:spcAft>
              <a:buClr>
                <a:schemeClr val="dk1"/>
              </a:buClr>
              <a:buSzPts val="6800"/>
              <a:buChar char="•"/>
              <a:defRPr sz="6800"/>
            </a:lvl4pPr>
            <a:lvl5pPr marL="2286000" lvl="4" indent="-660400" algn="l">
              <a:lnSpc>
                <a:spcPct val="90000"/>
              </a:lnSpc>
              <a:spcBef>
                <a:spcPts val="500"/>
              </a:spcBef>
              <a:spcAft>
                <a:spcPts val="0"/>
              </a:spcAft>
              <a:buClr>
                <a:schemeClr val="dk1"/>
              </a:buClr>
              <a:buSzPts val="6800"/>
              <a:buChar char="•"/>
              <a:defRPr sz="6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62"/>
          <p:cNvSpPr txBox="1">
            <a:spLocks noGrp="1"/>
          </p:cNvSpPr>
          <p:nvPr>
            <p:ph type="body" idx="3"/>
          </p:nvPr>
        </p:nvSpPr>
        <p:spPr>
          <a:xfrm>
            <a:off x="2281570" y="1464098"/>
            <a:ext cx="8386430" cy="3139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3F3F3F"/>
              </a:buClr>
              <a:buSzPts val="1600"/>
              <a:buFont typeface="Roboto"/>
              <a:buNone/>
              <a:defRPr sz="1600">
                <a:solidFill>
                  <a:srgbClr val="3F3F3F"/>
                </a:solidFill>
                <a:latin typeface="Roboto"/>
                <a:ea typeface="Roboto"/>
                <a:cs typeface="Roboto"/>
                <a:sym typeface="Roboto"/>
              </a:defRPr>
            </a:lvl1pPr>
            <a:lvl2pPr marL="914400" lvl="1" indent="-660400" algn="l">
              <a:lnSpc>
                <a:spcPct val="90000"/>
              </a:lnSpc>
              <a:spcBef>
                <a:spcPts val="500"/>
              </a:spcBef>
              <a:spcAft>
                <a:spcPts val="0"/>
              </a:spcAft>
              <a:buClr>
                <a:schemeClr val="dk1"/>
              </a:buClr>
              <a:buSzPts val="6800"/>
              <a:buChar char="•"/>
              <a:defRPr sz="6800"/>
            </a:lvl2pPr>
            <a:lvl3pPr marL="1371600" lvl="2" indent="-660400" algn="l">
              <a:lnSpc>
                <a:spcPct val="90000"/>
              </a:lnSpc>
              <a:spcBef>
                <a:spcPts val="500"/>
              </a:spcBef>
              <a:spcAft>
                <a:spcPts val="0"/>
              </a:spcAft>
              <a:buClr>
                <a:schemeClr val="dk1"/>
              </a:buClr>
              <a:buSzPts val="6800"/>
              <a:buChar char="•"/>
              <a:defRPr sz="6800"/>
            </a:lvl3pPr>
            <a:lvl4pPr marL="1828800" lvl="3" indent="-660400" algn="l">
              <a:lnSpc>
                <a:spcPct val="90000"/>
              </a:lnSpc>
              <a:spcBef>
                <a:spcPts val="500"/>
              </a:spcBef>
              <a:spcAft>
                <a:spcPts val="0"/>
              </a:spcAft>
              <a:buClr>
                <a:schemeClr val="dk1"/>
              </a:buClr>
              <a:buSzPts val="6800"/>
              <a:buChar char="•"/>
              <a:defRPr sz="6800"/>
            </a:lvl4pPr>
            <a:lvl5pPr marL="2286000" lvl="4" indent="-660400" algn="l">
              <a:lnSpc>
                <a:spcPct val="90000"/>
              </a:lnSpc>
              <a:spcBef>
                <a:spcPts val="500"/>
              </a:spcBef>
              <a:spcAft>
                <a:spcPts val="0"/>
              </a:spcAft>
              <a:buClr>
                <a:schemeClr val="dk1"/>
              </a:buClr>
              <a:buSzPts val="6800"/>
              <a:buChar char="•"/>
              <a:defRPr sz="6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62"/>
          <p:cNvSpPr txBox="1">
            <a:spLocks noGrp="1"/>
          </p:cNvSpPr>
          <p:nvPr>
            <p:ph type="body" idx="4"/>
          </p:nvPr>
        </p:nvSpPr>
        <p:spPr>
          <a:xfrm>
            <a:off x="6374166" y="961540"/>
            <a:ext cx="4293833" cy="3693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365CAA"/>
              </a:buClr>
              <a:buSzPts val="2000"/>
              <a:buFont typeface="Roboto"/>
              <a:buNone/>
              <a:defRPr sz="2000" b="1">
                <a:solidFill>
                  <a:srgbClr val="365CAA"/>
                </a:solidFill>
                <a:latin typeface="Roboto"/>
                <a:ea typeface="Roboto"/>
                <a:cs typeface="Roboto"/>
                <a:sym typeface="Roboto"/>
              </a:defRPr>
            </a:lvl1pPr>
            <a:lvl2pPr marL="914400" lvl="1" indent="-660400" algn="l">
              <a:lnSpc>
                <a:spcPct val="90000"/>
              </a:lnSpc>
              <a:spcBef>
                <a:spcPts val="500"/>
              </a:spcBef>
              <a:spcAft>
                <a:spcPts val="0"/>
              </a:spcAft>
              <a:buClr>
                <a:schemeClr val="dk1"/>
              </a:buClr>
              <a:buSzPts val="6800"/>
              <a:buChar char="•"/>
              <a:defRPr sz="6800"/>
            </a:lvl2pPr>
            <a:lvl3pPr marL="1371600" lvl="2" indent="-660400" algn="l">
              <a:lnSpc>
                <a:spcPct val="90000"/>
              </a:lnSpc>
              <a:spcBef>
                <a:spcPts val="500"/>
              </a:spcBef>
              <a:spcAft>
                <a:spcPts val="0"/>
              </a:spcAft>
              <a:buClr>
                <a:schemeClr val="dk1"/>
              </a:buClr>
              <a:buSzPts val="6800"/>
              <a:buChar char="•"/>
              <a:defRPr sz="6800"/>
            </a:lvl3pPr>
            <a:lvl4pPr marL="1828800" lvl="3" indent="-660400" algn="l">
              <a:lnSpc>
                <a:spcPct val="90000"/>
              </a:lnSpc>
              <a:spcBef>
                <a:spcPts val="500"/>
              </a:spcBef>
              <a:spcAft>
                <a:spcPts val="0"/>
              </a:spcAft>
              <a:buClr>
                <a:schemeClr val="dk1"/>
              </a:buClr>
              <a:buSzPts val="6800"/>
              <a:buChar char="•"/>
              <a:defRPr sz="6800"/>
            </a:lvl4pPr>
            <a:lvl5pPr marL="2286000" lvl="4" indent="-660400" algn="l">
              <a:lnSpc>
                <a:spcPct val="90000"/>
              </a:lnSpc>
              <a:spcBef>
                <a:spcPts val="500"/>
              </a:spcBef>
              <a:spcAft>
                <a:spcPts val="0"/>
              </a:spcAft>
              <a:buClr>
                <a:schemeClr val="dk1"/>
              </a:buClr>
              <a:buSzPts val="6800"/>
              <a:buChar char="•"/>
              <a:defRPr sz="6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9" name="Google Shape;169;p62"/>
          <p:cNvCxnSpPr/>
          <p:nvPr/>
        </p:nvCxnSpPr>
        <p:spPr>
          <a:xfrm>
            <a:off x="1131348" y="6589712"/>
            <a:ext cx="3863985" cy="1"/>
          </a:xfrm>
          <a:prstGeom prst="straightConnector1">
            <a:avLst/>
          </a:prstGeom>
          <a:noFill/>
          <a:ln w="9525" cap="flat" cmpd="sng">
            <a:solidFill>
              <a:srgbClr val="D8D8D8"/>
            </a:solidFill>
            <a:prstDash val="solid"/>
            <a:miter lim="800000"/>
            <a:headEnd type="none" w="sm" len="sm"/>
            <a:tailEnd type="none" w="sm" len="sm"/>
          </a:ln>
        </p:spPr>
      </p:cxnSp>
      <p:pic>
        <p:nvPicPr>
          <p:cNvPr id="170" name="Google Shape;170;p62"/>
          <p:cNvPicPr preferRelativeResize="0"/>
          <p:nvPr/>
        </p:nvPicPr>
        <p:blipFill rotWithShape="1">
          <a:blip r:embed="rId4">
            <a:alphaModFix/>
          </a:blip>
          <a:srcRect/>
          <a:stretch/>
        </p:blipFill>
        <p:spPr>
          <a:xfrm>
            <a:off x="334947" y="6061522"/>
            <a:ext cx="636603" cy="589653"/>
          </a:xfrm>
          <a:prstGeom prst="rect">
            <a:avLst/>
          </a:prstGeom>
          <a:noFill/>
          <a:ln>
            <a:noFill/>
          </a:ln>
        </p:spPr>
      </p:pic>
      <p:cxnSp>
        <p:nvCxnSpPr>
          <p:cNvPr id="171" name="Google Shape;171;p62"/>
          <p:cNvCxnSpPr/>
          <p:nvPr/>
        </p:nvCxnSpPr>
        <p:spPr>
          <a:xfrm>
            <a:off x="7196667" y="6589713"/>
            <a:ext cx="4360333" cy="0"/>
          </a:xfrm>
          <a:prstGeom prst="straightConnector1">
            <a:avLst/>
          </a:prstGeom>
          <a:noFill/>
          <a:ln w="9525" cap="flat" cmpd="sng">
            <a:solidFill>
              <a:srgbClr val="D8D8D8"/>
            </a:solidFill>
            <a:prstDash val="solid"/>
            <a:miter lim="800000"/>
            <a:headEnd type="none" w="sm" len="sm"/>
            <a:tailEnd type="none" w="sm" len="sm"/>
          </a:ln>
        </p:spPr>
      </p:cxnSp>
    </p:spTree>
    <p:extLst>
      <p:ext uri="{BB962C8B-B14F-4D97-AF65-F5344CB8AC3E}">
        <p14:creationId xmlns:p14="http://schemas.microsoft.com/office/powerpoint/2010/main" val="1431156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14"/>
        <p:cNvGrpSpPr/>
        <p:nvPr/>
      </p:nvGrpSpPr>
      <p:grpSpPr>
        <a:xfrm>
          <a:off x="0" y="0"/>
          <a:ext cx="0" cy="0"/>
          <a:chOff x="0" y="0"/>
          <a:chExt cx="0" cy="0"/>
        </a:xfrm>
      </p:grpSpPr>
      <p:sp>
        <p:nvSpPr>
          <p:cNvPr id="115" name="Google Shape;115;p52"/>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lvl1pPr lvl="0" algn="l">
              <a:lnSpc>
                <a:spcPct val="100000"/>
              </a:lnSpc>
              <a:spcBef>
                <a:spcPts val="0"/>
              </a:spcBef>
              <a:spcAft>
                <a:spcPts val="0"/>
              </a:spcAft>
              <a:buClr>
                <a:srgbClr val="3F3F3F"/>
              </a:buClr>
              <a:buSzPts val="3600"/>
              <a:buFont typeface="Roboto Black"/>
              <a:buNone/>
              <a:defRPr sz="3600">
                <a:solidFill>
                  <a:srgbClr val="3F3F3F"/>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52"/>
          <p:cNvSpPr txBox="1">
            <a:spLocks noGrp="1"/>
          </p:cNvSpPr>
          <p:nvPr>
            <p:ph type="body" idx="1"/>
          </p:nvPr>
        </p:nvSpPr>
        <p:spPr>
          <a:xfrm>
            <a:off x="838200" y="1892300"/>
            <a:ext cx="4742549" cy="4074804"/>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3F3F3F"/>
              </a:buClr>
              <a:buSzPts val="1600"/>
              <a:buChar char="•"/>
              <a:defRPr sz="1600">
                <a:solidFill>
                  <a:srgbClr val="3F3F3F"/>
                </a:solidFill>
              </a:defRPr>
            </a:lvl1pPr>
            <a:lvl2pPr marL="914400" lvl="1" indent="-317500" algn="l">
              <a:lnSpc>
                <a:spcPct val="90000"/>
              </a:lnSpc>
              <a:spcBef>
                <a:spcPts val="500"/>
              </a:spcBef>
              <a:spcAft>
                <a:spcPts val="0"/>
              </a:spcAft>
              <a:buClr>
                <a:srgbClr val="3F3F3F"/>
              </a:buClr>
              <a:buSzPts val="1400"/>
              <a:buChar char="•"/>
              <a:defRPr sz="1400">
                <a:solidFill>
                  <a:srgbClr val="3F3F3F"/>
                </a:solidFill>
              </a:defRPr>
            </a:lvl2pPr>
            <a:lvl3pPr marL="1371600" lvl="2" indent="-304800" algn="l">
              <a:lnSpc>
                <a:spcPct val="90000"/>
              </a:lnSpc>
              <a:spcBef>
                <a:spcPts val="500"/>
              </a:spcBef>
              <a:spcAft>
                <a:spcPts val="0"/>
              </a:spcAft>
              <a:buClr>
                <a:srgbClr val="3F3F3F"/>
              </a:buClr>
              <a:buSzPts val="1200"/>
              <a:buChar char="•"/>
              <a:defRPr sz="1200">
                <a:solidFill>
                  <a:srgbClr val="3F3F3F"/>
                </a:solidFill>
              </a:defRPr>
            </a:lvl3pPr>
            <a:lvl4pPr marL="1828800" lvl="3" indent="-298450" algn="l">
              <a:lnSpc>
                <a:spcPct val="90000"/>
              </a:lnSpc>
              <a:spcBef>
                <a:spcPts val="500"/>
              </a:spcBef>
              <a:spcAft>
                <a:spcPts val="0"/>
              </a:spcAft>
              <a:buClr>
                <a:srgbClr val="3F3F3F"/>
              </a:buClr>
              <a:buSzPts val="1100"/>
              <a:buChar char="•"/>
              <a:defRPr sz="1100">
                <a:solidFill>
                  <a:srgbClr val="3F3F3F"/>
                </a:solidFill>
              </a:defRPr>
            </a:lvl4pPr>
            <a:lvl5pPr marL="2286000" lvl="4" indent="-298450" algn="l">
              <a:lnSpc>
                <a:spcPct val="90000"/>
              </a:lnSpc>
              <a:spcBef>
                <a:spcPts val="500"/>
              </a:spcBef>
              <a:spcAft>
                <a:spcPts val="0"/>
              </a:spcAft>
              <a:buClr>
                <a:srgbClr val="3F3F3F"/>
              </a:buClr>
              <a:buSzPts val="1100"/>
              <a:buChar char="•"/>
              <a:defRPr sz="1100">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52"/>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a:p>
        </p:txBody>
      </p:sp>
      <p:pic>
        <p:nvPicPr>
          <p:cNvPr id="119" name="Google Shape;119;p52"/>
          <p:cNvPicPr preferRelativeResize="0"/>
          <p:nvPr/>
        </p:nvPicPr>
        <p:blipFill rotWithShape="1">
          <a:blip r:embed="rId2">
            <a:alphaModFix/>
          </a:blip>
          <a:srcRect/>
          <a:stretch/>
        </p:blipFill>
        <p:spPr>
          <a:xfrm>
            <a:off x="10718800" y="365125"/>
            <a:ext cx="635000" cy="531196"/>
          </a:xfrm>
          <a:prstGeom prst="rect">
            <a:avLst/>
          </a:prstGeom>
          <a:noFill/>
          <a:ln>
            <a:noFill/>
          </a:ln>
        </p:spPr>
      </p:pic>
      <p:sp>
        <p:nvSpPr>
          <p:cNvPr id="120" name="Google Shape;120;p52"/>
          <p:cNvSpPr txBox="1">
            <a:spLocks noGrp="1"/>
          </p:cNvSpPr>
          <p:nvPr>
            <p:ph type="body" idx="2"/>
          </p:nvPr>
        </p:nvSpPr>
        <p:spPr>
          <a:xfrm>
            <a:off x="838200" y="928616"/>
            <a:ext cx="9548674" cy="36380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2D75B6"/>
              </a:buClr>
              <a:buSzPts val="1800"/>
              <a:buFont typeface="Roboto"/>
              <a:buNone/>
              <a:defRPr sz="1800" b="1">
                <a:solidFill>
                  <a:srgbClr val="2D75B6"/>
                </a:solidFill>
                <a:latin typeface="Roboto"/>
                <a:ea typeface="Roboto"/>
                <a:cs typeface="Roboto"/>
                <a:sym typeface="Roboto"/>
              </a:defRPr>
            </a:lvl1pPr>
            <a:lvl2pPr marL="914400" lvl="1" indent="-228600" algn="l">
              <a:lnSpc>
                <a:spcPct val="90000"/>
              </a:lnSpc>
              <a:spcBef>
                <a:spcPts val="500"/>
              </a:spcBef>
              <a:spcAft>
                <a:spcPts val="0"/>
              </a:spcAft>
              <a:buClr>
                <a:srgbClr val="2D75B6"/>
              </a:buClr>
              <a:buSzPts val="2400"/>
              <a:buFont typeface="Roboto Light"/>
              <a:buNone/>
              <a:defRPr>
                <a:solidFill>
                  <a:srgbClr val="2D75B6"/>
                </a:solidFill>
              </a:defRPr>
            </a:lvl2pPr>
            <a:lvl3pPr marL="1371600" lvl="2" indent="-228600" algn="l">
              <a:lnSpc>
                <a:spcPct val="90000"/>
              </a:lnSpc>
              <a:spcBef>
                <a:spcPts val="500"/>
              </a:spcBef>
              <a:spcAft>
                <a:spcPts val="0"/>
              </a:spcAft>
              <a:buClr>
                <a:srgbClr val="2D75B6"/>
              </a:buClr>
              <a:buSzPts val="2000"/>
              <a:buFont typeface="Roboto Light"/>
              <a:buNone/>
              <a:defRPr>
                <a:solidFill>
                  <a:srgbClr val="2D75B6"/>
                </a:solidFill>
              </a:defRPr>
            </a:lvl3pPr>
            <a:lvl4pPr marL="1828800" lvl="3" indent="-228600" algn="l">
              <a:lnSpc>
                <a:spcPct val="90000"/>
              </a:lnSpc>
              <a:spcBef>
                <a:spcPts val="500"/>
              </a:spcBef>
              <a:spcAft>
                <a:spcPts val="0"/>
              </a:spcAft>
              <a:buClr>
                <a:srgbClr val="2D75B6"/>
              </a:buClr>
              <a:buSzPts val="1800"/>
              <a:buFont typeface="Roboto Light"/>
              <a:buNone/>
              <a:defRPr>
                <a:solidFill>
                  <a:srgbClr val="2D75B6"/>
                </a:solidFill>
              </a:defRPr>
            </a:lvl4pPr>
            <a:lvl5pPr marL="2286000" lvl="4" indent="-228600" algn="l">
              <a:lnSpc>
                <a:spcPct val="90000"/>
              </a:lnSpc>
              <a:spcBef>
                <a:spcPts val="500"/>
              </a:spcBef>
              <a:spcAft>
                <a:spcPts val="0"/>
              </a:spcAft>
              <a:buClr>
                <a:srgbClr val="2D75B6"/>
              </a:buClr>
              <a:buSzPts val="1800"/>
              <a:buFont typeface="Roboto Light"/>
              <a:buNone/>
              <a:defRPr>
                <a:solidFill>
                  <a:srgbClr val="2D75B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1" name="Google Shape;121;p52"/>
          <p:cNvCxnSpPr/>
          <p:nvPr/>
        </p:nvCxnSpPr>
        <p:spPr>
          <a:xfrm>
            <a:off x="1131348" y="6575994"/>
            <a:ext cx="10129421" cy="0"/>
          </a:xfrm>
          <a:prstGeom prst="straightConnector1">
            <a:avLst/>
          </a:prstGeom>
          <a:noFill/>
          <a:ln w="9525" cap="flat" cmpd="sng">
            <a:solidFill>
              <a:srgbClr val="D8D8D8"/>
            </a:solidFill>
            <a:prstDash val="solid"/>
            <a:miter lim="800000"/>
            <a:headEnd type="none" w="sm" len="sm"/>
            <a:tailEnd type="none" w="sm" len="sm"/>
          </a:ln>
        </p:spPr>
      </p:cxnSp>
      <p:pic>
        <p:nvPicPr>
          <p:cNvPr id="122" name="Google Shape;122;p52"/>
          <p:cNvPicPr preferRelativeResize="0"/>
          <p:nvPr/>
        </p:nvPicPr>
        <p:blipFill rotWithShape="1">
          <a:blip r:embed="rId3">
            <a:alphaModFix/>
          </a:blip>
          <a:srcRect/>
          <a:stretch/>
        </p:blipFill>
        <p:spPr>
          <a:xfrm>
            <a:off x="334947" y="6061522"/>
            <a:ext cx="636603" cy="589653"/>
          </a:xfrm>
          <a:prstGeom prst="rect">
            <a:avLst/>
          </a:prstGeom>
          <a:noFill/>
          <a:ln>
            <a:noFill/>
          </a:ln>
        </p:spPr>
      </p:pic>
      <p:sp>
        <p:nvSpPr>
          <p:cNvPr id="123" name="Google Shape;123;p52"/>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rgbClr val="2D75B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57806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p:cSld name="1_Content with Caption">
    <p:spTree>
      <p:nvGrpSpPr>
        <p:cNvPr id="1" name="Shape 124"/>
        <p:cNvGrpSpPr/>
        <p:nvPr/>
      </p:nvGrpSpPr>
      <p:grpSpPr>
        <a:xfrm>
          <a:off x="0" y="0"/>
          <a:ext cx="0" cy="0"/>
          <a:chOff x="0" y="0"/>
          <a:chExt cx="0" cy="0"/>
        </a:xfrm>
      </p:grpSpPr>
      <p:sp>
        <p:nvSpPr>
          <p:cNvPr id="125" name="Google Shape;125;p60"/>
          <p:cNvSpPr>
            <a:spLocks noGrp="1"/>
          </p:cNvSpPr>
          <p:nvPr>
            <p:ph type="title"/>
          </p:nvPr>
        </p:nvSpPr>
        <p:spPr>
          <a:xfrm>
            <a:off x="6377940" y="1224714"/>
            <a:ext cx="4975861" cy="504825"/>
          </a:xfrm>
          <a:prstGeom prst="round2SameRect">
            <a:avLst>
              <a:gd name="adj1" fmla="val 16667"/>
              <a:gd name="adj2" fmla="val 0"/>
            </a:avLst>
          </a:prstGeom>
          <a:solidFill>
            <a:srgbClr val="74CA21"/>
          </a:solid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2000"/>
              <a:buFont typeface="Roboto"/>
              <a:buNone/>
              <a:defRPr sz="20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60"/>
          <p:cNvSpPr txBox="1">
            <a:spLocks noGrp="1"/>
          </p:cNvSpPr>
          <p:nvPr>
            <p:ph type="body" idx="1"/>
          </p:nvPr>
        </p:nvSpPr>
        <p:spPr>
          <a:xfrm>
            <a:off x="6377940" y="1772331"/>
            <a:ext cx="4977448" cy="4236707"/>
          </a:xfrm>
          <a:prstGeom prst="rect">
            <a:avLst/>
          </a:prstGeom>
          <a:noFill/>
          <a:ln>
            <a:noFill/>
          </a:ln>
        </p:spPr>
        <p:txBody>
          <a:bodyPr spcFirstLastPara="1" wrap="square" lIns="91425" tIns="45700" rIns="91425" bIns="45700" anchor="t" anchorCtr="0">
            <a:normAutofit/>
          </a:bodyPr>
          <a:lstStyle>
            <a:lvl1pPr marL="457189" lvl="0" indent="-330192" algn="l">
              <a:lnSpc>
                <a:spcPct val="90000"/>
              </a:lnSpc>
              <a:spcBef>
                <a:spcPts val="1000"/>
              </a:spcBef>
              <a:spcAft>
                <a:spcPts val="0"/>
              </a:spcAft>
              <a:buClr>
                <a:srgbClr val="3F3F3F"/>
              </a:buClr>
              <a:buSzPts val="1600"/>
              <a:buChar char="•"/>
              <a:defRPr sz="1600">
                <a:solidFill>
                  <a:srgbClr val="3F3F3F"/>
                </a:solidFill>
              </a:defRPr>
            </a:lvl1pPr>
            <a:lvl2pPr marL="914377" lvl="1" indent="-317492" algn="l">
              <a:lnSpc>
                <a:spcPct val="90000"/>
              </a:lnSpc>
              <a:spcBef>
                <a:spcPts val="500"/>
              </a:spcBef>
              <a:spcAft>
                <a:spcPts val="0"/>
              </a:spcAft>
              <a:buClr>
                <a:srgbClr val="3F3F3F"/>
              </a:buClr>
              <a:buSzPts val="1400"/>
              <a:buChar char="•"/>
              <a:defRPr sz="1400">
                <a:solidFill>
                  <a:srgbClr val="3F3F3F"/>
                </a:solidFill>
              </a:defRPr>
            </a:lvl2pPr>
            <a:lvl3pPr marL="1371566" lvl="2" indent="-304792" algn="l">
              <a:lnSpc>
                <a:spcPct val="90000"/>
              </a:lnSpc>
              <a:spcBef>
                <a:spcPts val="500"/>
              </a:spcBef>
              <a:spcAft>
                <a:spcPts val="0"/>
              </a:spcAft>
              <a:buClr>
                <a:srgbClr val="3F3F3F"/>
              </a:buClr>
              <a:buSzPts val="1200"/>
              <a:buChar char="•"/>
              <a:defRPr sz="1200">
                <a:solidFill>
                  <a:srgbClr val="3F3F3F"/>
                </a:solidFill>
              </a:defRPr>
            </a:lvl3pPr>
            <a:lvl4pPr marL="1828754" lvl="3" indent="-298443" algn="l">
              <a:lnSpc>
                <a:spcPct val="90000"/>
              </a:lnSpc>
              <a:spcBef>
                <a:spcPts val="500"/>
              </a:spcBef>
              <a:spcAft>
                <a:spcPts val="0"/>
              </a:spcAft>
              <a:buClr>
                <a:srgbClr val="3F3F3F"/>
              </a:buClr>
              <a:buSzPts val="1100"/>
              <a:buChar char="•"/>
              <a:defRPr sz="1100">
                <a:solidFill>
                  <a:srgbClr val="3F3F3F"/>
                </a:solidFill>
              </a:defRPr>
            </a:lvl4pPr>
            <a:lvl5pPr marL="2285943" lvl="4" indent="-298443" algn="l">
              <a:lnSpc>
                <a:spcPct val="90000"/>
              </a:lnSpc>
              <a:spcBef>
                <a:spcPts val="500"/>
              </a:spcBef>
              <a:spcAft>
                <a:spcPts val="0"/>
              </a:spcAft>
              <a:buClr>
                <a:srgbClr val="3F3F3F"/>
              </a:buClr>
              <a:buSzPts val="1100"/>
              <a:buChar char="•"/>
              <a:defRPr sz="1100">
                <a:solidFill>
                  <a:srgbClr val="3F3F3F"/>
                </a:solidFill>
              </a:defRPr>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127" name="Google Shape;127;p60"/>
          <p:cNvSpPr txBox="1">
            <a:spLocks noGrp="1"/>
          </p:cNvSpPr>
          <p:nvPr>
            <p:ph type="body" idx="2"/>
          </p:nvPr>
        </p:nvSpPr>
        <p:spPr>
          <a:xfrm>
            <a:off x="839789" y="1772329"/>
            <a:ext cx="4981892" cy="4236707"/>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128" name="Google Shape;128;p6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60"/>
          <p:cNvSpPr txBox="1">
            <a:spLocks noGrp="1"/>
          </p:cNvSpPr>
          <p:nvPr>
            <p:ph type="sldNum" idx="12"/>
          </p:nvPr>
        </p:nvSpPr>
        <p:spPr>
          <a:xfrm>
            <a:off x="11410951" y="6356351"/>
            <a:ext cx="40467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9pPr>
          </a:lstStyle>
          <a:p>
            <a:fld id="{00000000-1234-1234-1234-123412341234}" type="slidenum">
              <a:rPr lang="en-US" smtClean="0"/>
              <a:pPr/>
              <a:t>‹#›</a:t>
            </a:fld>
            <a:endParaRPr lang="en-US"/>
          </a:p>
        </p:txBody>
      </p:sp>
      <p:sp>
        <p:nvSpPr>
          <p:cNvPr id="130" name="Google Shape;130;p60"/>
          <p:cNvSpPr>
            <a:spLocks noGrp="1"/>
          </p:cNvSpPr>
          <p:nvPr>
            <p:ph type="body" idx="3"/>
          </p:nvPr>
        </p:nvSpPr>
        <p:spPr>
          <a:xfrm>
            <a:off x="838202" y="1224713"/>
            <a:ext cx="4983479" cy="504825"/>
          </a:xfrm>
          <a:prstGeom prst="round2SameRect">
            <a:avLst>
              <a:gd name="adj1" fmla="val 16667"/>
              <a:gd name="adj2" fmla="val 0"/>
            </a:avLst>
          </a:prstGeom>
          <a:solidFill>
            <a:srgbClr val="2D75B6"/>
          </a:solidFill>
          <a:ln>
            <a:noFill/>
          </a:ln>
        </p:spPr>
        <p:txBody>
          <a:bodyPr spcFirstLastPara="1" wrap="square" lIns="91425" tIns="45700" rIns="91425" bIns="45700" anchor="ctr" anchorCtr="0">
            <a:normAutofit/>
          </a:bodyPr>
          <a:lstStyle>
            <a:lvl1pPr marL="457189" lvl="0" indent="-228594" algn="ctr">
              <a:lnSpc>
                <a:spcPct val="90000"/>
              </a:lnSpc>
              <a:spcBef>
                <a:spcPts val="1000"/>
              </a:spcBef>
              <a:spcAft>
                <a:spcPts val="0"/>
              </a:spcAft>
              <a:buClr>
                <a:schemeClr val="lt1"/>
              </a:buClr>
              <a:buSzPts val="2000"/>
              <a:buFont typeface="Roboto"/>
              <a:buNone/>
              <a:defRPr sz="2000" b="1">
                <a:solidFill>
                  <a:schemeClr val="lt1"/>
                </a:solidFill>
                <a:latin typeface="Roboto"/>
                <a:ea typeface="Roboto"/>
                <a:cs typeface="Roboto"/>
                <a:sym typeface="Roboto"/>
              </a:defRPr>
            </a:lvl1pPr>
            <a:lvl2pPr marL="914377" lvl="1" indent="-228594" algn="l">
              <a:lnSpc>
                <a:spcPct val="90000"/>
              </a:lnSpc>
              <a:spcBef>
                <a:spcPts val="500"/>
              </a:spcBef>
              <a:spcAft>
                <a:spcPts val="0"/>
              </a:spcAft>
              <a:buClr>
                <a:schemeClr val="dk1"/>
              </a:buClr>
              <a:buSzPts val="2400"/>
              <a:buFont typeface="Roboto Light"/>
              <a:buNone/>
              <a:defRPr/>
            </a:lvl2pPr>
            <a:lvl3pPr marL="1371566" lvl="2" indent="-228594" algn="l">
              <a:lnSpc>
                <a:spcPct val="90000"/>
              </a:lnSpc>
              <a:spcBef>
                <a:spcPts val="500"/>
              </a:spcBef>
              <a:spcAft>
                <a:spcPts val="0"/>
              </a:spcAft>
              <a:buClr>
                <a:schemeClr val="dk1"/>
              </a:buClr>
              <a:buSzPts val="2000"/>
              <a:buFont typeface="Roboto Light"/>
              <a:buNone/>
              <a:defRPr/>
            </a:lvl3pPr>
            <a:lvl4pPr marL="1828754" lvl="3" indent="-228594" algn="l">
              <a:lnSpc>
                <a:spcPct val="90000"/>
              </a:lnSpc>
              <a:spcBef>
                <a:spcPts val="500"/>
              </a:spcBef>
              <a:spcAft>
                <a:spcPts val="0"/>
              </a:spcAft>
              <a:buClr>
                <a:schemeClr val="dk1"/>
              </a:buClr>
              <a:buSzPts val="1800"/>
              <a:buFont typeface="Roboto Light"/>
              <a:buNone/>
              <a:defRPr/>
            </a:lvl4pPr>
            <a:lvl5pPr marL="2285943" lvl="4" indent="-228594" algn="l">
              <a:lnSpc>
                <a:spcPct val="90000"/>
              </a:lnSpc>
              <a:spcBef>
                <a:spcPts val="500"/>
              </a:spcBef>
              <a:spcAft>
                <a:spcPts val="0"/>
              </a:spcAft>
              <a:buClr>
                <a:schemeClr val="dk1"/>
              </a:buClr>
              <a:buSzPts val="1800"/>
              <a:buFont typeface="Roboto Light"/>
              <a:buNone/>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pic>
        <p:nvPicPr>
          <p:cNvPr id="131" name="Google Shape;131;p60"/>
          <p:cNvPicPr preferRelativeResize="0"/>
          <p:nvPr/>
        </p:nvPicPr>
        <p:blipFill rotWithShape="1">
          <a:blip r:embed="rId2">
            <a:alphaModFix/>
          </a:blip>
          <a:srcRect/>
          <a:stretch/>
        </p:blipFill>
        <p:spPr>
          <a:xfrm>
            <a:off x="10718800" y="365126"/>
            <a:ext cx="635000" cy="531196"/>
          </a:xfrm>
          <a:prstGeom prst="rect">
            <a:avLst/>
          </a:prstGeom>
          <a:noFill/>
          <a:ln>
            <a:noFill/>
          </a:ln>
        </p:spPr>
      </p:pic>
      <p:sp>
        <p:nvSpPr>
          <p:cNvPr id="132" name="Google Shape;132;p60"/>
          <p:cNvSpPr txBox="1">
            <a:spLocks noGrp="1"/>
          </p:cNvSpPr>
          <p:nvPr>
            <p:ph type="body" idx="4"/>
          </p:nvPr>
        </p:nvSpPr>
        <p:spPr>
          <a:xfrm>
            <a:off x="838201" y="386447"/>
            <a:ext cx="9548673" cy="646290"/>
          </a:xfrm>
          <a:prstGeom prst="rect">
            <a:avLst/>
          </a:prstGeom>
          <a:noFill/>
          <a:ln>
            <a:noFill/>
          </a:ln>
        </p:spPr>
        <p:txBody>
          <a:bodyPr spcFirstLastPara="1" wrap="square" lIns="91425" tIns="45700" rIns="91425" bIns="45700" anchor="t" anchorCtr="0">
            <a:spAutoFit/>
          </a:bodyPr>
          <a:lstStyle>
            <a:lvl1pPr marL="457189" lvl="0" indent="-228594" algn="l">
              <a:lnSpc>
                <a:spcPct val="100000"/>
              </a:lnSpc>
              <a:spcBef>
                <a:spcPts val="0"/>
              </a:spcBef>
              <a:spcAft>
                <a:spcPts val="0"/>
              </a:spcAft>
              <a:buClr>
                <a:srgbClr val="3F3F3F"/>
              </a:buClr>
              <a:buSzPts val="3600"/>
              <a:buFont typeface="Roboto Black"/>
              <a:buNone/>
              <a:defRPr sz="3600">
                <a:solidFill>
                  <a:srgbClr val="3F3F3F"/>
                </a:solidFill>
                <a:latin typeface="Roboto Black"/>
                <a:ea typeface="Roboto Black"/>
                <a:cs typeface="Roboto Black"/>
                <a:sym typeface="Roboto Black"/>
              </a:defRPr>
            </a:lvl1pPr>
            <a:lvl2pPr marL="914377" lvl="1" indent="-228594" algn="l">
              <a:lnSpc>
                <a:spcPct val="90000"/>
              </a:lnSpc>
              <a:spcBef>
                <a:spcPts val="500"/>
              </a:spcBef>
              <a:spcAft>
                <a:spcPts val="0"/>
              </a:spcAft>
              <a:buClr>
                <a:srgbClr val="3F3F3F"/>
              </a:buClr>
              <a:buSzPts val="3600"/>
              <a:buFont typeface="Roboto Black"/>
              <a:buNone/>
              <a:defRPr sz="3600">
                <a:solidFill>
                  <a:srgbClr val="3F3F3F"/>
                </a:solidFill>
                <a:latin typeface="Roboto Black"/>
                <a:ea typeface="Roboto Black"/>
                <a:cs typeface="Roboto Black"/>
                <a:sym typeface="Roboto Black"/>
              </a:defRPr>
            </a:lvl2pPr>
            <a:lvl3pPr marL="1371566" lvl="2" indent="-228594" algn="l">
              <a:lnSpc>
                <a:spcPct val="90000"/>
              </a:lnSpc>
              <a:spcBef>
                <a:spcPts val="500"/>
              </a:spcBef>
              <a:spcAft>
                <a:spcPts val="0"/>
              </a:spcAft>
              <a:buClr>
                <a:srgbClr val="3F3F3F"/>
              </a:buClr>
              <a:buSzPts val="3600"/>
              <a:buFont typeface="Roboto Black"/>
              <a:buNone/>
              <a:defRPr sz="3600">
                <a:solidFill>
                  <a:srgbClr val="3F3F3F"/>
                </a:solidFill>
                <a:latin typeface="Roboto Black"/>
                <a:ea typeface="Roboto Black"/>
                <a:cs typeface="Roboto Black"/>
                <a:sym typeface="Roboto Black"/>
              </a:defRPr>
            </a:lvl3pPr>
            <a:lvl4pPr marL="1828754" lvl="3" indent="-228594" algn="l">
              <a:lnSpc>
                <a:spcPct val="90000"/>
              </a:lnSpc>
              <a:spcBef>
                <a:spcPts val="500"/>
              </a:spcBef>
              <a:spcAft>
                <a:spcPts val="0"/>
              </a:spcAft>
              <a:buClr>
                <a:srgbClr val="3F3F3F"/>
              </a:buClr>
              <a:buSzPts val="3600"/>
              <a:buFont typeface="Roboto Black"/>
              <a:buNone/>
              <a:defRPr sz="3600">
                <a:solidFill>
                  <a:srgbClr val="3F3F3F"/>
                </a:solidFill>
                <a:latin typeface="Roboto Black"/>
                <a:ea typeface="Roboto Black"/>
                <a:cs typeface="Roboto Black"/>
                <a:sym typeface="Roboto Black"/>
              </a:defRPr>
            </a:lvl4pPr>
            <a:lvl5pPr marL="2285943" lvl="4" indent="-228594" algn="l">
              <a:lnSpc>
                <a:spcPct val="90000"/>
              </a:lnSpc>
              <a:spcBef>
                <a:spcPts val="500"/>
              </a:spcBef>
              <a:spcAft>
                <a:spcPts val="0"/>
              </a:spcAft>
              <a:buClr>
                <a:srgbClr val="3F3F3F"/>
              </a:buClr>
              <a:buSzPts val="3600"/>
              <a:buFont typeface="Roboto Black"/>
              <a:buNone/>
              <a:defRPr sz="3600">
                <a:solidFill>
                  <a:srgbClr val="3F3F3F"/>
                </a:solidFill>
                <a:latin typeface="Roboto Black"/>
                <a:ea typeface="Roboto Black"/>
                <a:cs typeface="Roboto Black"/>
                <a:sym typeface="Roboto Black"/>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pic>
        <p:nvPicPr>
          <p:cNvPr id="133" name="Google Shape;133;p60"/>
          <p:cNvPicPr preferRelativeResize="0"/>
          <p:nvPr/>
        </p:nvPicPr>
        <p:blipFill rotWithShape="1">
          <a:blip r:embed="rId3">
            <a:alphaModFix/>
          </a:blip>
          <a:srcRect/>
          <a:stretch/>
        </p:blipFill>
        <p:spPr>
          <a:xfrm>
            <a:off x="334948" y="6061523"/>
            <a:ext cx="636603" cy="589653"/>
          </a:xfrm>
          <a:prstGeom prst="rect">
            <a:avLst/>
          </a:prstGeom>
          <a:noFill/>
          <a:ln>
            <a:noFill/>
          </a:ln>
        </p:spPr>
      </p:pic>
      <p:cxnSp>
        <p:nvCxnSpPr>
          <p:cNvPr id="134" name="Google Shape;134;p60"/>
          <p:cNvCxnSpPr/>
          <p:nvPr/>
        </p:nvCxnSpPr>
        <p:spPr>
          <a:xfrm>
            <a:off x="1131348" y="6575995"/>
            <a:ext cx="10129421" cy="0"/>
          </a:xfrm>
          <a:prstGeom prst="straightConnector1">
            <a:avLst/>
          </a:prstGeom>
          <a:noFill/>
          <a:ln w="9525" cap="flat" cmpd="sng">
            <a:solidFill>
              <a:srgbClr val="D8D8D8"/>
            </a:solidFill>
            <a:prstDash val="solid"/>
            <a:miter lim="800000"/>
            <a:headEnd type="none" w="sm" len="sm"/>
            <a:tailEnd type="none" w="sm" len="sm"/>
          </a:ln>
        </p:spPr>
      </p:cxnSp>
      <p:sp>
        <p:nvSpPr>
          <p:cNvPr id="135" name="Google Shape;135;p60"/>
          <p:cNvSpPr txBox="1">
            <a:spLocks noGrp="1"/>
          </p:cNvSpPr>
          <p:nvPr>
            <p:ph type="ftr" idx="11"/>
          </p:nvPr>
        </p:nvSpPr>
        <p:spPr>
          <a:xfrm>
            <a:off x="5029200" y="6393432"/>
            <a:ext cx="2133600" cy="365125"/>
          </a:xfrm>
          <a:prstGeom prst="rect">
            <a:avLst/>
          </a:prstGeom>
          <a:solidFill>
            <a:schemeClr val="l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rgbClr val="2D75B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50848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84"/>
        <p:cNvGrpSpPr/>
        <p:nvPr/>
      </p:nvGrpSpPr>
      <p:grpSpPr>
        <a:xfrm>
          <a:off x="0" y="0"/>
          <a:ext cx="0" cy="0"/>
          <a:chOff x="0" y="0"/>
          <a:chExt cx="0" cy="0"/>
        </a:xfrm>
      </p:grpSpPr>
      <p:sp>
        <p:nvSpPr>
          <p:cNvPr id="85" name="Google Shape;85;p55"/>
          <p:cNvSpPr txBox="1">
            <a:spLocks noGrp="1"/>
          </p:cNvSpPr>
          <p:nvPr>
            <p:ph type="title"/>
          </p:nvPr>
        </p:nvSpPr>
        <p:spPr>
          <a:xfrm>
            <a:off x="384505" y="376237"/>
            <a:ext cx="3674915" cy="954107"/>
          </a:xfrm>
          <a:prstGeom prst="rect">
            <a:avLst/>
          </a:prstGeom>
          <a:noFill/>
          <a:ln>
            <a:noFill/>
          </a:ln>
        </p:spPr>
        <p:txBody>
          <a:bodyPr spcFirstLastPara="1" wrap="square" lIns="91425" tIns="45700" rIns="91425" bIns="45700" anchor="t" anchorCtr="0">
            <a:spAutoFit/>
          </a:bodyPr>
          <a:lstStyle>
            <a:lvl1pPr lvl="0" algn="r">
              <a:lnSpc>
                <a:spcPct val="100000"/>
              </a:lnSpc>
              <a:spcBef>
                <a:spcPts val="0"/>
              </a:spcBef>
              <a:spcAft>
                <a:spcPts val="0"/>
              </a:spcAft>
              <a:buClr>
                <a:srgbClr val="3F3F3F"/>
              </a:buClr>
              <a:buSzPts val="2800"/>
              <a:buFont typeface="Roboto Black"/>
              <a:buNone/>
              <a:defRPr sz="2800">
                <a:solidFill>
                  <a:srgbClr val="3F3F3F"/>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5"/>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a:p>
        </p:txBody>
      </p:sp>
      <p:pic>
        <p:nvPicPr>
          <p:cNvPr id="88" name="Google Shape;88;p55"/>
          <p:cNvPicPr preferRelativeResize="0"/>
          <p:nvPr/>
        </p:nvPicPr>
        <p:blipFill rotWithShape="1">
          <a:blip r:embed="rId2">
            <a:alphaModFix/>
          </a:blip>
          <a:srcRect/>
          <a:stretch/>
        </p:blipFill>
        <p:spPr>
          <a:xfrm>
            <a:off x="10718800" y="365125"/>
            <a:ext cx="635000" cy="531196"/>
          </a:xfrm>
          <a:prstGeom prst="rect">
            <a:avLst/>
          </a:prstGeom>
          <a:noFill/>
          <a:ln>
            <a:noFill/>
          </a:ln>
        </p:spPr>
      </p:pic>
      <p:pic>
        <p:nvPicPr>
          <p:cNvPr id="89" name="Google Shape;89;p55"/>
          <p:cNvPicPr preferRelativeResize="0"/>
          <p:nvPr/>
        </p:nvPicPr>
        <p:blipFill rotWithShape="1">
          <a:blip r:embed="rId3">
            <a:alphaModFix/>
          </a:blip>
          <a:srcRect/>
          <a:stretch/>
        </p:blipFill>
        <p:spPr>
          <a:xfrm>
            <a:off x="334947" y="6061522"/>
            <a:ext cx="636603" cy="589653"/>
          </a:xfrm>
          <a:prstGeom prst="rect">
            <a:avLst/>
          </a:prstGeom>
          <a:noFill/>
          <a:ln>
            <a:noFill/>
          </a:ln>
        </p:spPr>
      </p:pic>
      <p:cxnSp>
        <p:nvCxnSpPr>
          <p:cNvPr id="90" name="Google Shape;90;p55"/>
          <p:cNvCxnSpPr/>
          <p:nvPr/>
        </p:nvCxnSpPr>
        <p:spPr>
          <a:xfrm>
            <a:off x="1131348" y="6575994"/>
            <a:ext cx="10129421" cy="0"/>
          </a:xfrm>
          <a:prstGeom prst="straightConnector1">
            <a:avLst/>
          </a:prstGeom>
          <a:noFill/>
          <a:ln w="9525" cap="flat" cmpd="sng">
            <a:solidFill>
              <a:srgbClr val="D8D8D8"/>
            </a:solidFill>
            <a:prstDash val="solid"/>
            <a:miter lim="800000"/>
            <a:headEnd type="none" w="sm" len="sm"/>
            <a:tailEnd type="none" w="sm" len="sm"/>
          </a:ln>
        </p:spPr>
      </p:cxnSp>
      <p:sp>
        <p:nvSpPr>
          <p:cNvPr id="91" name="Google Shape;91;p55"/>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rgbClr val="2D75B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5"/>
          <p:cNvSpPr txBox="1">
            <a:spLocks noGrp="1"/>
          </p:cNvSpPr>
          <p:nvPr>
            <p:ph type="body" idx="1"/>
          </p:nvPr>
        </p:nvSpPr>
        <p:spPr>
          <a:xfrm>
            <a:off x="384506" y="2055935"/>
            <a:ext cx="3598344" cy="258532"/>
          </a:xfrm>
          <a:prstGeom prst="rect">
            <a:avLst/>
          </a:prstGeom>
          <a:noFill/>
          <a:ln>
            <a:noFill/>
          </a:ln>
        </p:spPr>
        <p:txBody>
          <a:bodyPr spcFirstLastPara="1" wrap="square" lIns="91425" tIns="45700" rIns="91425" bIns="45700" anchor="t" anchorCtr="0">
            <a:spAutoFit/>
          </a:bodyPr>
          <a:lstStyle>
            <a:lvl1pPr marL="457200" lvl="0" indent="-228600" algn="r">
              <a:lnSpc>
                <a:spcPct val="90000"/>
              </a:lnSpc>
              <a:spcBef>
                <a:spcPts val="0"/>
              </a:spcBef>
              <a:spcAft>
                <a:spcPts val="0"/>
              </a:spcAft>
              <a:buClr>
                <a:srgbClr val="3F3F3F"/>
              </a:buClr>
              <a:buSzPts val="1200"/>
              <a:buFont typeface="Roboto"/>
              <a:buNone/>
              <a:defRPr sz="1200" b="1">
                <a:solidFill>
                  <a:srgbClr val="3F3F3F"/>
                </a:solidFill>
                <a:latin typeface="Roboto"/>
                <a:ea typeface="Roboto"/>
                <a:cs typeface="Roboto"/>
                <a:sym typeface="Roboto"/>
              </a:defRPr>
            </a:lvl1pPr>
            <a:lvl2pPr marL="914400" lvl="1" indent="-228600" algn="r">
              <a:lnSpc>
                <a:spcPct val="90000"/>
              </a:lnSpc>
              <a:spcBef>
                <a:spcPts val="500"/>
              </a:spcBef>
              <a:spcAft>
                <a:spcPts val="0"/>
              </a:spcAft>
              <a:buClr>
                <a:schemeClr val="dk1"/>
              </a:buClr>
              <a:buSzPts val="1600"/>
              <a:buFont typeface="Roboto Light"/>
              <a:buNone/>
              <a:defRPr sz="1600"/>
            </a:lvl2pPr>
            <a:lvl3pPr marL="1371600" lvl="2" indent="-228600" algn="r">
              <a:lnSpc>
                <a:spcPct val="90000"/>
              </a:lnSpc>
              <a:spcBef>
                <a:spcPts val="500"/>
              </a:spcBef>
              <a:spcAft>
                <a:spcPts val="0"/>
              </a:spcAft>
              <a:buClr>
                <a:schemeClr val="dk1"/>
              </a:buClr>
              <a:buSzPts val="1400"/>
              <a:buFont typeface="Roboto Light"/>
              <a:buNone/>
              <a:defRPr sz="1400"/>
            </a:lvl3pPr>
            <a:lvl4pPr marL="1828800" lvl="3" indent="-228600" algn="r">
              <a:lnSpc>
                <a:spcPct val="90000"/>
              </a:lnSpc>
              <a:spcBef>
                <a:spcPts val="500"/>
              </a:spcBef>
              <a:spcAft>
                <a:spcPts val="0"/>
              </a:spcAft>
              <a:buClr>
                <a:schemeClr val="dk1"/>
              </a:buClr>
              <a:buSzPts val="1200"/>
              <a:buFont typeface="Roboto Light"/>
              <a:buNone/>
              <a:defRPr sz="1200"/>
            </a:lvl4pPr>
            <a:lvl5pPr marL="2286000" lvl="4" indent="-228600" algn="r">
              <a:lnSpc>
                <a:spcPct val="90000"/>
              </a:lnSpc>
              <a:spcBef>
                <a:spcPts val="500"/>
              </a:spcBef>
              <a:spcAft>
                <a:spcPts val="0"/>
              </a:spcAft>
              <a:buClr>
                <a:schemeClr val="dk1"/>
              </a:buClr>
              <a:buSzPts val="1200"/>
              <a:buFont typeface="Roboto Light"/>
              <a:buNone/>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55"/>
          <p:cNvSpPr txBox="1">
            <a:spLocks noGrp="1"/>
          </p:cNvSpPr>
          <p:nvPr>
            <p:ph type="body" idx="2"/>
          </p:nvPr>
        </p:nvSpPr>
        <p:spPr>
          <a:xfrm>
            <a:off x="384506" y="2517221"/>
            <a:ext cx="3598344" cy="258532"/>
          </a:xfrm>
          <a:prstGeom prst="rect">
            <a:avLst/>
          </a:prstGeom>
          <a:noFill/>
          <a:ln>
            <a:noFill/>
          </a:ln>
        </p:spPr>
        <p:txBody>
          <a:bodyPr spcFirstLastPara="1" wrap="square" lIns="91425" tIns="45700" rIns="91425" bIns="45700" anchor="t" anchorCtr="0">
            <a:spAutoFit/>
          </a:bodyPr>
          <a:lstStyle>
            <a:lvl1pPr marL="457200" lvl="0" indent="-228600" algn="r">
              <a:lnSpc>
                <a:spcPct val="90000"/>
              </a:lnSpc>
              <a:spcBef>
                <a:spcPts val="0"/>
              </a:spcBef>
              <a:spcAft>
                <a:spcPts val="0"/>
              </a:spcAft>
              <a:buClr>
                <a:srgbClr val="3F3F3F"/>
              </a:buClr>
              <a:buSzPts val="1200"/>
              <a:buFont typeface="Roboto Light"/>
              <a:buNone/>
              <a:defRPr sz="1200" b="0">
                <a:solidFill>
                  <a:srgbClr val="3F3F3F"/>
                </a:solidFill>
                <a:latin typeface="Roboto Light"/>
                <a:ea typeface="Roboto Light"/>
                <a:cs typeface="Roboto Light"/>
                <a:sym typeface="Roboto Light"/>
              </a:defRPr>
            </a:lvl1pPr>
            <a:lvl2pPr marL="914400" lvl="1" indent="-228600" algn="r">
              <a:lnSpc>
                <a:spcPct val="90000"/>
              </a:lnSpc>
              <a:spcBef>
                <a:spcPts val="500"/>
              </a:spcBef>
              <a:spcAft>
                <a:spcPts val="0"/>
              </a:spcAft>
              <a:buClr>
                <a:schemeClr val="dk1"/>
              </a:buClr>
              <a:buSzPts val="1600"/>
              <a:buFont typeface="Roboto Light"/>
              <a:buNone/>
              <a:defRPr sz="1600"/>
            </a:lvl2pPr>
            <a:lvl3pPr marL="1371600" lvl="2" indent="-228600" algn="r">
              <a:lnSpc>
                <a:spcPct val="90000"/>
              </a:lnSpc>
              <a:spcBef>
                <a:spcPts val="500"/>
              </a:spcBef>
              <a:spcAft>
                <a:spcPts val="0"/>
              </a:spcAft>
              <a:buClr>
                <a:schemeClr val="dk1"/>
              </a:buClr>
              <a:buSzPts val="1400"/>
              <a:buFont typeface="Roboto Light"/>
              <a:buNone/>
              <a:defRPr sz="1400"/>
            </a:lvl3pPr>
            <a:lvl4pPr marL="1828800" lvl="3" indent="-228600" algn="r">
              <a:lnSpc>
                <a:spcPct val="90000"/>
              </a:lnSpc>
              <a:spcBef>
                <a:spcPts val="500"/>
              </a:spcBef>
              <a:spcAft>
                <a:spcPts val="0"/>
              </a:spcAft>
              <a:buClr>
                <a:schemeClr val="dk1"/>
              </a:buClr>
              <a:buSzPts val="1200"/>
              <a:buFont typeface="Roboto Light"/>
              <a:buNone/>
              <a:defRPr sz="1200"/>
            </a:lvl4pPr>
            <a:lvl5pPr marL="2286000" lvl="4" indent="-228600" algn="r">
              <a:lnSpc>
                <a:spcPct val="90000"/>
              </a:lnSpc>
              <a:spcBef>
                <a:spcPts val="500"/>
              </a:spcBef>
              <a:spcAft>
                <a:spcPts val="0"/>
              </a:spcAft>
              <a:buClr>
                <a:schemeClr val="dk1"/>
              </a:buClr>
              <a:buSzPts val="1200"/>
              <a:buFont typeface="Roboto Light"/>
              <a:buNone/>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55"/>
          <p:cNvSpPr txBox="1">
            <a:spLocks noGrp="1"/>
          </p:cNvSpPr>
          <p:nvPr>
            <p:ph type="body" idx="3"/>
          </p:nvPr>
        </p:nvSpPr>
        <p:spPr>
          <a:xfrm>
            <a:off x="5286646" y="379828"/>
            <a:ext cx="4318929" cy="2862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Clr>
                <a:srgbClr val="3F3F3F"/>
              </a:buClr>
              <a:buSzPts val="1400"/>
              <a:buFont typeface="Roboto"/>
              <a:buNone/>
              <a:defRPr sz="1400" b="1">
                <a:solidFill>
                  <a:srgbClr val="3F3F3F"/>
                </a:solidFill>
                <a:latin typeface="Roboto"/>
                <a:ea typeface="Roboto"/>
                <a:cs typeface="Roboto"/>
                <a:sym typeface="Roboto"/>
              </a:defRPr>
            </a:lvl1pPr>
            <a:lvl2pPr marL="914400" lvl="1" indent="-228600" algn="r">
              <a:lnSpc>
                <a:spcPct val="90000"/>
              </a:lnSpc>
              <a:spcBef>
                <a:spcPts val="500"/>
              </a:spcBef>
              <a:spcAft>
                <a:spcPts val="0"/>
              </a:spcAft>
              <a:buClr>
                <a:schemeClr val="dk1"/>
              </a:buClr>
              <a:buSzPts val="1600"/>
              <a:buFont typeface="Roboto Light"/>
              <a:buNone/>
              <a:defRPr sz="1600"/>
            </a:lvl2pPr>
            <a:lvl3pPr marL="1371600" lvl="2" indent="-228600" algn="r">
              <a:lnSpc>
                <a:spcPct val="90000"/>
              </a:lnSpc>
              <a:spcBef>
                <a:spcPts val="500"/>
              </a:spcBef>
              <a:spcAft>
                <a:spcPts val="0"/>
              </a:spcAft>
              <a:buClr>
                <a:schemeClr val="dk1"/>
              </a:buClr>
              <a:buSzPts val="1400"/>
              <a:buFont typeface="Roboto Light"/>
              <a:buNone/>
              <a:defRPr sz="1400"/>
            </a:lvl3pPr>
            <a:lvl4pPr marL="1828800" lvl="3" indent="-228600" algn="r">
              <a:lnSpc>
                <a:spcPct val="90000"/>
              </a:lnSpc>
              <a:spcBef>
                <a:spcPts val="500"/>
              </a:spcBef>
              <a:spcAft>
                <a:spcPts val="0"/>
              </a:spcAft>
              <a:buClr>
                <a:schemeClr val="dk1"/>
              </a:buClr>
              <a:buSzPts val="1200"/>
              <a:buFont typeface="Roboto Light"/>
              <a:buNone/>
              <a:defRPr sz="1200"/>
            </a:lvl4pPr>
            <a:lvl5pPr marL="2286000" lvl="4" indent="-228600" algn="r">
              <a:lnSpc>
                <a:spcPct val="90000"/>
              </a:lnSpc>
              <a:spcBef>
                <a:spcPts val="500"/>
              </a:spcBef>
              <a:spcAft>
                <a:spcPts val="0"/>
              </a:spcAft>
              <a:buClr>
                <a:schemeClr val="dk1"/>
              </a:buClr>
              <a:buSzPts val="1200"/>
              <a:buFont typeface="Roboto Light"/>
              <a:buNone/>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55"/>
          <p:cNvSpPr txBox="1">
            <a:spLocks noGrp="1"/>
          </p:cNvSpPr>
          <p:nvPr>
            <p:ph type="body" idx="4"/>
          </p:nvPr>
        </p:nvSpPr>
        <p:spPr>
          <a:xfrm>
            <a:off x="5286646" y="617163"/>
            <a:ext cx="4318929" cy="2585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Clr>
                <a:srgbClr val="3F3F3F"/>
              </a:buClr>
              <a:buSzPts val="1200"/>
              <a:buFont typeface="Roboto Light"/>
              <a:buNone/>
              <a:defRPr sz="1200" b="0">
                <a:solidFill>
                  <a:srgbClr val="3F3F3F"/>
                </a:solidFill>
                <a:latin typeface="Roboto Light"/>
                <a:ea typeface="Roboto Light"/>
                <a:cs typeface="Roboto Light"/>
                <a:sym typeface="Roboto Light"/>
              </a:defRPr>
            </a:lvl1pPr>
            <a:lvl2pPr marL="914400" lvl="1" indent="-228600" algn="r">
              <a:lnSpc>
                <a:spcPct val="90000"/>
              </a:lnSpc>
              <a:spcBef>
                <a:spcPts val="500"/>
              </a:spcBef>
              <a:spcAft>
                <a:spcPts val="0"/>
              </a:spcAft>
              <a:buClr>
                <a:schemeClr val="dk1"/>
              </a:buClr>
              <a:buSzPts val="1600"/>
              <a:buFont typeface="Roboto Light"/>
              <a:buNone/>
              <a:defRPr sz="1600"/>
            </a:lvl2pPr>
            <a:lvl3pPr marL="1371600" lvl="2" indent="-228600" algn="r">
              <a:lnSpc>
                <a:spcPct val="90000"/>
              </a:lnSpc>
              <a:spcBef>
                <a:spcPts val="500"/>
              </a:spcBef>
              <a:spcAft>
                <a:spcPts val="0"/>
              </a:spcAft>
              <a:buClr>
                <a:schemeClr val="dk1"/>
              </a:buClr>
              <a:buSzPts val="1400"/>
              <a:buFont typeface="Roboto Light"/>
              <a:buNone/>
              <a:defRPr sz="1400"/>
            </a:lvl3pPr>
            <a:lvl4pPr marL="1828800" lvl="3" indent="-228600" algn="r">
              <a:lnSpc>
                <a:spcPct val="90000"/>
              </a:lnSpc>
              <a:spcBef>
                <a:spcPts val="500"/>
              </a:spcBef>
              <a:spcAft>
                <a:spcPts val="0"/>
              </a:spcAft>
              <a:buClr>
                <a:schemeClr val="dk1"/>
              </a:buClr>
              <a:buSzPts val="1200"/>
              <a:buFont typeface="Roboto Light"/>
              <a:buNone/>
              <a:defRPr sz="1200"/>
            </a:lvl4pPr>
            <a:lvl5pPr marL="2286000" lvl="4" indent="-228600" algn="r">
              <a:lnSpc>
                <a:spcPct val="90000"/>
              </a:lnSpc>
              <a:spcBef>
                <a:spcPts val="500"/>
              </a:spcBef>
              <a:spcAft>
                <a:spcPts val="0"/>
              </a:spcAft>
              <a:buClr>
                <a:schemeClr val="dk1"/>
              </a:buClr>
              <a:buSzPts val="1200"/>
              <a:buFont typeface="Roboto Light"/>
              <a:buNone/>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52126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96"/>
        <p:cNvGrpSpPr/>
        <p:nvPr/>
      </p:nvGrpSpPr>
      <p:grpSpPr>
        <a:xfrm>
          <a:off x="0" y="0"/>
          <a:ext cx="0" cy="0"/>
          <a:chOff x="0" y="0"/>
          <a:chExt cx="0" cy="0"/>
        </a:xfrm>
      </p:grpSpPr>
      <p:sp>
        <p:nvSpPr>
          <p:cNvPr id="97" name="Google Shape;97;p56"/>
          <p:cNvSpPr txBox="1">
            <a:spLocks noGrp="1"/>
          </p:cNvSpPr>
          <p:nvPr>
            <p:ph type="title"/>
          </p:nvPr>
        </p:nvSpPr>
        <p:spPr>
          <a:xfrm>
            <a:off x="8115299" y="2674874"/>
            <a:ext cx="3295651" cy="369332"/>
          </a:xfrm>
          <a:prstGeom prst="rect">
            <a:avLst/>
          </a:prstGeom>
          <a:noFill/>
          <a:ln>
            <a:noFill/>
          </a:ln>
        </p:spPr>
        <p:txBody>
          <a:bodyPr spcFirstLastPara="1" wrap="square" lIns="91425" tIns="45700" rIns="91425" bIns="45700" anchor="t" anchorCtr="0">
            <a:spAutoFit/>
          </a:bodyPr>
          <a:lstStyle>
            <a:lvl1pPr lvl="0" algn="r">
              <a:lnSpc>
                <a:spcPct val="90000"/>
              </a:lnSpc>
              <a:spcBef>
                <a:spcPts val="0"/>
              </a:spcBef>
              <a:spcAft>
                <a:spcPts val="0"/>
              </a:spcAft>
              <a:buClr>
                <a:srgbClr val="3F3F3F"/>
              </a:buClr>
              <a:buSzPts val="2000"/>
              <a:buFont typeface="Roboto"/>
              <a:buNone/>
              <a:defRPr sz="2000" b="1">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56"/>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365CAA"/>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a:p>
        </p:txBody>
      </p:sp>
      <p:sp>
        <p:nvSpPr>
          <p:cNvPr id="100" name="Google Shape;100;p56"/>
          <p:cNvSpPr/>
          <p:nvPr/>
        </p:nvSpPr>
        <p:spPr>
          <a:xfrm>
            <a:off x="369904" y="338154"/>
            <a:ext cx="239696" cy="239696"/>
          </a:xfrm>
          <a:custGeom>
            <a:avLst/>
            <a:gdLst/>
            <a:ahLst/>
            <a:cxnLst/>
            <a:rect l="l" t="t" r="r" b="b"/>
            <a:pathLst>
              <a:path w="464457" h="464457" extrusionOk="0">
                <a:moveTo>
                  <a:pt x="0" y="0"/>
                </a:moveTo>
                <a:lnTo>
                  <a:pt x="464457" y="0"/>
                </a:lnTo>
                <a:lnTo>
                  <a:pt x="0" y="464457"/>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101" name="Google Shape;101;p56"/>
          <p:cNvPicPr preferRelativeResize="0"/>
          <p:nvPr/>
        </p:nvPicPr>
        <p:blipFill rotWithShape="1">
          <a:blip r:embed="rId2">
            <a:alphaModFix/>
          </a:blip>
          <a:srcRect/>
          <a:stretch/>
        </p:blipFill>
        <p:spPr>
          <a:xfrm>
            <a:off x="10718800" y="365125"/>
            <a:ext cx="635000" cy="531196"/>
          </a:xfrm>
          <a:prstGeom prst="rect">
            <a:avLst/>
          </a:prstGeom>
          <a:noFill/>
          <a:ln>
            <a:noFill/>
          </a:ln>
        </p:spPr>
      </p:pic>
      <p:sp>
        <p:nvSpPr>
          <p:cNvPr id="102" name="Google Shape;102;p56"/>
          <p:cNvSpPr txBox="1">
            <a:spLocks noGrp="1"/>
          </p:cNvSpPr>
          <p:nvPr>
            <p:ph type="body" idx="1"/>
          </p:nvPr>
        </p:nvSpPr>
        <p:spPr>
          <a:xfrm>
            <a:off x="8115300" y="1240457"/>
            <a:ext cx="3295652" cy="757130"/>
          </a:xfrm>
          <a:prstGeom prst="rect">
            <a:avLst/>
          </a:prstGeom>
          <a:noFill/>
          <a:ln>
            <a:noFill/>
          </a:ln>
        </p:spPr>
        <p:txBody>
          <a:bodyPr spcFirstLastPara="1" wrap="square" lIns="91425" tIns="45700" rIns="91425" bIns="45700" anchor="t" anchorCtr="0">
            <a:spAutoFit/>
          </a:bodyPr>
          <a:lstStyle>
            <a:lvl1pPr marL="457200" lvl="0" indent="-228600" algn="r">
              <a:lnSpc>
                <a:spcPct val="90000"/>
              </a:lnSpc>
              <a:spcBef>
                <a:spcPts val="1000"/>
              </a:spcBef>
              <a:spcAft>
                <a:spcPts val="0"/>
              </a:spcAft>
              <a:buClr>
                <a:srgbClr val="3F3F3F"/>
              </a:buClr>
              <a:buSzPts val="2400"/>
              <a:buFont typeface="Roboto Black"/>
              <a:buNone/>
              <a:defRPr sz="2400" b="0">
                <a:solidFill>
                  <a:srgbClr val="3F3F3F"/>
                </a:solidFill>
                <a:latin typeface="Roboto Black"/>
                <a:ea typeface="Roboto Black"/>
                <a:cs typeface="Roboto Black"/>
                <a:sym typeface="Roboto Black"/>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3" name="Google Shape;103;p56"/>
          <p:cNvPicPr preferRelativeResize="0"/>
          <p:nvPr/>
        </p:nvPicPr>
        <p:blipFill rotWithShape="1">
          <a:blip r:embed="rId3">
            <a:alphaModFix/>
          </a:blip>
          <a:srcRect/>
          <a:stretch/>
        </p:blipFill>
        <p:spPr>
          <a:xfrm>
            <a:off x="334947" y="6061522"/>
            <a:ext cx="636603" cy="589653"/>
          </a:xfrm>
          <a:prstGeom prst="rect">
            <a:avLst/>
          </a:prstGeom>
          <a:noFill/>
          <a:ln>
            <a:noFill/>
          </a:ln>
        </p:spPr>
      </p:pic>
      <p:cxnSp>
        <p:nvCxnSpPr>
          <p:cNvPr id="104" name="Google Shape;104;p56"/>
          <p:cNvCxnSpPr/>
          <p:nvPr/>
        </p:nvCxnSpPr>
        <p:spPr>
          <a:xfrm>
            <a:off x="1131348" y="6575994"/>
            <a:ext cx="10129421" cy="0"/>
          </a:xfrm>
          <a:prstGeom prst="straightConnector1">
            <a:avLst/>
          </a:prstGeom>
          <a:noFill/>
          <a:ln w="9525" cap="flat" cmpd="sng">
            <a:solidFill>
              <a:srgbClr val="D8D8D8"/>
            </a:solidFill>
            <a:prstDash val="solid"/>
            <a:miter lim="800000"/>
            <a:headEnd type="none" w="sm" len="sm"/>
            <a:tailEnd type="none" w="sm" len="sm"/>
          </a:ln>
        </p:spPr>
      </p:cxnSp>
      <p:sp>
        <p:nvSpPr>
          <p:cNvPr id="105" name="Google Shape;105;p56"/>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rgbClr val="2D75B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56"/>
          <p:cNvSpPr txBox="1">
            <a:spLocks noGrp="1"/>
          </p:cNvSpPr>
          <p:nvPr>
            <p:ph type="body" idx="2"/>
          </p:nvPr>
        </p:nvSpPr>
        <p:spPr>
          <a:xfrm>
            <a:off x="8115300" y="4441026"/>
            <a:ext cx="3295652" cy="258532"/>
          </a:xfrm>
          <a:prstGeom prst="rect">
            <a:avLst/>
          </a:prstGeom>
          <a:noFill/>
          <a:ln>
            <a:noFill/>
          </a:ln>
        </p:spPr>
        <p:txBody>
          <a:bodyPr spcFirstLastPara="1" wrap="square" lIns="91425" tIns="45700" rIns="91425" bIns="45700" anchor="t" anchorCtr="0">
            <a:spAutoFit/>
          </a:bodyPr>
          <a:lstStyle>
            <a:lvl1pPr marL="457200" lvl="0" indent="-228600" algn="r">
              <a:lnSpc>
                <a:spcPct val="90000"/>
              </a:lnSpc>
              <a:spcBef>
                <a:spcPts val="1000"/>
              </a:spcBef>
              <a:spcAft>
                <a:spcPts val="0"/>
              </a:spcAft>
              <a:buClr>
                <a:srgbClr val="3F3F3F"/>
              </a:buClr>
              <a:buSzPts val="1200"/>
              <a:buFont typeface="Roboto Black"/>
              <a:buNone/>
              <a:defRPr sz="1200" b="1">
                <a:solidFill>
                  <a:srgbClr val="3F3F3F"/>
                </a:solidFill>
                <a:latin typeface="Roboto Black"/>
                <a:ea typeface="Roboto Black"/>
                <a:cs typeface="Roboto Black"/>
                <a:sym typeface="Roboto Black"/>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36451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grpSp>
        <p:nvGrpSpPr>
          <p:cNvPr id="11" name="Group 10">
            <a:extLst>
              <a:ext uri="{FF2B5EF4-FFF2-40B4-BE49-F238E27FC236}">
                <a16:creationId xmlns:a16="http://schemas.microsoft.com/office/drawing/2014/main" id="{6B656A43-ECAD-854B-9DE8-A0819DB1CA81}"/>
              </a:ext>
            </a:extLst>
          </p:cNvPr>
          <p:cNvGrpSpPr/>
          <p:nvPr userDrawn="1"/>
        </p:nvGrpSpPr>
        <p:grpSpPr>
          <a:xfrm>
            <a:off x="10203617" y="48984"/>
            <a:ext cx="1988383" cy="598380"/>
            <a:chOff x="10203617" y="48984"/>
            <a:chExt cx="1988383" cy="598380"/>
          </a:xfrm>
        </p:grpSpPr>
        <p:pic>
          <p:nvPicPr>
            <p:cNvPr id="12" name="Picture 4" descr="pegasus_white_logo.png">
              <a:extLst>
                <a:ext uri="{FF2B5EF4-FFF2-40B4-BE49-F238E27FC236}">
                  <a16:creationId xmlns:a16="http://schemas.microsoft.com/office/drawing/2014/main" id="{218B9405-EB0E-1646-AE2C-0D2219C22639}"/>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203617" y="92779"/>
              <a:ext cx="709080" cy="554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0A4B2F8-9220-2D43-947C-9FCDD226FBD3}"/>
                </a:ext>
              </a:extLst>
            </p:cNvPr>
            <p:cNvSpPr txBox="1"/>
            <p:nvPr/>
          </p:nvSpPr>
          <p:spPr>
            <a:xfrm>
              <a:off x="10912698" y="48984"/>
              <a:ext cx="1279302" cy="400110"/>
            </a:xfrm>
            <a:prstGeom prst="rect">
              <a:avLst/>
            </a:prstGeom>
            <a:noFill/>
          </p:spPr>
          <p:txBody>
            <a:bodyPr wrap="square" rtlCol="0">
              <a:spAutoFit/>
            </a:bodyPr>
            <a:lstStyle/>
            <a:p>
              <a:r>
                <a:rPr lang="en-US" sz="2000" dirty="0">
                  <a:solidFill>
                    <a:schemeClr val="bg2">
                      <a:lumMod val="50000"/>
                    </a:schemeClr>
                  </a:solidFill>
                  <a:latin typeface="Arial Rounded MT Bold" charset="0"/>
                  <a:ea typeface="Arial Rounded MT Bold" charset="0"/>
                  <a:cs typeface="Arial Rounded MT Bold" charset="0"/>
                </a:rPr>
                <a:t>Pegasus</a:t>
              </a:r>
            </a:p>
          </p:txBody>
        </p:sp>
      </p:grpSp>
    </p:spTree>
    <p:extLst>
      <p:ext uri="{BB962C8B-B14F-4D97-AF65-F5344CB8AC3E}">
        <p14:creationId xmlns:p14="http://schemas.microsoft.com/office/powerpoint/2010/main" val="195769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0C2D9F-281B-C749-98AC-0C96966DD309}"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32223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0C2D9F-281B-C749-98AC-0C96966DD309}" type="datetimeFigureOut">
              <a:rPr lang="en-US" smtClean="0"/>
              <a:t>9/13/22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6039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0C2D9F-281B-C749-98AC-0C96966DD309}" type="datetimeFigureOut">
              <a:rPr lang="en-US" smtClean="0"/>
              <a:t>9/13/22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07243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0C2D9F-281B-C749-98AC-0C96966DD309}" type="datetimeFigureOut">
              <a:rPr lang="en-US" smtClean="0"/>
              <a:t>9/13/22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99C883-41B7-2244-9D37-B3B53D78275E}" type="slidenum">
              <a:rPr lang="en-US" smtClean="0"/>
              <a:t>‹#›</a:t>
            </a:fld>
            <a:endParaRPr lang="en-US"/>
          </a:p>
        </p:txBody>
      </p:sp>
      <p:pic>
        <p:nvPicPr>
          <p:cNvPr id="6" name="Picture 5">
            <a:extLst>
              <a:ext uri="{FF2B5EF4-FFF2-40B4-BE49-F238E27FC236}">
                <a16:creationId xmlns:a16="http://schemas.microsoft.com/office/drawing/2014/main" id="{C1772156-AA2E-4645-B239-11A4E27CD19D}"/>
              </a:ext>
            </a:extLst>
          </p:cNvPr>
          <p:cNvPicPr>
            <a:picLocks noChangeAspect="1"/>
          </p:cNvPicPr>
          <p:nvPr userDrawn="1"/>
        </p:nvPicPr>
        <p:blipFill>
          <a:blip r:embed="rId2"/>
          <a:srcRect/>
          <a:stretch/>
        </p:blipFill>
        <p:spPr>
          <a:xfrm>
            <a:off x="0" y="6429846"/>
            <a:ext cx="2334986" cy="428154"/>
          </a:xfrm>
          <a:prstGeom prst="rect">
            <a:avLst/>
          </a:prstGeom>
        </p:spPr>
      </p:pic>
      <p:grpSp>
        <p:nvGrpSpPr>
          <p:cNvPr id="7" name="Group 6">
            <a:extLst>
              <a:ext uri="{FF2B5EF4-FFF2-40B4-BE49-F238E27FC236}">
                <a16:creationId xmlns:a16="http://schemas.microsoft.com/office/drawing/2014/main" id="{CB881528-0D81-8344-9DC6-3782E7D589A6}"/>
              </a:ext>
            </a:extLst>
          </p:cNvPr>
          <p:cNvGrpSpPr/>
          <p:nvPr userDrawn="1"/>
        </p:nvGrpSpPr>
        <p:grpSpPr>
          <a:xfrm>
            <a:off x="10203617" y="48984"/>
            <a:ext cx="1988383" cy="598380"/>
            <a:chOff x="10203617" y="48984"/>
            <a:chExt cx="1988383" cy="598380"/>
          </a:xfrm>
        </p:grpSpPr>
        <p:pic>
          <p:nvPicPr>
            <p:cNvPr id="8" name="Picture 4" descr="pegasus_white_logo.png">
              <a:extLst>
                <a:ext uri="{FF2B5EF4-FFF2-40B4-BE49-F238E27FC236}">
                  <a16:creationId xmlns:a16="http://schemas.microsoft.com/office/drawing/2014/main" id="{A0542345-3858-D749-AC2D-8DD01710CA1E}"/>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203617" y="92779"/>
              <a:ext cx="709080" cy="554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58B5BB8-93A6-8B42-B200-D2E83E493843}"/>
                </a:ext>
              </a:extLst>
            </p:cNvPr>
            <p:cNvSpPr txBox="1"/>
            <p:nvPr/>
          </p:nvSpPr>
          <p:spPr>
            <a:xfrm>
              <a:off x="10912698" y="48984"/>
              <a:ext cx="1279302" cy="400110"/>
            </a:xfrm>
            <a:prstGeom prst="rect">
              <a:avLst/>
            </a:prstGeom>
            <a:noFill/>
          </p:spPr>
          <p:txBody>
            <a:bodyPr wrap="square" rtlCol="0">
              <a:spAutoFit/>
            </a:bodyPr>
            <a:lstStyle/>
            <a:p>
              <a:r>
                <a:rPr lang="en-US" sz="2000" dirty="0">
                  <a:solidFill>
                    <a:schemeClr val="bg2">
                      <a:lumMod val="50000"/>
                    </a:schemeClr>
                  </a:solidFill>
                  <a:latin typeface="Arial Rounded MT Bold" charset="0"/>
                  <a:ea typeface="Arial Rounded MT Bold" charset="0"/>
                  <a:cs typeface="Arial Rounded MT Bold" charset="0"/>
                </a:rPr>
                <a:t>Pegasus</a:t>
              </a:r>
            </a:p>
          </p:txBody>
        </p:sp>
      </p:grpSp>
    </p:spTree>
    <p:extLst>
      <p:ext uri="{BB962C8B-B14F-4D97-AF65-F5344CB8AC3E}">
        <p14:creationId xmlns:p14="http://schemas.microsoft.com/office/powerpoint/2010/main" val="62040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0C2D9F-281B-C749-98AC-0C96966DD309}" type="datetimeFigureOut">
              <a:rPr lang="en-US" smtClean="0"/>
              <a:t>9/13/22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99C883-41B7-2244-9D37-B3B53D78275E}" type="slidenum">
              <a:rPr lang="en-US" smtClean="0"/>
              <a:t>‹#›</a:t>
            </a:fld>
            <a:endParaRPr lang="en-US"/>
          </a:p>
        </p:txBody>
      </p:sp>
      <p:grpSp>
        <p:nvGrpSpPr>
          <p:cNvPr id="6" name="Group 5">
            <a:extLst>
              <a:ext uri="{FF2B5EF4-FFF2-40B4-BE49-F238E27FC236}">
                <a16:creationId xmlns:a16="http://schemas.microsoft.com/office/drawing/2014/main" id="{CED2A5AD-C6DE-DC4E-8F6A-45F7DEB0F8F3}"/>
              </a:ext>
            </a:extLst>
          </p:cNvPr>
          <p:cNvGrpSpPr/>
          <p:nvPr userDrawn="1"/>
        </p:nvGrpSpPr>
        <p:grpSpPr>
          <a:xfrm>
            <a:off x="10203617" y="48984"/>
            <a:ext cx="1988383" cy="598380"/>
            <a:chOff x="10203617" y="48984"/>
            <a:chExt cx="1988383" cy="598380"/>
          </a:xfrm>
        </p:grpSpPr>
        <p:pic>
          <p:nvPicPr>
            <p:cNvPr id="7" name="Picture 4" descr="pegasus_white_logo.png">
              <a:extLst>
                <a:ext uri="{FF2B5EF4-FFF2-40B4-BE49-F238E27FC236}">
                  <a16:creationId xmlns:a16="http://schemas.microsoft.com/office/drawing/2014/main" id="{FE3B1CB5-B74E-7241-BECC-687DDCA448E0}"/>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203617" y="92779"/>
              <a:ext cx="709080" cy="554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4268D3C-2617-674A-9528-4E934F8149BB}"/>
                </a:ext>
              </a:extLst>
            </p:cNvPr>
            <p:cNvSpPr txBox="1"/>
            <p:nvPr/>
          </p:nvSpPr>
          <p:spPr>
            <a:xfrm>
              <a:off x="10912698" y="48984"/>
              <a:ext cx="1279302" cy="400110"/>
            </a:xfrm>
            <a:prstGeom prst="rect">
              <a:avLst/>
            </a:prstGeom>
            <a:noFill/>
          </p:spPr>
          <p:txBody>
            <a:bodyPr wrap="square" rtlCol="0">
              <a:spAutoFit/>
            </a:bodyPr>
            <a:lstStyle/>
            <a:p>
              <a:r>
                <a:rPr lang="en-US" sz="2000" dirty="0">
                  <a:solidFill>
                    <a:schemeClr val="bg2">
                      <a:lumMod val="50000"/>
                    </a:schemeClr>
                  </a:solidFill>
                  <a:latin typeface="Arial Rounded MT Bold" charset="0"/>
                  <a:ea typeface="Arial Rounded MT Bold" charset="0"/>
                  <a:cs typeface="Arial Rounded MT Bold" charset="0"/>
                </a:rPr>
                <a:t>Pegasus</a:t>
              </a:r>
            </a:p>
          </p:txBody>
        </p:sp>
      </p:grpSp>
    </p:spTree>
    <p:extLst>
      <p:ext uri="{BB962C8B-B14F-4D97-AF65-F5344CB8AC3E}">
        <p14:creationId xmlns:p14="http://schemas.microsoft.com/office/powerpoint/2010/main" val="119376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0C2D9F-281B-C749-98AC-0C96966DD309}" type="datetimeFigureOut">
              <a:rPr lang="en-US" smtClean="0"/>
              <a:t>9/13/22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grpSp>
        <p:nvGrpSpPr>
          <p:cNvPr id="8" name="Group 7">
            <a:extLst>
              <a:ext uri="{FF2B5EF4-FFF2-40B4-BE49-F238E27FC236}">
                <a16:creationId xmlns:a16="http://schemas.microsoft.com/office/drawing/2014/main" id="{92F657A3-033B-E242-A045-DEDCE44FF784}"/>
              </a:ext>
            </a:extLst>
          </p:cNvPr>
          <p:cNvGrpSpPr/>
          <p:nvPr userDrawn="1"/>
        </p:nvGrpSpPr>
        <p:grpSpPr>
          <a:xfrm>
            <a:off x="10203617" y="48984"/>
            <a:ext cx="1988383" cy="598380"/>
            <a:chOff x="10203617" y="48984"/>
            <a:chExt cx="1988383" cy="598380"/>
          </a:xfrm>
        </p:grpSpPr>
        <p:pic>
          <p:nvPicPr>
            <p:cNvPr id="9" name="Picture 4" descr="pegasus_white_logo.png">
              <a:extLst>
                <a:ext uri="{FF2B5EF4-FFF2-40B4-BE49-F238E27FC236}">
                  <a16:creationId xmlns:a16="http://schemas.microsoft.com/office/drawing/2014/main" id="{51AE1B70-B61C-5149-849A-D27056E1BB9A}"/>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203617" y="92779"/>
              <a:ext cx="709080" cy="554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B5DA159E-5E36-7545-9777-8EFD509C0C69}"/>
                </a:ext>
              </a:extLst>
            </p:cNvPr>
            <p:cNvSpPr txBox="1"/>
            <p:nvPr/>
          </p:nvSpPr>
          <p:spPr>
            <a:xfrm>
              <a:off x="10912698" y="48984"/>
              <a:ext cx="1279302" cy="400110"/>
            </a:xfrm>
            <a:prstGeom prst="rect">
              <a:avLst/>
            </a:prstGeom>
            <a:noFill/>
          </p:spPr>
          <p:txBody>
            <a:bodyPr wrap="square" rtlCol="0">
              <a:spAutoFit/>
            </a:bodyPr>
            <a:lstStyle/>
            <a:p>
              <a:r>
                <a:rPr lang="en-US" sz="2000" dirty="0">
                  <a:solidFill>
                    <a:schemeClr val="bg2">
                      <a:lumMod val="50000"/>
                    </a:schemeClr>
                  </a:solidFill>
                  <a:latin typeface="Arial Rounded MT Bold" charset="0"/>
                  <a:ea typeface="Arial Rounded MT Bold" charset="0"/>
                  <a:cs typeface="Arial Rounded MT Bold" charset="0"/>
                </a:rPr>
                <a:t>Pegasus</a:t>
              </a:r>
            </a:p>
          </p:txBody>
        </p:sp>
      </p:grpSp>
    </p:spTree>
    <p:extLst>
      <p:ext uri="{BB962C8B-B14F-4D97-AF65-F5344CB8AC3E}">
        <p14:creationId xmlns:p14="http://schemas.microsoft.com/office/powerpoint/2010/main" val="179509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0C2D9F-281B-C749-98AC-0C96966DD309}" type="datetimeFigureOut">
              <a:rPr lang="en-US" smtClean="0"/>
              <a:t>9/13/22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3397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C2D9F-281B-C749-98AC-0C96966DD309}" type="datetimeFigureOut">
              <a:rPr lang="en-US" smtClean="0"/>
              <a:t>9/13/22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9C883-41B7-2244-9D37-B3B53D78275E}" type="slidenum">
              <a:rPr lang="en-US" smtClean="0"/>
              <a:t>‹#›</a:t>
            </a:fld>
            <a:endParaRPr lang="en-US"/>
          </a:p>
        </p:txBody>
      </p:sp>
    </p:spTree>
    <p:extLst>
      <p:ext uri="{BB962C8B-B14F-4D97-AF65-F5344CB8AC3E}">
        <p14:creationId xmlns:p14="http://schemas.microsoft.com/office/powerpoint/2010/main" val="604291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 id="2147483666" r:id="rId14"/>
    <p:sldLayoutId id="2147483667" r:id="rId15"/>
    <p:sldLayoutId id="2147483669" r:id="rId16"/>
    <p:sldLayoutId id="2147483671" r:id="rId17"/>
    <p:sldLayoutId id="214748367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vahi@isi.edu"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hyperlink" Target="https://pegasus.isi.edu/documentation/"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MNN80OHMQUQ" TargetMode="External"/><Relationship Id="rId3" Type="http://schemas.openxmlformats.org/officeDocument/2006/relationships/notesSlide" Target="../notesSlides/notesSlide45.xml"/><Relationship Id="rId7" Type="http://schemas.openxmlformats.org/officeDocument/2006/relationships/image" Target="../media/image72.svg"/><Relationship Id="rId2" Type="http://schemas.openxmlformats.org/officeDocument/2006/relationships/slideLayout" Target="../slideLayouts/slideLayout14.xml"/><Relationship Id="rId1" Type="http://schemas.openxmlformats.org/officeDocument/2006/relationships/video" Target="https://www.youtube.com/embed/MNN80OHMQUQ?start=8&amp;feature=oembed" TargetMode="Externa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hyperlink" Target="https://www.youtube.com/channel/UCwJQln1CqBvTJqiNr9X9F1Q/featur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7"/>
        <p:cNvGrpSpPr/>
        <p:nvPr/>
      </p:nvGrpSpPr>
      <p:grpSpPr>
        <a:xfrm>
          <a:off x="0" y="0"/>
          <a:ext cx="0" cy="0"/>
          <a:chOff x="0" y="0"/>
          <a:chExt cx="0" cy="0"/>
        </a:xfrm>
      </p:grpSpPr>
      <p:sp useBgFill="1">
        <p:nvSpPr>
          <p:cNvPr id="1056" name="Rectangle 103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Google Shape;268;p3"/>
          <p:cNvSpPr txBox="1">
            <a:spLocks noGrp="1"/>
          </p:cNvSpPr>
          <p:nvPr>
            <p:ph type="ctrTitle"/>
          </p:nvPr>
        </p:nvSpPr>
        <p:spPr>
          <a:xfrm>
            <a:off x="5627857" y="2291947"/>
            <a:ext cx="5373667" cy="1800165"/>
          </a:xfrm>
          <a:prstGeom prst="rect">
            <a:avLst/>
          </a:prstGeom>
        </p:spPr>
        <p:txBody>
          <a:bodyPr spcFirstLastPara="1" vert="horz" lIns="91440" tIns="45720" rIns="91440" bIns="45720" rtlCol="0" anchor="t" anchorCtr="0">
            <a:normAutofit/>
          </a:bodyPr>
          <a:lstStyle/>
          <a:p>
            <a:pPr lvl="0" algn="r">
              <a:spcBef>
                <a:spcPct val="0"/>
              </a:spcBef>
              <a:buClr>
                <a:srgbClr val="365CAA"/>
              </a:buClr>
              <a:buSzPts val="4000"/>
            </a:pPr>
            <a:r>
              <a:rPr lang="en-US" b="1" dirty="0">
                <a:solidFill>
                  <a:schemeClr val="accent1"/>
                </a:solidFill>
                <a:latin typeface="+mj-lt"/>
                <a:ea typeface="+mj-ea"/>
                <a:cs typeface="+mj-cs"/>
              </a:rPr>
              <a:t>Pegasus 5.0 Workflows  </a:t>
            </a:r>
            <a:endParaRPr lang="en-US" b="1" kern="1200" dirty="0">
              <a:solidFill>
                <a:schemeClr val="accent1"/>
              </a:solidFill>
              <a:latin typeface="+mj-lt"/>
              <a:ea typeface="+mj-ea"/>
              <a:cs typeface="+mj-cs"/>
            </a:endParaRPr>
          </a:p>
        </p:txBody>
      </p:sp>
      <p:sp>
        <p:nvSpPr>
          <p:cNvPr id="270" name="Google Shape;270;p3"/>
          <p:cNvSpPr txBox="1">
            <a:spLocks noGrp="1"/>
          </p:cNvSpPr>
          <p:nvPr>
            <p:ph type="ftr" idx="11"/>
          </p:nvPr>
        </p:nvSpPr>
        <p:spPr>
          <a:xfrm rot="5400000">
            <a:off x="-1827302" y="2002536"/>
            <a:ext cx="4114800" cy="365125"/>
          </a:xfrm>
          <a:prstGeom prst="rect">
            <a:avLst/>
          </a:prstGeom>
        </p:spPr>
        <p:txBody>
          <a:bodyPr spcFirstLastPara="1" vert="horz" lIns="91440" tIns="45720" rIns="91440" bIns="45720" rtlCol="0" anchor="ctr" anchorCtr="0">
            <a:normAutofit/>
          </a:bodyPr>
          <a:lstStyle/>
          <a:p>
            <a:pPr lvl="0" indent="0" algn="l">
              <a:spcBef>
                <a:spcPts val="0"/>
              </a:spcBef>
              <a:spcAft>
                <a:spcPts val="600"/>
              </a:spcAft>
              <a:buSzPts val="1400"/>
              <a:buNone/>
            </a:pPr>
            <a:r>
              <a:rPr lang="en-US" kern="1200">
                <a:solidFill>
                  <a:schemeClr val="tx1">
                    <a:tint val="75000"/>
                  </a:schemeClr>
                </a:solidFill>
                <a:latin typeface="+mn-lt"/>
                <a:ea typeface="+mn-ea"/>
                <a:cs typeface="+mn-cs"/>
              </a:rPr>
              <a:t>https://pegasus.isi.edu</a:t>
            </a:r>
          </a:p>
        </p:txBody>
      </p:sp>
      <p:sp>
        <p:nvSpPr>
          <p:cNvPr id="269" name="Google Shape;269;p3"/>
          <p:cNvSpPr txBox="1">
            <a:spLocks noGrp="1"/>
          </p:cNvSpPr>
          <p:nvPr>
            <p:ph type="subTitle" idx="1"/>
          </p:nvPr>
        </p:nvSpPr>
        <p:spPr>
          <a:xfrm>
            <a:off x="5246415" y="4230094"/>
            <a:ext cx="6235268" cy="1800164"/>
          </a:xfrm>
          <a:prstGeom prst="rect">
            <a:avLst/>
          </a:prstGeom>
        </p:spPr>
        <p:txBody>
          <a:bodyPr spcFirstLastPara="1" vert="horz" lIns="91440" tIns="45720" rIns="91440" bIns="45720" rtlCol="0" anchor="t" anchorCtr="0">
            <a:normAutofit/>
          </a:bodyPr>
          <a:lstStyle/>
          <a:p>
            <a:pPr marL="0" indent="0">
              <a:spcBef>
                <a:spcPts val="0"/>
              </a:spcBef>
              <a:spcAft>
                <a:spcPts val="600"/>
              </a:spcAft>
              <a:buClr>
                <a:srgbClr val="365CAA"/>
              </a:buClr>
              <a:buSzPts val="4000"/>
            </a:pPr>
            <a:r>
              <a:rPr lang="en-US" sz="2000" b="1" dirty="0">
                <a:sym typeface="Roboto"/>
              </a:rPr>
              <a:t>    </a:t>
            </a:r>
            <a:r>
              <a:rPr lang="en-US" sz="2000" b="1" dirty="0">
                <a:solidFill>
                  <a:schemeClr val="accent1"/>
                </a:solidFill>
                <a:sym typeface="Roboto"/>
              </a:rPr>
              <a:t>Karan </a:t>
            </a:r>
            <a:r>
              <a:rPr lang="en-US" sz="2000" b="1" dirty="0" err="1">
                <a:solidFill>
                  <a:schemeClr val="accent1"/>
                </a:solidFill>
                <a:sym typeface="Roboto"/>
              </a:rPr>
              <a:t>Vahi</a:t>
            </a:r>
            <a:br>
              <a:rPr lang="en-US" sz="2000" dirty="0">
                <a:sym typeface="Roboto"/>
              </a:rPr>
            </a:br>
            <a:r>
              <a:rPr lang="en-US" sz="2000" dirty="0">
                <a:sym typeface="Roboto"/>
              </a:rPr>
              <a:t>    </a:t>
            </a:r>
            <a:r>
              <a:rPr lang="en-US" sz="2000" dirty="0">
                <a:sym typeface="Roboto Light"/>
              </a:rPr>
              <a:t>Information Sciences Institute </a:t>
            </a:r>
            <a:endParaRPr lang="en-US" sz="2000" dirty="0"/>
          </a:p>
          <a:p>
            <a:pPr marL="0" lvl="0" indent="0">
              <a:spcBef>
                <a:spcPts val="0"/>
              </a:spcBef>
              <a:spcAft>
                <a:spcPts val="600"/>
              </a:spcAft>
              <a:buClr>
                <a:srgbClr val="365CAA"/>
              </a:buClr>
              <a:buSzPts val="4000"/>
            </a:pPr>
            <a:r>
              <a:rPr lang="en-US" sz="2000" dirty="0">
                <a:sym typeface="Roboto"/>
              </a:rPr>
              <a:t>    </a:t>
            </a:r>
            <a:r>
              <a:rPr lang="en-US" sz="2000" dirty="0">
                <a:sym typeface="Roboto Light"/>
              </a:rPr>
              <a:t>University of Southern California, School of Engineering</a:t>
            </a:r>
          </a:p>
          <a:p>
            <a:pPr marL="0" lvl="0" indent="0">
              <a:spcBef>
                <a:spcPts val="0"/>
              </a:spcBef>
              <a:spcAft>
                <a:spcPts val="600"/>
              </a:spcAft>
              <a:buClr>
                <a:srgbClr val="365CAA"/>
              </a:buClr>
              <a:buSzPts val="4000"/>
            </a:pPr>
            <a:r>
              <a:rPr lang="en-US" sz="2000" dirty="0">
                <a:sym typeface="Roboto Light"/>
              </a:rPr>
              <a:t>     </a:t>
            </a:r>
            <a:r>
              <a:rPr lang="en-US" sz="2000" dirty="0">
                <a:sym typeface="Roboto Light"/>
                <a:hlinkClick r:id="rId3"/>
              </a:rPr>
              <a:t>vahi@isi.edu</a:t>
            </a:r>
            <a:r>
              <a:rPr lang="en-US" sz="2000" dirty="0">
                <a:sym typeface="Roboto Light"/>
              </a:rPr>
              <a:t>  </a:t>
            </a:r>
          </a:p>
        </p:txBody>
      </p:sp>
      <p:sp>
        <p:nvSpPr>
          <p:cNvPr id="1057" name="Rectangle 103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Google Shape;271;p3"/>
          <p:cNvSpPr txBox="1">
            <a:spLocks noGrp="1"/>
          </p:cNvSpPr>
          <p:nvPr>
            <p:ph type="sldNum" idx="12"/>
          </p:nvPr>
        </p:nvSpPr>
        <p:spPr>
          <a:xfrm>
            <a:off x="11704320" y="6451877"/>
            <a:ext cx="448056"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SzPts val="1200"/>
              <a:buFont typeface="Arial"/>
              <a:buNone/>
            </a:pPr>
            <a:fld id="{00000000-1234-1234-1234-123412341234}" type="slidenum">
              <a:rPr lang="en-US" sz="1100">
                <a:solidFill>
                  <a:srgbClr val="FFFFFF"/>
                </a:solidFill>
                <a:latin typeface="+mn-lt"/>
                <a:ea typeface="+mn-ea"/>
                <a:cs typeface="+mn-cs"/>
              </a:rPr>
              <a:pPr lvl="0" indent="0">
                <a:spcBef>
                  <a:spcPts val="0"/>
                </a:spcBef>
                <a:spcAft>
                  <a:spcPts val="600"/>
                </a:spcAft>
                <a:buClr>
                  <a:srgbClr val="000000"/>
                </a:buClr>
                <a:buSzPts val="1200"/>
                <a:buFont typeface="Arial"/>
                <a:buNone/>
              </a:pPr>
              <a:t>1</a:t>
            </a:fld>
            <a:endParaRPr lang="en-US" sz="1100">
              <a:solidFill>
                <a:srgbClr val="FFFFFF"/>
              </a:solidFill>
              <a:latin typeface="+mn-lt"/>
              <a:ea typeface="+mn-ea"/>
              <a:cs typeface="+mn-cs"/>
            </a:endParaRPr>
          </a:p>
        </p:txBody>
      </p:sp>
      <p:grpSp>
        <p:nvGrpSpPr>
          <p:cNvPr id="32" name="Google Shape;52;p50">
            <a:extLst>
              <a:ext uri="{FF2B5EF4-FFF2-40B4-BE49-F238E27FC236}">
                <a16:creationId xmlns:a16="http://schemas.microsoft.com/office/drawing/2014/main" id="{F4FBED38-3623-00E2-F7A8-08DBBEF9F9B4}"/>
              </a:ext>
            </a:extLst>
          </p:cNvPr>
          <p:cNvGrpSpPr/>
          <p:nvPr/>
        </p:nvGrpSpPr>
        <p:grpSpPr>
          <a:xfrm>
            <a:off x="8753267" y="5794403"/>
            <a:ext cx="3175081" cy="471711"/>
            <a:chOff x="7723978" y="5410594"/>
            <a:chExt cx="3161287" cy="469662"/>
          </a:xfrm>
        </p:grpSpPr>
        <p:pic>
          <p:nvPicPr>
            <p:cNvPr id="33" name="Google Shape;53;p50">
              <a:extLst>
                <a:ext uri="{FF2B5EF4-FFF2-40B4-BE49-F238E27FC236}">
                  <a16:creationId xmlns:a16="http://schemas.microsoft.com/office/drawing/2014/main" id="{5CBF99A6-05C3-F99D-5705-9A155521E608}"/>
                </a:ext>
              </a:extLst>
            </p:cNvPr>
            <p:cNvPicPr preferRelativeResize="0"/>
            <p:nvPr/>
          </p:nvPicPr>
          <p:blipFill rotWithShape="1">
            <a:blip r:embed="rId4">
              <a:alphaModFix/>
            </a:blip>
            <a:srcRect/>
            <a:stretch/>
          </p:blipFill>
          <p:spPr>
            <a:xfrm>
              <a:off x="7723978" y="5410594"/>
              <a:ext cx="467491" cy="469662"/>
            </a:xfrm>
            <a:prstGeom prst="rect">
              <a:avLst/>
            </a:prstGeom>
            <a:noFill/>
            <a:ln>
              <a:noFill/>
            </a:ln>
          </p:spPr>
        </p:pic>
        <p:pic>
          <p:nvPicPr>
            <p:cNvPr id="34" name="Google Shape;54;p50">
              <a:extLst>
                <a:ext uri="{FF2B5EF4-FFF2-40B4-BE49-F238E27FC236}">
                  <a16:creationId xmlns:a16="http://schemas.microsoft.com/office/drawing/2014/main" id="{01139858-29AA-0647-B7F4-79C174582576}"/>
                </a:ext>
              </a:extLst>
            </p:cNvPr>
            <p:cNvPicPr preferRelativeResize="0"/>
            <p:nvPr/>
          </p:nvPicPr>
          <p:blipFill rotWithShape="1">
            <a:blip r:embed="rId5">
              <a:alphaModFix/>
            </a:blip>
            <a:srcRect/>
            <a:stretch/>
          </p:blipFill>
          <p:spPr>
            <a:xfrm>
              <a:off x="8292879" y="5484947"/>
              <a:ext cx="1306426" cy="320957"/>
            </a:xfrm>
            <a:prstGeom prst="rect">
              <a:avLst/>
            </a:prstGeom>
            <a:noFill/>
            <a:ln>
              <a:noFill/>
            </a:ln>
          </p:spPr>
        </p:pic>
        <p:pic>
          <p:nvPicPr>
            <p:cNvPr id="35" name="Google Shape;55;p50">
              <a:extLst>
                <a:ext uri="{FF2B5EF4-FFF2-40B4-BE49-F238E27FC236}">
                  <a16:creationId xmlns:a16="http://schemas.microsoft.com/office/drawing/2014/main" id="{C398997C-B7AA-3F22-4160-C5E9FA714B57}"/>
                </a:ext>
              </a:extLst>
            </p:cNvPr>
            <p:cNvPicPr preferRelativeResize="0"/>
            <p:nvPr/>
          </p:nvPicPr>
          <p:blipFill rotWithShape="1">
            <a:blip r:embed="rId6">
              <a:alphaModFix/>
            </a:blip>
            <a:srcRect/>
            <a:stretch/>
          </p:blipFill>
          <p:spPr>
            <a:xfrm>
              <a:off x="9700715" y="5484947"/>
              <a:ext cx="523506" cy="320957"/>
            </a:xfrm>
            <a:prstGeom prst="rect">
              <a:avLst/>
            </a:prstGeom>
            <a:noFill/>
            <a:ln>
              <a:noFill/>
            </a:ln>
          </p:spPr>
        </p:pic>
        <p:pic>
          <p:nvPicPr>
            <p:cNvPr id="36" name="Google Shape;56;p50">
              <a:extLst>
                <a:ext uri="{FF2B5EF4-FFF2-40B4-BE49-F238E27FC236}">
                  <a16:creationId xmlns:a16="http://schemas.microsoft.com/office/drawing/2014/main" id="{52DE9F5A-70EA-E6F4-772E-1949AE24D714}"/>
                </a:ext>
              </a:extLst>
            </p:cNvPr>
            <p:cNvPicPr preferRelativeResize="0"/>
            <p:nvPr/>
          </p:nvPicPr>
          <p:blipFill rotWithShape="1">
            <a:blip r:embed="rId7">
              <a:alphaModFix/>
            </a:blip>
            <a:srcRect/>
            <a:stretch/>
          </p:blipFill>
          <p:spPr>
            <a:xfrm>
              <a:off x="10325632" y="5487365"/>
              <a:ext cx="559633" cy="316120"/>
            </a:xfrm>
            <a:prstGeom prst="rect">
              <a:avLst/>
            </a:prstGeom>
            <a:noFill/>
            <a:ln>
              <a:noFill/>
            </a:ln>
          </p:spPr>
        </p:pic>
      </p:grpSp>
      <p:pic>
        <p:nvPicPr>
          <p:cNvPr id="37" name="Google Shape;50;p50">
            <a:extLst>
              <a:ext uri="{FF2B5EF4-FFF2-40B4-BE49-F238E27FC236}">
                <a16:creationId xmlns:a16="http://schemas.microsoft.com/office/drawing/2014/main" id="{2EADDA22-0A40-299E-0DD2-8919F8A73840}"/>
              </a:ext>
            </a:extLst>
          </p:cNvPr>
          <p:cNvPicPr preferRelativeResize="0"/>
          <p:nvPr/>
        </p:nvPicPr>
        <p:blipFill rotWithShape="1">
          <a:blip r:embed="rId8">
            <a:alphaModFix/>
          </a:blip>
          <a:srcRect/>
          <a:stretch/>
        </p:blipFill>
        <p:spPr>
          <a:xfrm>
            <a:off x="315254" y="4098024"/>
            <a:ext cx="1898307" cy="1587985"/>
          </a:xfrm>
          <a:prstGeom prst="rect">
            <a:avLst/>
          </a:prstGeom>
          <a:noFill/>
          <a:ln>
            <a:noFill/>
          </a:ln>
        </p:spPr>
      </p:pic>
      <p:pic>
        <p:nvPicPr>
          <p:cNvPr id="2" name="Picture 2">
            <a:extLst>
              <a:ext uri="{FF2B5EF4-FFF2-40B4-BE49-F238E27FC236}">
                <a16:creationId xmlns:a16="http://schemas.microsoft.com/office/drawing/2014/main" id="{982C5DE4-CADD-16E4-267E-08F988E3AC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5598" y="77536"/>
            <a:ext cx="2946400" cy="102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g136d48ac624_0_544"/>
          <p:cNvSpPr txBox="1">
            <a:spLocks noGrp="1"/>
          </p:cNvSpPr>
          <p:nvPr>
            <p:ph type="sldNum" idx="12"/>
          </p:nvPr>
        </p:nvSpPr>
        <p:spPr>
          <a:xfrm>
            <a:off x="11420474" y="6356350"/>
            <a:ext cx="398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10</a:t>
            </a:fld>
            <a:endParaRPr/>
          </a:p>
        </p:txBody>
      </p:sp>
      <p:pic>
        <p:nvPicPr>
          <p:cNvPr id="1311" name="Google Shape;1311;g136d48ac624_0_544"/>
          <p:cNvPicPr preferRelativeResize="0"/>
          <p:nvPr/>
        </p:nvPicPr>
        <p:blipFill rotWithShape="1">
          <a:blip r:embed="rId3">
            <a:alphaModFix/>
          </a:blip>
          <a:srcRect/>
          <a:stretch/>
        </p:blipFill>
        <p:spPr>
          <a:xfrm>
            <a:off x="2576225" y="1157300"/>
            <a:ext cx="9320677" cy="5564150"/>
          </a:xfrm>
          <a:prstGeom prst="rect">
            <a:avLst/>
          </a:prstGeom>
          <a:noFill/>
          <a:ln>
            <a:noFill/>
          </a:ln>
        </p:spPr>
      </p:pic>
      <p:pic>
        <p:nvPicPr>
          <p:cNvPr id="1312" name="Google Shape;1312;g136d48ac624_0_544"/>
          <p:cNvPicPr preferRelativeResize="0"/>
          <p:nvPr/>
        </p:nvPicPr>
        <p:blipFill rotWithShape="1">
          <a:blip r:embed="rId4">
            <a:alphaModFix/>
          </a:blip>
          <a:srcRect/>
          <a:stretch/>
        </p:blipFill>
        <p:spPr>
          <a:xfrm>
            <a:off x="217900" y="107675"/>
            <a:ext cx="8627701" cy="3537449"/>
          </a:xfrm>
          <a:prstGeom prst="rect">
            <a:avLst/>
          </a:prstGeom>
          <a:noFill/>
          <a:ln>
            <a:noFill/>
          </a:ln>
        </p:spPr>
      </p:pic>
      <p:sp>
        <p:nvSpPr>
          <p:cNvPr id="1313" name="Google Shape;1313;g136d48ac624_0_544"/>
          <p:cNvSpPr txBox="1"/>
          <p:nvPr/>
        </p:nvSpPr>
        <p:spPr>
          <a:xfrm>
            <a:off x="217900" y="136550"/>
            <a:ext cx="41136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2"/>
                </a:solidFill>
                <a:latin typeface="Roboto Light"/>
                <a:ea typeface="Roboto Light"/>
                <a:cs typeface="Roboto Light"/>
                <a:sym typeface="Roboto Light"/>
              </a:rPr>
              <a:t>Processing instrument data in real time</a:t>
            </a:r>
            <a:endParaRPr sz="2000" b="1" i="0" u="none" strike="noStrike" cap="none">
              <a:solidFill>
                <a:schemeClr val="dk2"/>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g136d48ac624_0_374"/>
          <p:cNvSpPr txBox="1">
            <a:spLocks noGrp="1"/>
          </p:cNvSpPr>
          <p:nvPr>
            <p:ph type="ftr" idx="11"/>
          </p:nvPr>
        </p:nvSpPr>
        <p:spPr>
          <a:xfrm>
            <a:off x="5029200" y="6393431"/>
            <a:ext cx="2133600" cy="365100"/>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https://pegasus.isi.edu</a:t>
            </a:r>
            <a:endParaRPr/>
          </a:p>
        </p:txBody>
      </p:sp>
      <p:sp>
        <p:nvSpPr>
          <p:cNvPr id="1320" name="Google Shape;1320;g136d48ac624_0_374"/>
          <p:cNvSpPr txBox="1"/>
          <p:nvPr/>
        </p:nvSpPr>
        <p:spPr>
          <a:xfrm>
            <a:off x="3013710" y="132982"/>
            <a:ext cx="7095900" cy="9540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2D75B6"/>
              </a:buClr>
              <a:buSzPts val="3400"/>
              <a:buFont typeface="Roboto"/>
              <a:buNone/>
            </a:pPr>
            <a:r>
              <a:rPr lang="en-US" sz="2400" b="1" i="0" u="none" strike="noStrike" cap="none">
                <a:solidFill>
                  <a:srgbClr val="2D75B6"/>
                </a:solidFill>
                <a:latin typeface="Roboto"/>
                <a:ea typeface="Roboto"/>
                <a:cs typeface="Roboto"/>
                <a:sym typeface="Roboto"/>
              </a:rPr>
              <a:t>Automated Quality Control of Phenotypic Datasets</a:t>
            </a:r>
            <a:endParaRPr sz="1050" b="0" i="0" u="none" strike="noStrike" cap="none">
              <a:solidFill>
                <a:srgbClr val="000000"/>
              </a:solidFill>
              <a:latin typeface="Roboto"/>
              <a:ea typeface="Roboto"/>
              <a:cs typeface="Roboto"/>
              <a:sym typeface="Roboto"/>
            </a:endParaRPr>
          </a:p>
        </p:txBody>
      </p:sp>
      <p:sp>
        <p:nvSpPr>
          <p:cNvPr id="1321" name="Google Shape;1321;g136d48ac624_0_374"/>
          <p:cNvSpPr/>
          <p:nvPr/>
        </p:nvSpPr>
        <p:spPr>
          <a:xfrm>
            <a:off x="131108" y="716127"/>
            <a:ext cx="7298100" cy="934500"/>
          </a:xfrm>
          <a:prstGeom prst="rect">
            <a:avLst/>
          </a:prstGeom>
          <a:noFill/>
          <a:ln>
            <a:noFill/>
          </a:ln>
        </p:spPr>
        <p:txBody>
          <a:bodyPr spcFirstLastPara="1" wrap="square" lIns="72000" tIns="36000" rIns="72000" bIns="36000" anchor="t" anchorCtr="0">
            <a:noAutofit/>
          </a:bodyPr>
          <a:lstStyle/>
          <a:p>
            <a:pPr marL="0" marR="0" lvl="0" indent="0" algn="ctr" rtl="0">
              <a:spcBef>
                <a:spcPts val="0"/>
              </a:spcBef>
              <a:spcAft>
                <a:spcPts val="0"/>
              </a:spcAft>
              <a:buNone/>
            </a:pPr>
            <a:r>
              <a:rPr lang="en-US" sz="1400">
                <a:solidFill>
                  <a:srgbClr val="3F3F3F"/>
                </a:solidFill>
                <a:latin typeface="Roboto"/>
                <a:ea typeface="Roboto"/>
                <a:cs typeface="Roboto"/>
                <a:sym typeface="Roboto"/>
              </a:rPr>
              <a:t>The NIMH Center for Collaborative Genomic Studies on Mental Disorders, now known as the NIMH Repository and Genomics Resource (NRGR), maintains biomaterials, demographic, and phenotypic data from over 200,000 well-characterized individuals with a range of psychiatric illnesses, their family members, and unaffected controls.</a:t>
            </a:r>
            <a:endParaRPr/>
          </a:p>
        </p:txBody>
      </p:sp>
      <p:pic>
        <p:nvPicPr>
          <p:cNvPr id="1322" name="Google Shape;1322;g136d48ac624_0_374"/>
          <p:cNvPicPr preferRelativeResize="0"/>
          <p:nvPr/>
        </p:nvPicPr>
        <p:blipFill rotWithShape="1">
          <a:blip r:embed="rId3">
            <a:alphaModFix/>
          </a:blip>
          <a:srcRect/>
          <a:stretch/>
        </p:blipFill>
        <p:spPr>
          <a:xfrm>
            <a:off x="102407" y="32515"/>
            <a:ext cx="2911303" cy="673566"/>
          </a:xfrm>
          <a:prstGeom prst="rect">
            <a:avLst/>
          </a:prstGeom>
          <a:noFill/>
          <a:ln>
            <a:noFill/>
          </a:ln>
        </p:spPr>
      </p:pic>
      <p:pic>
        <p:nvPicPr>
          <p:cNvPr id="1323" name="Google Shape;1323;g136d48ac624_0_374"/>
          <p:cNvPicPr preferRelativeResize="0"/>
          <p:nvPr/>
        </p:nvPicPr>
        <p:blipFill rotWithShape="1">
          <a:blip r:embed="rId4">
            <a:alphaModFix/>
          </a:blip>
          <a:srcRect/>
          <a:stretch/>
        </p:blipFill>
        <p:spPr>
          <a:xfrm>
            <a:off x="7573569" y="742138"/>
            <a:ext cx="4552508" cy="5732507"/>
          </a:xfrm>
          <a:prstGeom prst="rect">
            <a:avLst/>
          </a:prstGeom>
          <a:noFill/>
          <a:ln>
            <a:noFill/>
          </a:ln>
        </p:spPr>
      </p:pic>
      <p:grpSp>
        <p:nvGrpSpPr>
          <p:cNvPr id="1324" name="Google Shape;1324;g136d48ac624_0_374"/>
          <p:cNvGrpSpPr/>
          <p:nvPr/>
        </p:nvGrpSpPr>
        <p:grpSpPr>
          <a:xfrm>
            <a:off x="8853" y="2027865"/>
            <a:ext cx="4289067" cy="1580770"/>
            <a:chOff x="267593" y="1675875"/>
            <a:chExt cx="7831052" cy="4503619"/>
          </a:xfrm>
        </p:grpSpPr>
        <p:sp>
          <p:nvSpPr>
            <p:cNvPr id="1325" name="Google Shape;1325;g136d48ac624_0_374"/>
            <p:cNvSpPr/>
            <p:nvPr/>
          </p:nvSpPr>
          <p:spPr>
            <a:xfrm>
              <a:off x="267593" y="2446626"/>
              <a:ext cx="1783200" cy="1569900"/>
            </a:xfrm>
            <a:prstGeom prst="foldedCorner">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2"/>
                  </a:solidFill>
                  <a:latin typeface="Arial"/>
                  <a:ea typeface="Arial"/>
                  <a:cs typeface="Arial"/>
                  <a:sym typeface="Arial"/>
                </a:rPr>
                <a:t>Submission</a:t>
              </a:r>
              <a:endParaRPr/>
            </a:p>
            <a:p>
              <a:pPr marL="0" marR="0" lvl="0" indent="0" algn="ctr" rtl="0">
                <a:spcBef>
                  <a:spcPts val="0"/>
                </a:spcBef>
                <a:spcAft>
                  <a:spcPts val="0"/>
                </a:spcAft>
                <a:buNone/>
              </a:pPr>
              <a:r>
                <a:rPr lang="en-US" sz="1200">
                  <a:solidFill>
                    <a:schemeClr val="dk2"/>
                  </a:solidFill>
                  <a:latin typeface="Arial"/>
                  <a:ea typeface="Arial"/>
                  <a:cs typeface="Arial"/>
                  <a:sym typeface="Arial"/>
                </a:rPr>
                <a:t>Website</a:t>
              </a:r>
              <a:endParaRPr/>
            </a:p>
          </p:txBody>
        </p:sp>
        <p:sp>
          <p:nvSpPr>
            <p:cNvPr id="1326" name="Google Shape;1326;g136d48ac624_0_374"/>
            <p:cNvSpPr/>
            <p:nvPr/>
          </p:nvSpPr>
          <p:spPr>
            <a:xfrm>
              <a:off x="2349495" y="2503874"/>
              <a:ext cx="2062800" cy="1455300"/>
            </a:xfrm>
            <a:prstGeom prst="flowChartAlternateProcess">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2"/>
                  </a:solidFill>
                  <a:latin typeface="Arial"/>
                  <a:ea typeface="Arial"/>
                  <a:cs typeface="Arial"/>
                  <a:sym typeface="Arial"/>
                </a:rPr>
                <a:t>Automated</a:t>
              </a:r>
              <a:endParaRPr/>
            </a:p>
            <a:p>
              <a:pPr marL="0" marR="0" lvl="0" indent="0" algn="ctr" rtl="0">
                <a:spcBef>
                  <a:spcPts val="0"/>
                </a:spcBef>
                <a:spcAft>
                  <a:spcPts val="0"/>
                </a:spcAft>
                <a:buNone/>
              </a:pPr>
              <a:r>
                <a:rPr lang="en-US" sz="1200">
                  <a:solidFill>
                    <a:schemeClr val="dk2"/>
                  </a:solidFill>
                  <a:latin typeface="Arial"/>
                  <a:ea typeface="Arial"/>
                  <a:cs typeface="Arial"/>
                  <a:sym typeface="Arial"/>
                </a:rPr>
                <a:t>QC Workflow</a:t>
              </a:r>
              <a:endParaRPr/>
            </a:p>
          </p:txBody>
        </p:sp>
        <p:sp>
          <p:nvSpPr>
            <p:cNvPr id="1327" name="Google Shape;1327;g136d48ac624_0_374"/>
            <p:cNvSpPr/>
            <p:nvPr/>
          </p:nvSpPr>
          <p:spPr>
            <a:xfrm>
              <a:off x="2357023" y="4546339"/>
              <a:ext cx="1570800" cy="1552500"/>
            </a:xfrm>
            <a:prstGeom prst="flowChartAlternateProcess">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2"/>
                  </a:solidFill>
                  <a:latin typeface="Arial"/>
                  <a:ea typeface="Arial"/>
                  <a:cs typeface="Arial"/>
                  <a:sym typeface="Arial"/>
                </a:rPr>
                <a:t>Manual</a:t>
              </a:r>
              <a:endParaRPr sz="1400">
                <a:solidFill>
                  <a:schemeClr val="dk2"/>
                </a:solidFill>
                <a:latin typeface="Arial"/>
                <a:ea typeface="Arial"/>
                <a:cs typeface="Arial"/>
                <a:sym typeface="Arial"/>
              </a:endParaRPr>
            </a:p>
            <a:p>
              <a:pPr marL="0" marR="0" lvl="0" indent="0" algn="ctr" rtl="0">
                <a:spcBef>
                  <a:spcPts val="0"/>
                </a:spcBef>
                <a:spcAft>
                  <a:spcPts val="0"/>
                </a:spcAft>
                <a:buNone/>
              </a:pPr>
              <a:r>
                <a:rPr lang="en-US" sz="1200">
                  <a:solidFill>
                    <a:schemeClr val="dk2"/>
                  </a:solidFill>
                  <a:latin typeface="Arial"/>
                  <a:ea typeface="Arial"/>
                  <a:cs typeface="Arial"/>
                  <a:sym typeface="Arial"/>
                </a:rPr>
                <a:t>Curation</a:t>
              </a:r>
              <a:r>
                <a:rPr lang="en-US" sz="1400">
                  <a:solidFill>
                    <a:schemeClr val="dk2"/>
                  </a:solidFill>
                  <a:latin typeface="Arial"/>
                  <a:ea typeface="Arial"/>
                  <a:cs typeface="Arial"/>
                  <a:sym typeface="Arial"/>
                </a:rPr>
                <a:t> </a:t>
              </a:r>
              <a:endParaRPr/>
            </a:p>
          </p:txBody>
        </p:sp>
        <p:cxnSp>
          <p:nvCxnSpPr>
            <p:cNvPr id="1328" name="Google Shape;1328;g136d48ac624_0_374"/>
            <p:cNvCxnSpPr>
              <a:stCxn id="1325" idx="3"/>
              <a:endCxn id="1326" idx="1"/>
            </p:cNvCxnSpPr>
            <p:nvPr/>
          </p:nvCxnSpPr>
          <p:spPr>
            <a:xfrm>
              <a:off x="2050793" y="3231576"/>
              <a:ext cx="298800" cy="0"/>
            </a:xfrm>
            <a:prstGeom prst="straightConnector1">
              <a:avLst/>
            </a:prstGeom>
            <a:noFill/>
            <a:ln w="12700" cap="flat" cmpd="sng">
              <a:solidFill>
                <a:schemeClr val="accent6"/>
              </a:solidFill>
              <a:prstDash val="solid"/>
              <a:miter lim="800000"/>
              <a:headEnd type="none" w="med" len="med"/>
              <a:tailEnd type="stealth" w="med" len="med"/>
            </a:ln>
          </p:spPr>
        </p:cxnSp>
        <p:cxnSp>
          <p:nvCxnSpPr>
            <p:cNvPr id="1329" name="Google Shape;1329;g136d48ac624_0_374"/>
            <p:cNvCxnSpPr>
              <a:stCxn id="1326" idx="0"/>
              <a:endCxn id="1325" idx="0"/>
            </p:cNvCxnSpPr>
            <p:nvPr/>
          </p:nvCxnSpPr>
          <p:spPr>
            <a:xfrm rot="5400000" flipH="1">
              <a:off x="2241345" y="1364324"/>
              <a:ext cx="57300" cy="2221800"/>
            </a:xfrm>
            <a:prstGeom prst="curvedConnector3">
              <a:avLst>
                <a:gd name="adj1" fmla="val 2603648"/>
              </a:avLst>
            </a:prstGeom>
            <a:noFill/>
            <a:ln w="12700" cap="flat" cmpd="sng">
              <a:solidFill>
                <a:schemeClr val="accent6"/>
              </a:solidFill>
              <a:prstDash val="solid"/>
              <a:miter lim="800000"/>
              <a:headEnd type="none" w="med" len="med"/>
              <a:tailEnd type="stealth" w="med" len="med"/>
            </a:ln>
          </p:spPr>
        </p:cxnSp>
        <p:sp>
          <p:nvSpPr>
            <p:cNvPr id="1330" name="Google Shape;1330;g136d48ac624_0_374"/>
            <p:cNvSpPr txBox="1"/>
            <p:nvPr/>
          </p:nvSpPr>
          <p:spPr>
            <a:xfrm>
              <a:off x="1581798" y="1675875"/>
              <a:ext cx="1467000" cy="78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QC</a:t>
              </a:r>
              <a:r>
                <a:rPr lang="en-US" sz="1200">
                  <a:solidFill>
                    <a:schemeClr val="dk1"/>
                  </a:solidFill>
                  <a:latin typeface="Arial"/>
                  <a:ea typeface="Arial"/>
                  <a:cs typeface="Arial"/>
                  <a:sym typeface="Arial"/>
                </a:rPr>
                <a:t> </a:t>
              </a:r>
              <a:r>
                <a:rPr lang="en-US" sz="1000">
                  <a:solidFill>
                    <a:schemeClr val="dk1"/>
                  </a:solidFill>
                  <a:latin typeface="Arial"/>
                  <a:ea typeface="Arial"/>
                  <a:cs typeface="Arial"/>
                  <a:sym typeface="Arial"/>
                </a:rPr>
                <a:t>Report</a:t>
              </a:r>
              <a:endParaRPr sz="1200">
                <a:solidFill>
                  <a:schemeClr val="dk1"/>
                </a:solidFill>
                <a:latin typeface="Arial"/>
                <a:ea typeface="Arial"/>
                <a:cs typeface="Arial"/>
                <a:sym typeface="Arial"/>
              </a:endParaRPr>
            </a:p>
          </p:txBody>
        </p:sp>
        <p:sp>
          <p:nvSpPr>
            <p:cNvPr id="1331" name="Google Shape;1331;g136d48ac624_0_374"/>
            <p:cNvSpPr/>
            <p:nvPr/>
          </p:nvSpPr>
          <p:spPr>
            <a:xfrm>
              <a:off x="5388266" y="2702121"/>
              <a:ext cx="1752600" cy="1059000"/>
            </a:xfrm>
            <a:prstGeom prst="can">
              <a:avLst>
                <a:gd name="adj" fmla="val 16139"/>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rgbClr val="04617B"/>
                  </a:solidFill>
                  <a:latin typeface="Arial"/>
                  <a:ea typeface="Arial"/>
                  <a:cs typeface="Arial"/>
                  <a:sym typeface="Arial"/>
                </a:rPr>
                <a:t>NRGR</a:t>
              </a:r>
              <a:endParaRPr/>
            </a:p>
            <a:p>
              <a:pPr marL="0" marR="0" lvl="0" indent="0" algn="ctr" rtl="0">
                <a:spcBef>
                  <a:spcPts val="0"/>
                </a:spcBef>
                <a:spcAft>
                  <a:spcPts val="0"/>
                </a:spcAft>
                <a:buNone/>
              </a:pPr>
              <a:r>
                <a:rPr lang="en-US" sz="1100">
                  <a:solidFill>
                    <a:srgbClr val="04617B"/>
                  </a:solidFill>
                  <a:latin typeface="Arial"/>
                  <a:ea typeface="Arial"/>
                  <a:cs typeface="Arial"/>
                  <a:sym typeface="Arial"/>
                </a:rPr>
                <a:t>Warehouse</a:t>
              </a:r>
              <a:endParaRPr/>
            </a:p>
          </p:txBody>
        </p:sp>
        <p:sp>
          <p:nvSpPr>
            <p:cNvPr id="1332" name="Google Shape;1332;g136d48ac624_0_374"/>
            <p:cNvSpPr/>
            <p:nvPr/>
          </p:nvSpPr>
          <p:spPr>
            <a:xfrm>
              <a:off x="6719545" y="4609594"/>
              <a:ext cx="1379100" cy="1569900"/>
            </a:xfrm>
            <a:prstGeom prst="foldedCorner">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2"/>
                  </a:solidFill>
                  <a:latin typeface="Arial"/>
                  <a:ea typeface="Arial"/>
                  <a:cs typeface="Arial"/>
                  <a:sym typeface="Arial"/>
                </a:rPr>
                <a:t>Data</a:t>
              </a:r>
              <a:endParaRPr/>
            </a:p>
            <a:p>
              <a:pPr marL="0" marR="0" lvl="0" indent="0" algn="ctr" rtl="0">
                <a:spcBef>
                  <a:spcPts val="0"/>
                </a:spcBef>
                <a:spcAft>
                  <a:spcPts val="0"/>
                </a:spcAft>
                <a:buNone/>
              </a:pPr>
              <a:r>
                <a:rPr lang="en-US" sz="1200">
                  <a:solidFill>
                    <a:schemeClr val="dk2"/>
                  </a:solidFill>
                  <a:latin typeface="Arial"/>
                  <a:ea typeface="Arial"/>
                  <a:cs typeface="Arial"/>
                  <a:sym typeface="Arial"/>
                </a:rPr>
                <a:t>Explorer</a:t>
              </a:r>
              <a:endParaRPr/>
            </a:p>
          </p:txBody>
        </p:sp>
        <p:sp>
          <p:nvSpPr>
            <p:cNvPr id="1333" name="Google Shape;1333;g136d48ac624_0_374"/>
            <p:cNvSpPr/>
            <p:nvPr/>
          </p:nvSpPr>
          <p:spPr>
            <a:xfrm>
              <a:off x="4159865" y="4464416"/>
              <a:ext cx="2327700" cy="1569900"/>
            </a:xfrm>
            <a:prstGeom prst="foldedCorner">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2"/>
                  </a:solidFill>
                  <a:latin typeface="Arial"/>
                  <a:ea typeface="Arial"/>
                  <a:cs typeface="Arial"/>
                  <a:sym typeface="Arial"/>
                </a:rPr>
                <a:t>Download Data </a:t>
              </a:r>
              <a:endParaRPr/>
            </a:p>
            <a:p>
              <a:pPr marL="0" marR="0" lvl="0" indent="0" algn="ctr" rtl="0">
                <a:spcBef>
                  <a:spcPts val="0"/>
                </a:spcBef>
                <a:spcAft>
                  <a:spcPts val="0"/>
                </a:spcAft>
                <a:buNone/>
              </a:pPr>
              <a:r>
                <a:rPr lang="en-US" sz="1200">
                  <a:solidFill>
                    <a:schemeClr val="dk2"/>
                  </a:solidFill>
                  <a:latin typeface="Arial"/>
                  <a:ea typeface="Arial"/>
                  <a:cs typeface="Arial"/>
                  <a:sym typeface="Arial"/>
                </a:rPr>
                <a:t>Tool</a:t>
              </a:r>
              <a:endParaRPr/>
            </a:p>
          </p:txBody>
        </p:sp>
        <p:cxnSp>
          <p:nvCxnSpPr>
            <p:cNvPr id="1334" name="Google Shape;1334;g136d48ac624_0_374"/>
            <p:cNvCxnSpPr>
              <a:stCxn id="1326" idx="1"/>
              <a:endCxn id="1327" idx="1"/>
            </p:cNvCxnSpPr>
            <p:nvPr/>
          </p:nvCxnSpPr>
          <p:spPr>
            <a:xfrm>
              <a:off x="2349495" y="3231524"/>
              <a:ext cx="7500" cy="2091000"/>
            </a:xfrm>
            <a:prstGeom prst="curvedConnector3">
              <a:avLst>
                <a:gd name="adj1" fmla="val 18994584"/>
              </a:avLst>
            </a:prstGeom>
            <a:noFill/>
            <a:ln w="12700" cap="flat" cmpd="sng">
              <a:solidFill>
                <a:schemeClr val="accent4"/>
              </a:solidFill>
              <a:prstDash val="solid"/>
              <a:miter lim="800000"/>
              <a:headEnd type="stealth" w="med" len="med"/>
              <a:tailEnd type="none" w="med" len="med"/>
            </a:ln>
          </p:spPr>
        </p:cxnSp>
        <p:cxnSp>
          <p:nvCxnSpPr>
            <p:cNvPr id="1335" name="Google Shape;1335;g136d48ac624_0_374"/>
            <p:cNvCxnSpPr>
              <a:stCxn id="1327" idx="3"/>
              <a:endCxn id="1326" idx="3"/>
            </p:cNvCxnSpPr>
            <p:nvPr/>
          </p:nvCxnSpPr>
          <p:spPr>
            <a:xfrm rot="10800000" flipH="1">
              <a:off x="3927823" y="3231589"/>
              <a:ext cx="484500" cy="2091000"/>
            </a:xfrm>
            <a:prstGeom prst="curvedConnector3">
              <a:avLst>
                <a:gd name="adj1" fmla="val 1061420"/>
              </a:avLst>
            </a:prstGeom>
            <a:noFill/>
            <a:ln w="12700" cap="flat" cmpd="sng">
              <a:solidFill>
                <a:schemeClr val="accent4"/>
              </a:solidFill>
              <a:prstDash val="solid"/>
              <a:miter lim="800000"/>
              <a:headEnd type="stealth" w="med" len="med"/>
              <a:tailEnd type="none" w="med" len="med"/>
            </a:ln>
          </p:spPr>
        </p:cxnSp>
        <p:cxnSp>
          <p:nvCxnSpPr>
            <p:cNvPr id="1336" name="Google Shape;1336;g136d48ac624_0_374"/>
            <p:cNvCxnSpPr>
              <a:stCxn id="1326" idx="3"/>
              <a:endCxn id="1331" idx="2"/>
            </p:cNvCxnSpPr>
            <p:nvPr/>
          </p:nvCxnSpPr>
          <p:spPr>
            <a:xfrm>
              <a:off x="4412295" y="3231524"/>
              <a:ext cx="975900" cy="0"/>
            </a:xfrm>
            <a:prstGeom prst="straightConnector1">
              <a:avLst/>
            </a:prstGeom>
            <a:noFill/>
            <a:ln w="12700" cap="flat" cmpd="sng">
              <a:solidFill>
                <a:schemeClr val="accent3"/>
              </a:solidFill>
              <a:prstDash val="solid"/>
              <a:miter lim="800000"/>
              <a:headEnd type="none" w="med" len="med"/>
              <a:tailEnd type="stealth" w="med" len="med"/>
            </a:ln>
          </p:spPr>
        </p:cxnSp>
        <p:cxnSp>
          <p:nvCxnSpPr>
            <p:cNvPr id="1337" name="Google Shape;1337;g136d48ac624_0_374"/>
            <p:cNvCxnSpPr>
              <a:stCxn id="1331" idx="3"/>
              <a:endCxn id="1332" idx="0"/>
            </p:cNvCxnSpPr>
            <p:nvPr/>
          </p:nvCxnSpPr>
          <p:spPr>
            <a:xfrm>
              <a:off x="6264566" y="3761121"/>
              <a:ext cx="1144500" cy="848400"/>
            </a:xfrm>
            <a:prstGeom prst="straightConnector1">
              <a:avLst/>
            </a:prstGeom>
            <a:noFill/>
            <a:ln w="12700" cap="flat" cmpd="sng">
              <a:solidFill>
                <a:schemeClr val="accent3"/>
              </a:solidFill>
              <a:prstDash val="solid"/>
              <a:miter lim="800000"/>
              <a:headEnd type="none" w="med" len="med"/>
              <a:tailEnd type="stealth" w="med" len="med"/>
            </a:ln>
          </p:spPr>
        </p:cxnSp>
        <p:cxnSp>
          <p:nvCxnSpPr>
            <p:cNvPr id="1338" name="Google Shape;1338;g136d48ac624_0_374"/>
            <p:cNvCxnSpPr>
              <a:stCxn id="1326" idx="3"/>
              <a:endCxn id="1333" idx="0"/>
            </p:cNvCxnSpPr>
            <p:nvPr/>
          </p:nvCxnSpPr>
          <p:spPr>
            <a:xfrm>
              <a:off x="4412295" y="3231524"/>
              <a:ext cx="911400" cy="1233000"/>
            </a:xfrm>
            <a:prstGeom prst="straightConnector1">
              <a:avLst/>
            </a:prstGeom>
            <a:noFill/>
            <a:ln w="12700" cap="flat" cmpd="sng">
              <a:solidFill>
                <a:schemeClr val="accent3"/>
              </a:solidFill>
              <a:prstDash val="solid"/>
              <a:miter lim="800000"/>
              <a:headEnd type="none" w="med" len="med"/>
              <a:tailEnd type="stealth" w="med" len="med"/>
            </a:ln>
          </p:spPr>
        </p:cxnSp>
        <p:sp>
          <p:nvSpPr>
            <p:cNvPr id="1339" name="Google Shape;1339;g136d48ac624_0_374"/>
            <p:cNvSpPr txBox="1"/>
            <p:nvPr/>
          </p:nvSpPr>
          <p:spPr>
            <a:xfrm>
              <a:off x="4568222" y="2589347"/>
              <a:ext cx="852300" cy="70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Load</a:t>
              </a:r>
              <a:endParaRPr/>
            </a:p>
          </p:txBody>
        </p:sp>
        <p:sp>
          <p:nvSpPr>
            <p:cNvPr id="1340" name="Google Shape;1340;g136d48ac624_0_374"/>
            <p:cNvSpPr txBox="1"/>
            <p:nvPr/>
          </p:nvSpPr>
          <p:spPr>
            <a:xfrm>
              <a:off x="5009898" y="3580890"/>
              <a:ext cx="1010400" cy="70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Export</a:t>
              </a:r>
              <a:endParaRPr/>
            </a:p>
          </p:txBody>
        </p:sp>
        <p:sp>
          <p:nvSpPr>
            <p:cNvPr id="1341" name="Google Shape;1341;g136d48ac624_0_374"/>
            <p:cNvSpPr txBox="1"/>
            <p:nvPr/>
          </p:nvSpPr>
          <p:spPr>
            <a:xfrm>
              <a:off x="6975170" y="3678054"/>
              <a:ext cx="825000" cy="1315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Query</a:t>
              </a:r>
              <a:endParaRPr/>
            </a:p>
          </p:txBody>
        </p:sp>
      </p:grpSp>
      <p:sp>
        <p:nvSpPr>
          <p:cNvPr id="1342" name="Google Shape;1342;g136d48ac624_0_374"/>
          <p:cNvSpPr txBox="1"/>
          <p:nvPr/>
        </p:nvSpPr>
        <p:spPr>
          <a:xfrm>
            <a:off x="4399177" y="2029623"/>
            <a:ext cx="3255600" cy="4551000"/>
          </a:xfrm>
          <a:prstGeom prst="rect">
            <a:avLst/>
          </a:prstGeom>
          <a:noFill/>
          <a:ln>
            <a:noFill/>
          </a:ln>
        </p:spPr>
        <p:txBody>
          <a:bodyPr spcFirstLastPara="1" wrap="square" lIns="91425" tIns="45700" rIns="91425" bIns="45700" anchor="t" anchorCtr="0">
            <a:normAutofit fontScale="92500" lnSpcReduction="10000"/>
          </a:bodyPr>
          <a:lstStyle/>
          <a:p>
            <a:pPr marL="228600" marR="0" lvl="0" indent="-235267" algn="l" rtl="0">
              <a:lnSpc>
                <a:spcPct val="90000"/>
              </a:lnSpc>
              <a:spcBef>
                <a:spcPts val="0"/>
              </a:spcBef>
              <a:spcAft>
                <a:spcPts val="0"/>
              </a:spcAft>
              <a:buClr>
                <a:schemeClr val="accent1"/>
              </a:buClr>
              <a:buSzPts val="1400"/>
              <a:buFont typeface="Arial"/>
              <a:buChar char="•"/>
            </a:pPr>
            <a:r>
              <a:rPr lang="en-US" sz="1400">
                <a:solidFill>
                  <a:schemeClr val="accent1"/>
                </a:solidFill>
                <a:latin typeface="Calibri"/>
                <a:ea typeface="Calibri"/>
                <a:cs typeface="Calibri"/>
                <a:sym typeface="Calibri"/>
              </a:rPr>
              <a:t>Easy to Use Web-Based Interface </a:t>
            </a:r>
            <a:endParaRPr/>
          </a:p>
          <a:p>
            <a:pPr marL="685800" marR="0" lvl="1" indent="-234315" algn="l" rtl="0">
              <a:lnSpc>
                <a:spcPct val="90000"/>
              </a:lnSpc>
              <a:spcBef>
                <a:spcPts val="5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Simple Submission</a:t>
            </a:r>
            <a:endParaRPr/>
          </a:p>
          <a:p>
            <a:pPr marL="685800" marR="0" lvl="1" indent="-234315" algn="l" rtl="0">
              <a:lnSpc>
                <a:spcPct val="90000"/>
              </a:lnSpc>
              <a:spcBef>
                <a:spcPts val="5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Real-time Monitoring and Error Reports </a:t>
            </a:r>
            <a:endParaRPr/>
          </a:p>
          <a:p>
            <a:pPr marL="685800" marR="0" lvl="1" indent="-234315" algn="l" rtl="0">
              <a:lnSpc>
                <a:spcPct val="90000"/>
              </a:lnSpc>
              <a:spcBef>
                <a:spcPts val="5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After automated QC, submit corrected files for expert curation</a:t>
            </a:r>
            <a:endParaRPr/>
          </a:p>
          <a:p>
            <a:pPr marL="228600" marR="0" lvl="0" indent="-235267" algn="l" rtl="0">
              <a:lnSpc>
                <a:spcPct val="90000"/>
              </a:lnSpc>
              <a:spcBef>
                <a:spcPts val="1000"/>
              </a:spcBef>
              <a:spcAft>
                <a:spcPts val="0"/>
              </a:spcAft>
              <a:buClr>
                <a:schemeClr val="accent1"/>
              </a:buClr>
              <a:buSzPts val="1400"/>
              <a:buFont typeface="Arial"/>
              <a:buChar char="•"/>
            </a:pPr>
            <a:r>
              <a:rPr lang="en-US" sz="1400">
                <a:solidFill>
                  <a:schemeClr val="accent1"/>
                </a:solidFill>
                <a:latin typeface="Calibri"/>
                <a:ea typeface="Calibri"/>
                <a:cs typeface="Calibri"/>
                <a:sym typeface="Calibri"/>
              </a:rPr>
              <a:t>Scalable</a:t>
            </a:r>
            <a:endParaRPr/>
          </a:p>
          <a:p>
            <a:pPr marL="685800" marR="0" lvl="1" indent="-234315" algn="l" rtl="0">
              <a:lnSpc>
                <a:spcPct val="90000"/>
              </a:lnSpc>
              <a:spcBef>
                <a:spcPts val="5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Workflow based architecture using Pegasus WMS</a:t>
            </a:r>
            <a:endParaRPr/>
          </a:p>
          <a:p>
            <a:pPr marL="228600" marR="0" lvl="0" indent="-235267" algn="l" rtl="0">
              <a:lnSpc>
                <a:spcPct val="90000"/>
              </a:lnSpc>
              <a:spcBef>
                <a:spcPts val="1000"/>
              </a:spcBef>
              <a:spcAft>
                <a:spcPts val="0"/>
              </a:spcAft>
              <a:buClr>
                <a:schemeClr val="accent1"/>
              </a:buClr>
              <a:buSzPts val="1400"/>
              <a:buFont typeface="Arial"/>
              <a:buChar char="•"/>
            </a:pPr>
            <a:r>
              <a:rPr lang="en-US" sz="1400">
                <a:solidFill>
                  <a:schemeClr val="accent1"/>
                </a:solidFill>
                <a:latin typeface="Calibri"/>
                <a:ea typeface="Calibri"/>
                <a:cs typeface="Calibri"/>
                <a:sym typeface="Calibri"/>
              </a:rPr>
              <a:t>Extensible Design </a:t>
            </a:r>
            <a:endParaRPr/>
          </a:p>
          <a:p>
            <a:pPr marL="685800" marR="0" lvl="1" indent="-234315" algn="l" rtl="0">
              <a:lnSpc>
                <a:spcPct val="90000"/>
              </a:lnSpc>
              <a:spcBef>
                <a:spcPts val="5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Easily add new QC steps, and checks</a:t>
            </a:r>
            <a:endParaRPr/>
          </a:p>
          <a:p>
            <a:pPr marL="228600" marR="0" lvl="0" indent="-235267" algn="l" rtl="0">
              <a:lnSpc>
                <a:spcPct val="90000"/>
              </a:lnSpc>
              <a:spcBef>
                <a:spcPts val="1000"/>
              </a:spcBef>
              <a:spcAft>
                <a:spcPts val="0"/>
              </a:spcAft>
              <a:buClr>
                <a:schemeClr val="accent1"/>
              </a:buClr>
              <a:buSzPts val="1400"/>
              <a:buFont typeface="Arial"/>
              <a:buChar char="•"/>
            </a:pPr>
            <a:r>
              <a:rPr lang="en-US" sz="1400">
                <a:solidFill>
                  <a:schemeClr val="accent1"/>
                </a:solidFill>
                <a:latin typeface="Calibri"/>
                <a:ea typeface="Calibri"/>
                <a:cs typeface="Calibri"/>
                <a:sym typeface="Calibri"/>
              </a:rPr>
              <a:t>Enables Complex checks</a:t>
            </a:r>
            <a:endParaRPr/>
          </a:p>
          <a:p>
            <a:pPr marL="685800" marR="0" lvl="1" indent="-234315" algn="l" rtl="0">
              <a:lnSpc>
                <a:spcPct val="90000"/>
              </a:lnSpc>
              <a:spcBef>
                <a:spcPts val="5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Pedigree Checks</a:t>
            </a:r>
            <a:endParaRPr/>
          </a:p>
          <a:p>
            <a:pPr marL="685800" marR="0" lvl="1" indent="-234315" algn="l" rtl="0">
              <a:lnSpc>
                <a:spcPct val="90000"/>
              </a:lnSpc>
              <a:spcBef>
                <a:spcPts val="5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QC Checks validating data with external sources</a:t>
            </a:r>
            <a:endParaRPr/>
          </a:p>
          <a:p>
            <a:pPr marL="685800" marR="0" lvl="1" indent="-234315" algn="l" rtl="0">
              <a:lnSpc>
                <a:spcPct val="90000"/>
              </a:lnSpc>
              <a:spcBef>
                <a:spcPts val="5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QC Checks can correlate data across multiple files and across multiple fields within files</a:t>
            </a:r>
            <a:endParaRPr/>
          </a:p>
          <a:p>
            <a:pPr marL="228600" marR="0" lvl="0" indent="-235267" algn="l" rtl="0">
              <a:lnSpc>
                <a:spcPct val="90000"/>
              </a:lnSpc>
              <a:spcBef>
                <a:spcPts val="1000"/>
              </a:spcBef>
              <a:spcAft>
                <a:spcPts val="0"/>
              </a:spcAft>
              <a:buClr>
                <a:schemeClr val="accent1"/>
              </a:buClr>
              <a:buSzPts val="1400"/>
              <a:buFont typeface="Courier New"/>
              <a:buChar char="o"/>
            </a:pPr>
            <a:r>
              <a:rPr lang="en-US" sz="1400">
                <a:solidFill>
                  <a:schemeClr val="accent1"/>
                </a:solidFill>
                <a:latin typeface="Calibri"/>
                <a:ea typeface="Calibri"/>
                <a:cs typeface="Calibri"/>
                <a:sym typeface="Calibri"/>
              </a:rPr>
              <a:t>Ensures high-quality uniform data deposited at NRGR</a:t>
            </a:r>
            <a:endParaRPr/>
          </a:p>
          <a:p>
            <a:pPr marL="228600" marR="0" lvl="0" indent="-235267" algn="l" rtl="0">
              <a:lnSpc>
                <a:spcPct val="90000"/>
              </a:lnSpc>
              <a:spcBef>
                <a:spcPts val="1000"/>
              </a:spcBef>
              <a:spcAft>
                <a:spcPts val="0"/>
              </a:spcAft>
              <a:buClr>
                <a:schemeClr val="accent1"/>
              </a:buClr>
              <a:buSzPts val="1400"/>
              <a:buFont typeface="Courier New"/>
              <a:buChar char="o"/>
            </a:pPr>
            <a:r>
              <a:rPr lang="en-US" sz="1400">
                <a:solidFill>
                  <a:schemeClr val="accent1"/>
                </a:solidFill>
                <a:latin typeface="Calibri"/>
                <a:ea typeface="Calibri"/>
                <a:cs typeface="Calibri"/>
                <a:sym typeface="Calibri"/>
              </a:rPr>
              <a:t>Better resource utilization: solve most QC problems automatically, use expert curation for hard cases</a:t>
            </a:r>
            <a:endParaRPr sz="1400">
              <a:solidFill>
                <a:schemeClr val="dk1"/>
              </a:solidFill>
              <a:latin typeface="Calibri"/>
              <a:ea typeface="Calibri"/>
              <a:cs typeface="Calibri"/>
              <a:sym typeface="Calibri"/>
            </a:endParaRPr>
          </a:p>
        </p:txBody>
      </p:sp>
      <p:pic>
        <p:nvPicPr>
          <p:cNvPr id="1343" name="Google Shape;1343;g136d48ac624_0_374"/>
          <p:cNvPicPr preferRelativeResize="0"/>
          <p:nvPr/>
        </p:nvPicPr>
        <p:blipFill rotWithShape="1">
          <a:blip r:embed="rId5">
            <a:alphaModFix/>
          </a:blip>
          <a:srcRect/>
          <a:stretch/>
        </p:blipFill>
        <p:spPr>
          <a:xfrm>
            <a:off x="66148" y="3821774"/>
            <a:ext cx="4037987" cy="2206172"/>
          </a:xfrm>
          <a:prstGeom prst="rect">
            <a:avLst/>
          </a:prstGeom>
          <a:noFill/>
          <a:ln>
            <a:noFill/>
          </a:ln>
        </p:spPr>
      </p:pic>
      <p:pic>
        <p:nvPicPr>
          <p:cNvPr id="1344" name="Google Shape;1344;g136d48ac624_0_374" descr="Diagram&#10;&#10;Description automatically generated"/>
          <p:cNvPicPr preferRelativeResize="0"/>
          <p:nvPr/>
        </p:nvPicPr>
        <p:blipFill rotWithShape="1">
          <a:blip r:embed="rId6">
            <a:alphaModFix/>
          </a:blip>
          <a:srcRect/>
          <a:stretch/>
        </p:blipFill>
        <p:spPr>
          <a:xfrm>
            <a:off x="124880" y="5921636"/>
            <a:ext cx="3920523" cy="9180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2"/>
          <p:cNvSpPr>
            <a:spLocks noGrp="1"/>
          </p:cNvSpPr>
          <p:nvPr>
            <p:ph type="title"/>
          </p:nvPr>
        </p:nvSpPr>
        <p:spPr>
          <a:xfrm>
            <a:off x="4100620" y="3159053"/>
            <a:ext cx="3978060" cy="702733"/>
          </a:xfrm>
          <a:prstGeom prst="roundRect">
            <a:avLst>
              <a:gd name="adj" fmla="val 50000"/>
            </a:avLst>
          </a:prstGeom>
          <a:gradFill>
            <a:gsLst>
              <a:gs pos="0">
                <a:srgbClr val="2D75B6"/>
              </a:gs>
              <a:gs pos="100000">
                <a:srgbClr val="119D96"/>
              </a:gs>
            </a:gsLst>
            <a:lin ang="18900000" scaled="0"/>
          </a:grad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2F2F2"/>
              </a:buClr>
              <a:buSzPts val="2880"/>
              <a:buFont typeface="Roboto Black"/>
              <a:buNone/>
            </a:pPr>
            <a:r>
              <a:rPr lang="en-US" sz="2592"/>
              <a:t>Basic Concepts…</a:t>
            </a:r>
            <a:endParaRPr sz="2880"/>
          </a:p>
        </p:txBody>
      </p:sp>
      <p:sp>
        <p:nvSpPr>
          <p:cNvPr id="1350" name="Google Shape;1350;p12"/>
          <p:cNvSpPr txBox="1">
            <a:spLocks noGrp="1"/>
          </p:cNvSpPr>
          <p:nvPr>
            <p:ph type="ftr" idx="11"/>
          </p:nvPr>
        </p:nvSpPr>
        <p:spPr>
          <a:xfrm>
            <a:off x="5029200" y="6388099"/>
            <a:ext cx="21336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1351" name="Google Shape;1351;p12"/>
          <p:cNvSpPr txBox="1">
            <a:spLocks noGrp="1"/>
          </p:cNvSpPr>
          <p:nvPr>
            <p:ph type="sldNum" idx="12"/>
          </p:nvPr>
        </p:nvSpPr>
        <p:spPr>
          <a:xfrm>
            <a:off x="919248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3"/>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2D75B6"/>
              </a:buClr>
              <a:buSzPts val="3600"/>
              <a:buFont typeface="Roboto Black"/>
              <a:buNone/>
            </a:pPr>
            <a:r>
              <a:rPr lang="en-US">
                <a:solidFill>
                  <a:srgbClr val="2D75B6"/>
                </a:solidFill>
              </a:rPr>
              <a:t>Key Pegasus Concepts</a:t>
            </a:r>
            <a:endParaRPr/>
          </a:p>
        </p:txBody>
      </p:sp>
      <p:grpSp>
        <p:nvGrpSpPr>
          <p:cNvPr id="1292" name="Google Shape;1292;p13"/>
          <p:cNvGrpSpPr/>
          <p:nvPr/>
        </p:nvGrpSpPr>
        <p:grpSpPr>
          <a:xfrm>
            <a:off x="1129871" y="1252925"/>
            <a:ext cx="7177078" cy="1458264"/>
            <a:chOff x="4511040" y="1264992"/>
            <a:chExt cx="7177078" cy="1458264"/>
          </a:xfrm>
        </p:grpSpPr>
        <p:sp>
          <p:nvSpPr>
            <p:cNvPr id="1293" name="Google Shape;1293;p13"/>
            <p:cNvSpPr/>
            <p:nvPr/>
          </p:nvSpPr>
          <p:spPr>
            <a:xfrm>
              <a:off x="4511040" y="1264992"/>
              <a:ext cx="1767840" cy="318924"/>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65CAA"/>
                  </a:solidFill>
                  <a:latin typeface="Roboto"/>
                  <a:ea typeface="Roboto"/>
                  <a:cs typeface="Roboto"/>
                  <a:sym typeface="Roboto"/>
                </a:rPr>
                <a:t>Pegasus WMS ==</a:t>
              </a:r>
              <a:endParaRPr sz="1400" b="0" i="0" u="none" strike="noStrike" cap="none">
                <a:solidFill>
                  <a:srgbClr val="000000"/>
                </a:solidFill>
                <a:latin typeface="Arial"/>
                <a:ea typeface="Arial"/>
                <a:cs typeface="Arial"/>
                <a:sym typeface="Arial"/>
              </a:endParaRPr>
            </a:p>
          </p:txBody>
        </p:sp>
        <p:sp>
          <p:nvSpPr>
            <p:cNvPr id="1294" name="Google Shape;1294;p13"/>
            <p:cNvSpPr/>
            <p:nvPr/>
          </p:nvSpPr>
          <p:spPr>
            <a:xfrm>
              <a:off x="6209212" y="1264992"/>
              <a:ext cx="5478906" cy="565146"/>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Roboto"/>
                  <a:ea typeface="Roboto"/>
                  <a:cs typeface="Roboto"/>
                  <a:sym typeface="Roboto"/>
                </a:rPr>
                <a:t>Pegasus planner (mapper) + DAGMan workflow engine + HTCondor scheduler/broker</a:t>
              </a:r>
              <a:endParaRPr sz="1400" b="0" i="0" u="none" strike="noStrike" cap="none">
                <a:solidFill>
                  <a:srgbClr val="000000"/>
                </a:solidFill>
                <a:latin typeface="Arial"/>
                <a:ea typeface="Arial"/>
                <a:cs typeface="Arial"/>
                <a:sym typeface="Arial"/>
              </a:endParaRPr>
            </a:p>
          </p:txBody>
        </p:sp>
        <p:sp>
          <p:nvSpPr>
            <p:cNvPr id="1295" name="Google Shape;1295;p13"/>
            <p:cNvSpPr/>
            <p:nvPr/>
          </p:nvSpPr>
          <p:spPr>
            <a:xfrm>
              <a:off x="4511040" y="1850334"/>
              <a:ext cx="5742827" cy="872922"/>
            </a:xfrm>
            <a:prstGeom prst="rect">
              <a:avLst/>
            </a:prstGeom>
            <a:noFill/>
            <a:ln>
              <a:noFill/>
            </a:ln>
          </p:spPr>
          <p:txBody>
            <a:bodyPr spcFirstLastPara="1" wrap="square" lIns="72000" tIns="36000" rIns="72000" bIns="3600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Pegasus maps workflows to infrastructure</a:t>
              </a:r>
              <a:endParaRPr sz="1400" b="0" i="0" u="none" strike="noStrike" cap="none">
                <a:solidFill>
                  <a:srgbClr val="000000"/>
                </a:solidFill>
                <a:latin typeface="Arial"/>
                <a:ea typeface="Arial"/>
                <a:cs typeface="Arial"/>
                <a:sym typeface="Arial"/>
              </a:endParaRPr>
            </a:p>
            <a:p>
              <a:pPr marL="200025" marR="0" lvl="0" indent="-200025" algn="l" rtl="0">
                <a:lnSpc>
                  <a:spcPct val="100000"/>
                </a:lnSpc>
                <a:spcBef>
                  <a:spcPts val="60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DAGMan manages dependencies and reliability</a:t>
              </a:r>
              <a:endParaRPr sz="1400" b="0" i="0" u="none" strike="noStrike" cap="none">
                <a:solidFill>
                  <a:srgbClr val="000000"/>
                </a:solidFill>
                <a:latin typeface="Arial"/>
                <a:ea typeface="Arial"/>
                <a:cs typeface="Arial"/>
                <a:sym typeface="Arial"/>
              </a:endParaRPr>
            </a:p>
            <a:p>
              <a:pPr marL="200025" marR="0" lvl="0" indent="-200025" algn="l" rtl="0">
                <a:lnSpc>
                  <a:spcPct val="100000"/>
                </a:lnSpc>
                <a:spcBef>
                  <a:spcPts val="60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HTCondor is used as a broker to interface with different schedulers</a:t>
              </a:r>
              <a:endParaRPr sz="1400" b="0" i="0" u="none" strike="noStrike" cap="none">
                <a:solidFill>
                  <a:srgbClr val="000000"/>
                </a:solidFill>
                <a:latin typeface="Arial"/>
                <a:ea typeface="Arial"/>
                <a:cs typeface="Arial"/>
                <a:sym typeface="Arial"/>
              </a:endParaRPr>
            </a:p>
          </p:txBody>
        </p:sp>
      </p:grpSp>
      <p:grpSp>
        <p:nvGrpSpPr>
          <p:cNvPr id="1296" name="Google Shape;1296;p13"/>
          <p:cNvGrpSpPr/>
          <p:nvPr/>
        </p:nvGrpSpPr>
        <p:grpSpPr>
          <a:xfrm>
            <a:off x="1129871" y="3057075"/>
            <a:ext cx="5742827" cy="1215944"/>
            <a:chOff x="4511040" y="2957065"/>
            <a:chExt cx="5742827" cy="1215944"/>
          </a:xfrm>
        </p:grpSpPr>
        <p:sp>
          <p:nvSpPr>
            <p:cNvPr id="1297" name="Google Shape;1297;p13"/>
            <p:cNvSpPr/>
            <p:nvPr/>
          </p:nvSpPr>
          <p:spPr>
            <a:xfrm>
              <a:off x="4511040" y="2957065"/>
              <a:ext cx="2677372" cy="349702"/>
            </a:xfrm>
            <a:prstGeom prst="rect">
              <a:avLst/>
            </a:prstGeom>
            <a:noFill/>
            <a:ln>
              <a:noFill/>
            </a:ln>
          </p:spPr>
          <p:txBody>
            <a:bodyPr spcFirstLastPara="1" wrap="square" lIns="72000" tIns="36000" rIns="72000" bIns="360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65CAA"/>
                  </a:solidFill>
                  <a:latin typeface="Roboto"/>
                  <a:ea typeface="Roboto"/>
                  <a:cs typeface="Roboto"/>
                  <a:sym typeface="Roboto"/>
                </a:rPr>
                <a:t>Workflows are DAGs</a:t>
              </a:r>
              <a:endParaRPr sz="1400" b="0" i="0" u="none" strike="noStrike" cap="none">
                <a:solidFill>
                  <a:srgbClr val="000000"/>
                </a:solidFill>
                <a:latin typeface="Arial"/>
                <a:ea typeface="Arial"/>
                <a:cs typeface="Arial"/>
                <a:sym typeface="Arial"/>
              </a:endParaRPr>
            </a:p>
          </p:txBody>
        </p:sp>
        <p:sp>
          <p:nvSpPr>
            <p:cNvPr id="1298" name="Google Shape;1298;p13"/>
            <p:cNvSpPr/>
            <p:nvPr/>
          </p:nvSpPr>
          <p:spPr>
            <a:xfrm>
              <a:off x="4511040" y="3300087"/>
              <a:ext cx="5742827" cy="872922"/>
            </a:xfrm>
            <a:prstGeom prst="rect">
              <a:avLst/>
            </a:prstGeom>
            <a:noFill/>
            <a:ln>
              <a:noFill/>
            </a:ln>
          </p:spPr>
          <p:txBody>
            <a:bodyPr spcFirstLastPara="1" wrap="square" lIns="72000" tIns="36000" rIns="72000" bIns="3600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Nodes: jobs, edges: dependencies</a:t>
              </a:r>
              <a:endParaRPr sz="1400" b="0" i="0" u="none" strike="noStrike" cap="none">
                <a:solidFill>
                  <a:srgbClr val="000000"/>
                </a:solidFill>
                <a:latin typeface="Arial"/>
                <a:ea typeface="Arial"/>
                <a:cs typeface="Arial"/>
                <a:sym typeface="Arial"/>
              </a:endParaRPr>
            </a:p>
            <a:p>
              <a:pPr marL="200025" marR="0" lvl="0" indent="-200025" algn="l" rtl="0">
                <a:lnSpc>
                  <a:spcPct val="100000"/>
                </a:lnSpc>
                <a:spcBef>
                  <a:spcPts val="60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No while loops, no conditional branches</a:t>
              </a:r>
              <a:endParaRPr sz="1400" b="0" i="0" u="none" strike="noStrike" cap="none">
                <a:solidFill>
                  <a:srgbClr val="000000"/>
                </a:solidFill>
                <a:latin typeface="Arial"/>
                <a:ea typeface="Arial"/>
                <a:cs typeface="Arial"/>
                <a:sym typeface="Arial"/>
              </a:endParaRPr>
            </a:p>
            <a:p>
              <a:pPr marL="200025" marR="0" lvl="0" indent="-200025" algn="l" rtl="0">
                <a:lnSpc>
                  <a:spcPct val="100000"/>
                </a:lnSpc>
                <a:spcBef>
                  <a:spcPts val="60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Jobs are standalone executables</a:t>
              </a:r>
              <a:endParaRPr sz="1400" b="0" i="0" u="none" strike="noStrike" cap="none">
                <a:solidFill>
                  <a:srgbClr val="000000"/>
                </a:solidFill>
                <a:latin typeface="Arial"/>
                <a:ea typeface="Arial"/>
                <a:cs typeface="Arial"/>
                <a:sym typeface="Arial"/>
              </a:endParaRPr>
            </a:p>
          </p:txBody>
        </p:sp>
      </p:grpSp>
      <p:sp>
        <p:nvSpPr>
          <p:cNvPr id="1299" name="Google Shape;1299;p13"/>
          <p:cNvSpPr/>
          <p:nvPr/>
        </p:nvSpPr>
        <p:spPr>
          <a:xfrm>
            <a:off x="1129871" y="4548549"/>
            <a:ext cx="4064112" cy="349702"/>
          </a:xfrm>
          <a:prstGeom prst="rect">
            <a:avLst/>
          </a:prstGeom>
          <a:noFill/>
          <a:ln>
            <a:noFill/>
          </a:ln>
        </p:spPr>
        <p:txBody>
          <a:bodyPr spcFirstLastPara="1" wrap="square" lIns="72000" tIns="36000" rIns="72000" bIns="360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65CAA"/>
                </a:solidFill>
                <a:latin typeface="Roboto"/>
                <a:ea typeface="Roboto"/>
                <a:cs typeface="Roboto"/>
                <a:sym typeface="Roboto"/>
              </a:rPr>
              <a:t>Planning occurs ahead of execution</a:t>
            </a:r>
            <a:endParaRPr sz="1400" b="0" i="0" u="none" strike="noStrike" cap="none">
              <a:solidFill>
                <a:srgbClr val="000000"/>
              </a:solidFill>
              <a:latin typeface="Arial"/>
              <a:ea typeface="Arial"/>
              <a:cs typeface="Arial"/>
              <a:sym typeface="Arial"/>
            </a:endParaRPr>
          </a:p>
        </p:txBody>
      </p:sp>
      <p:grpSp>
        <p:nvGrpSpPr>
          <p:cNvPr id="1300" name="Google Shape;1300;p13"/>
          <p:cNvGrpSpPr/>
          <p:nvPr/>
        </p:nvGrpSpPr>
        <p:grpSpPr>
          <a:xfrm>
            <a:off x="1129871" y="5182491"/>
            <a:ext cx="7246746" cy="620494"/>
            <a:chOff x="4511040" y="4677974"/>
            <a:chExt cx="7246746" cy="620494"/>
          </a:xfrm>
        </p:grpSpPr>
        <p:sp>
          <p:nvSpPr>
            <p:cNvPr id="1301" name="Google Shape;1301;p13"/>
            <p:cNvSpPr/>
            <p:nvPr/>
          </p:nvSpPr>
          <p:spPr>
            <a:xfrm>
              <a:off x="4511040" y="4677974"/>
              <a:ext cx="7246746" cy="318924"/>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65CAA"/>
                  </a:solidFill>
                  <a:latin typeface="Roboto"/>
                  <a:ea typeface="Roboto"/>
                  <a:cs typeface="Roboto"/>
                  <a:sym typeface="Roboto"/>
                </a:rPr>
                <a:t>Planning converts an abstract workflow into a concrete, executable workflow</a:t>
              </a:r>
              <a:endParaRPr sz="1400" b="0" i="0" u="none" strike="noStrike" cap="none">
                <a:solidFill>
                  <a:srgbClr val="000000"/>
                </a:solidFill>
                <a:latin typeface="Arial"/>
                <a:ea typeface="Arial"/>
                <a:cs typeface="Arial"/>
                <a:sym typeface="Arial"/>
              </a:endParaRPr>
            </a:p>
          </p:txBody>
        </p:sp>
        <p:sp>
          <p:nvSpPr>
            <p:cNvPr id="1302" name="Google Shape;1302;p13"/>
            <p:cNvSpPr/>
            <p:nvPr/>
          </p:nvSpPr>
          <p:spPr>
            <a:xfrm>
              <a:off x="4511040" y="5010321"/>
              <a:ext cx="5742827" cy="288147"/>
            </a:xfrm>
            <a:prstGeom prst="rect">
              <a:avLst/>
            </a:prstGeom>
            <a:noFill/>
            <a:ln>
              <a:noFill/>
            </a:ln>
          </p:spPr>
          <p:txBody>
            <a:bodyPr spcFirstLastPara="1" wrap="square" lIns="72000" tIns="36000" rIns="72000" bIns="3600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Planner is like a compiler</a:t>
              </a:r>
              <a:endParaRPr sz="1400" b="0" i="0" u="none" strike="noStrike" cap="none">
                <a:solidFill>
                  <a:srgbClr val="000000"/>
                </a:solidFill>
                <a:latin typeface="Arial"/>
                <a:ea typeface="Arial"/>
                <a:cs typeface="Arial"/>
                <a:sym typeface="Arial"/>
              </a:endParaRPr>
            </a:p>
          </p:txBody>
        </p:sp>
      </p:grpSp>
      <p:cxnSp>
        <p:nvCxnSpPr>
          <p:cNvPr id="1303" name="Google Shape;1303;p13"/>
          <p:cNvCxnSpPr/>
          <p:nvPr/>
        </p:nvCxnSpPr>
        <p:spPr>
          <a:xfrm>
            <a:off x="1129871" y="2919060"/>
            <a:ext cx="5550329" cy="0"/>
          </a:xfrm>
          <a:prstGeom prst="straightConnector1">
            <a:avLst/>
          </a:prstGeom>
          <a:noFill/>
          <a:ln w="9525" cap="flat" cmpd="sng">
            <a:solidFill>
              <a:srgbClr val="74CA21"/>
            </a:solidFill>
            <a:prstDash val="dash"/>
            <a:miter lim="800000"/>
            <a:headEnd type="none" w="sm" len="sm"/>
            <a:tailEnd type="none" w="sm" len="sm"/>
          </a:ln>
        </p:spPr>
      </p:cxnSp>
      <p:cxnSp>
        <p:nvCxnSpPr>
          <p:cNvPr id="1304" name="Google Shape;1304;p13"/>
          <p:cNvCxnSpPr/>
          <p:nvPr/>
        </p:nvCxnSpPr>
        <p:spPr>
          <a:xfrm>
            <a:off x="1129871" y="4399517"/>
            <a:ext cx="3645329" cy="0"/>
          </a:xfrm>
          <a:prstGeom prst="straightConnector1">
            <a:avLst/>
          </a:prstGeom>
          <a:noFill/>
          <a:ln w="9525" cap="flat" cmpd="sng">
            <a:solidFill>
              <a:srgbClr val="74CA21"/>
            </a:solidFill>
            <a:prstDash val="dash"/>
            <a:miter lim="800000"/>
            <a:headEnd type="none" w="sm" len="sm"/>
            <a:tailEnd type="none" w="sm" len="sm"/>
          </a:ln>
        </p:spPr>
      </p:cxnSp>
      <p:cxnSp>
        <p:nvCxnSpPr>
          <p:cNvPr id="1305" name="Google Shape;1305;p13"/>
          <p:cNvCxnSpPr/>
          <p:nvPr/>
        </p:nvCxnSpPr>
        <p:spPr>
          <a:xfrm>
            <a:off x="1129871" y="5043951"/>
            <a:ext cx="4064112" cy="0"/>
          </a:xfrm>
          <a:prstGeom prst="straightConnector1">
            <a:avLst/>
          </a:prstGeom>
          <a:noFill/>
          <a:ln w="9525" cap="flat" cmpd="sng">
            <a:solidFill>
              <a:srgbClr val="74CA21"/>
            </a:solidFill>
            <a:prstDash val="dash"/>
            <a:miter lim="800000"/>
            <a:headEnd type="none" w="sm" len="sm"/>
            <a:tailEnd type="none" w="sm" len="sm"/>
          </a:ln>
        </p:spPr>
      </p:cxnSp>
      <p:grpSp>
        <p:nvGrpSpPr>
          <p:cNvPr id="1306" name="Google Shape;1306;p13"/>
          <p:cNvGrpSpPr/>
          <p:nvPr/>
        </p:nvGrpSpPr>
        <p:grpSpPr>
          <a:xfrm>
            <a:off x="8596199" y="1769080"/>
            <a:ext cx="2934688" cy="3517750"/>
            <a:chOff x="928409" y="2383826"/>
            <a:chExt cx="2733244" cy="3276284"/>
          </a:xfrm>
        </p:grpSpPr>
        <p:cxnSp>
          <p:nvCxnSpPr>
            <p:cNvPr id="1307" name="Google Shape;1307;p13"/>
            <p:cNvCxnSpPr>
              <a:stCxn id="1308" idx="3"/>
              <a:endCxn id="1309" idx="0"/>
            </p:cNvCxnSpPr>
            <p:nvPr/>
          </p:nvCxnSpPr>
          <p:spPr>
            <a:xfrm flipH="1">
              <a:off x="1118918" y="2709015"/>
              <a:ext cx="10485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10" name="Google Shape;1310;p13"/>
            <p:cNvCxnSpPr>
              <a:stCxn id="1308" idx="3"/>
              <a:endCxn id="1311" idx="0"/>
            </p:cNvCxnSpPr>
            <p:nvPr/>
          </p:nvCxnSpPr>
          <p:spPr>
            <a:xfrm flipH="1">
              <a:off x="1903118" y="2709015"/>
              <a:ext cx="2643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12" name="Google Shape;1312;p13"/>
            <p:cNvCxnSpPr>
              <a:stCxn id="1308" idx="5"/>
              <a:endCxn id="1313" idx="0"/>
            </p:cNvCxnSpPr>
            <p:nvPr/>
          </p:nvCxnSpPr>
          <p:spPr>
            <a:xfrm>
              <a:off x="2436813" y="2709015"/>
              <a:ext cx="2502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14" name="Google Shape;1314;p13"/>
            <p:cNvCxnSpPr>
              <a:stCxn id="1308" idx="5"/>
              <a:endCxn id="1315" idx="0"/>
            </p:cNvCxnSpPr>
            <p:nvPr/>
          </p:nvCxnSpPr>
          <p:spPr>
            <a:xfrm>
              <a:off x="2436813" y="2709015"/>
              <a:ext cx="10344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16" name="Google Shape;1316;p13"/>
            <p:cNvCxnSpPr>
              <a:stCxn id="1311" idx="4"/>
              <a:endCxn id="1317" idx="1"/>
            </p:cNvCxnSpPr>
            <p:nvPr/>
          </p:nvCxnSpPr>
          <p:spPr>
            <a:xfrm>
              <a:off x="1902988" y="3801079"/>
              <a:ext cx="2643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18" name="Google Shape;1318;p13"/>
            <p:cNvCxnSpPr>
              <a:stCxn id="1309" idx="4"/>
              <a:endCxn id="1317" idx="1"/>
            </p:cNvCxnSpPr>
            <p:nvPr/>
          </p:nvCxnSpPr>
          <p:spPr>
            <a:xfrm>
              <a:off x="1118900" y="3801079"/>
              <a:ext cx="10485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19" name="Google Shape;1319;p13"/>
            <p:cNvCxnSpPr>
              <a:stCxn id="1313" idx="4"/>
              <a:endCxn id="1317" idx="7"/>
            </p:cNvCxnSpPr>
            <p:nvPr/>
          </p:nvCxnSpPr>
          <p:spPr>
            <a:xfrm flipH="1">
              <a:off x="2436874" y="3801079"/>
              <a:ext cx="2502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20" name="Google Shape;1320;p13"/>
            <p:cNvCxnSpPr>
              <a:stCxn id="1315" idx="4"/>
              <a:endCxn id="1317" idx="7"/>
            </p:cNvCxnSpPr>
            <p:nvPr/>
          </p:nvCxnSpPr>
          <p:spPr>
            <a:xfrm flipH="1">
              <a:off x="2436761" y="3801079"/>
              <a:ext cx="10344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21" name="Google Shape;1321;p13"/>
            <p:cNvCxnSpPr>
              <a:stCxn id="1317" idx="4"/>
              <a:endCxn id="1322" idx="0"/>
            </p:cNvCxnSpPr>
            <p:nvPr/>
          </p:nvCxnSpPr>
          <p:spPr>
            <a:xfrm>
              <a:off x="2302116" y="4851562"/>
              <a:ext cx="0" cy="427500"/>
            </a:xfrm>
            <a:prstGeom prst="straightConnector1">
              <a:avLst/>
            </a:prstGeom>
            <a:noFill/>
            <a:ln w="19050" cap="flat" cmpd="sng">
              <a:solidFill>
                <a:srgbClr val="2D75B6">
                  <a:alpha val="80000"/>
                </a:srgbClr>
              </a:solidFill>
              <a:prstDash val="solid"/>
              <a:miter lim="800000"/>
              <a:headEnd type="none" w="sm" len="sm"/>
              <a:tailEnd type="stealth" w="med" len="med"/>
            </a:ln>
          </p:spPr>
        </p:cxnSp>
        <p:sp>
          <p:nvSpPr>
            <p:cNvPr id="1323" name="Google Shape;1323;p13"/>
            <p:cNvSpPr/>
            <p:nvPr/>
          </p:nvSpPr>
          <p:spPr>
            <a:xfrm>
              <a:off x="2148308" y="2419547"/>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24" name="Google Shape;1324;p13"/>
            <p:cNvSpPr/>
            <p:nvPr/>
          </p:nvSpPr>
          <p:spPr>
            <a:xfrm>
              <a:off x="965092"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25" name="Google Shape;1325;p13"/>
            <p:cNvSpPr/>
            <p:nvPr/>
          </p:nvSpPr>
          <p:spPr>
            <a:xfrm>
              <a:off x="1749179"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26" name="Google Shape;1326;p13"/>
            <p:cNvSpPr/>
            <p:nvPr/>
          </p:nvSpPr>
          <p:spPr>
            <a:xfrm>
              <a:off x="2533266"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27" name="Google Shape;1327;p13"/>
            <p:cNvSpPr/>
            <p:nvPr/>
          </p:nvSpPr>
          <p:spPr>
            <a:xfrm>
              <a:off x="3317353"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28" name="Google Shape;1328;p13"/>
            <p:cNvSpPr/>
            <p:nvPr/>
          </p:nvSpPr>
          <p:spPr>
            <a:xfrm>
              <a:off x="2148308" y="4507262"/>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29" name="Google Shape;1329;p13"/>
            <p:cNvSpPr/>
            <p:nvPr/>
          </p:nvSpPr>
          <p:spPr>
            <a:xfrm>
              <a:off x="2148308" y="5315811"/>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08" name="Google Shape;1308;p13"/>
            <p:cNvSpPr/>
            <p:nvPr/>
          </p:nvSpPr>
          <p:spPr>
            <a:xfrm>
              <a:off x="2111624" y="238382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09" name="Google Shape;1309;p13"/>
            <p:cNvSpPr/>
            <p:nvPr/>
          </p:nvSpPr>
          <p:spPr>
            <a:xfrm>
              <a:off x="928409"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11" name="Google Shape;1311;p13"/>
            <p:cNvSpPr/>
            <p:nvPr/>
          </p:nvSpPr>
          <p:spPr>
            <a:xfrm>
              <a:off x="1712496"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13" name="Google Shape;1313;p13"/>
            <p:cNvSpPr/>
            <p:nvPr/>
          </p:nvSpPr>
          <p:spPr>
            <a:xfrm>
              <a:off x="2496583"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15" name="Google Shape;1315;p13"/>
            <p:cNvSpPr/>
            <p:nvPr/>
          </p:nvSpPr>
          <p:spPr>
            <a:xfrm>
              <a:off x="3280670"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17" name="Google Shape;1317;p13"/>
            <p:cNvSpPr/>
            <p:nvPr/>
          </p:nvSpPr>
          <p:spPr>
            <a:xfrm>
              <a:off x="2111624" y="4470579"/>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22" name="Google Shape;1322;p13"/>
            <p:cNvSpPr/>
            <p:nvPr/>
          </p:nvSpPr>
          <p:spPr>
            <a:xfrm>
              <a:off x="2111624" y="5279127"/>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sp>
        <p:nvSpPr>
          <p:cNvPr id="1330" name="Google Shape;1330;p13"/>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1331" name="Google Shape;1331;p13"/>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13</a:t>
            </a:fld>
            <a:endParaRPr/>
          </a:p>
        </p:txBody>
      </p:sp>
      <p:sp>
        <p:nvSpPr>
          <p:cNvPr id="1332" name="Google Shape;1332;p13"/>
          <p:cNvSpPr/>
          <p:nvPr/>
        </p:nvSpPr>
        <p:spPr>
          <a:xfrm flipH="1">
            <a:off x="955240" y="1345237"/>
            <a:ext cx="109155" cy="109155"/>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33" name="Google Shape;1333;p13"/>
          <p:cNvSpPr/>
          <p:nvPr/>
        </p:nvSpPr>
        <p:spPr>
          <a:xfrm flipH="1">
            <a:off x="955240" y="3168819"/>
            <a:ext cx="109155" cy="109155"/>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34" name="Google Shape;1334;p13"/>
          <p:cNvSpPr/>
          <p:nvPr/>
        </p:nvSpPr>
        <p:spPr>
          <a:xfrm flipH="1">
            <a:off x="955240" y="4661377"/>
            <a:ext cx="109155" cy="109155"/>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35" name="Google Shape;1335;p13"/>
          <p:cNvSpPr/>
          <p:nvPr/>
        </p:nvSpPr>
        <p:spPr>
          <a:xfrm flipH="1">
            <a:off x="955240" y="5266795"/>
            <a:ext cx="109155" cy="109155"/>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4"/>
          <p:cNvSpPr/>
          <p:nvPr/>
        </p:nvSpPr>
        <p:spPr>
          <a:xfrm>
            <a:off x="647699" y="606959"/>
            <a:ext cx="4119510" cy="40011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D75B6"/>
                </a:solidFill>
                <a:latin typeface="Roboto"/>
                <a:ea typeface="Roboto"/>
                <a:cs typeface="Roboto"/>
                <a:sym typeface="Roboto"/>
              </a:rPr>
              <a:t>Input Workflow Specification</a:t>
            </a:r>
            <a:endParaRPr sz="2400" b="1" i="0" u="none" strike="noStrike" cap="none">
              <a:solidFill>
                <a:srgbClr val="2D75B6"/>
              </a:solidFill>
              <a:latin typeface="Roboto"/>
              <a:ea typeface="Roboto"/>
              <a:cs typeface="Roboto"/>
              <a:sym typeface="Roboto"/>
            </a:endParaRPr>
          </a:p>
        </p:txBody>
      </p:sp>
      <p:sp>
        <p:nvSpPr>
          <p:cNvPr id="1341" name="Google Shape;1341;p14"/>
          <p:cNvSpPr/>
          <p:nvPr/>
        </p:nvSpPr>
        <p:spPr>
          <a:xfrm>
            <a:off x="9053391" y="606962"/>
            <a:ext cx="2642700" cy="4002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a:solidFill>
                  <a:srgbClr val="2D75B6"/>
                </a:solidFill>
                <a:latin typeface="Roboto"/>
                <a:ea typeface="Roboto"/>
                <a:cs typeface="Roboto"/>
                <a:sym typeface="Roboto"/>
              </a:rPr>
              <a:t>Output Workflow</a:t>
            </a:r>
            <a:endParaRPr sz="1400" b="0" i="0" u="none" strike="noStrike" cap="none">
              <a:solidFill>
                <a:srgbClr val="000000"/>
              </a:solidFill>
              <a:latin typeface="Arial"/>
              <a:ea typeface="Arial"/>
              <a:cs typeface="Arial"/>
              <a:sym typeface="Arial"/>
            </a:endParaRPr>
          </a:p>
        </p:txBody>
      </p:sp>
      <p:sp>
        <p:nvSpPr>
          <p:cNvPr id="1342" name="Google Shape;1342;p14"/>
          <p:cNvSpPr/>
          <p:nvPr/>
        </p:nvSpPr>
        <p:spPr>
          <a:xfrm>
            <a:off x="7166654" y="663132"/>
            <a:ext cx="2142300" cy="3078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BA083A"/>
                </a:solidFill>
                <a:latin typeface="Roboto"/>
                <a:ea typeface="Roboto"/>
                <a:cs typeface="Roboto"/>
                <a:sym typeface="Roboto"/>
              </a:rPr>
              <a:t>directed-acyclic graphs</a:t>
            </a:r>
            <a:endParaRPr sz="1400" b="0" i="0" u="none" strike="noStrike" cap="none">
              <a:solidFill>
                <a:srgbClr val="000000"/>
              </a:solidFill>
              <a:latin typeface="Arial"/>
              <a:ea typeface="Arial"/>
              <a:cs typeface="Arial"/>
              <a:sym typeface="Arial"/>
            </a:endParaRPr>
          </a:p>
        </p:txBody>
      </p:sp>
      <p:grpSp>
        <p:nvGrpSpPr>
          <p:cNvPr id="1343" name="Google Shape;1343;p14"/>
          <p:cNvGrpSpPr/>
          <p:nvPr/>
        </p:nvGrpSpPr>
        <p:grpSpPr>
          <a:xfrm>
            <a:off x="1207601" y="2715893"/>
            <a:ext cx="2733244" cy="3276284"/>
            <a:chOff x="928409" y="2383826"/>
            <a:chExt cx="2733244" cy="3276284"/>
          </a:xfrm>
        </p:grpSpPr>
        <p:cxnSp>
          <p:nvCxnSpPr>
            <p:cNvPr id="1344" name="Google Shape;1344;p14"/>
            <p:cNvCxnSpPr>
              <a:stCxn id="1345" idx="3"/>
              <a:endCxn id="1346" idx="0"/>
            </p:cNvCxnSpPr>
            <p:nvPr/>
          </p:nvCxnSpPr>
          <p:spPr>
            <a:xfrm flipH="1">
              <a:off x="1118918" y="2709015"/>
              <a:ext cx="10485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47" name="Google Shape;1347;p14"/>
            <p:cNvCxnSpPr>
              <a:stCxn id="1345" idx="3"/>
              <a:endCxn id="1348" idx="0"/>
            </p:cNvCxnSpPr>
            <p:nvPr/>
          </p:nvCxnSpPr>
          <p:spPr>
            <a:xfrm flipH="1">
              <a:off x="1903118" y="2709015"/>
              <a:ext cx="2643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49" name="Google Shape;1349;p14"/>
            <p:cNvCxnSpPr>
              <a:stCxn id="1345" idx="5"/>
              <a:endCxn id="1350" idx="0"/>
            </p:cNvCxnSpPr>
            <p:nvPr/>
          </p:nvCxnSpPr>
          <p:spPr>
            <a:xfrm>
              <a:off x="2436813" y="2709015"/>
              <a:ext cx="2502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51" name="Google Shape;1351;p14"/>
            <p:cNvCxnSpPr>
              <a:stCxn id="1345" idx="5"/>
              <a:endCxn id="1352" idx="0"/>
            </p:cNvCxnSpPr>
            <p:nvPr/>
          </p:nvCxnSpPr>
          <p:spPr>
            <a:xfrm>
              <a:off x="2436813" y="2709015"/>
              <a:ext cx="10344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53" name="Google Shape;1353;p14"/>
            <p:cNvCxnSpPr>
              <a:stCxn id="1348" idx="4"/>
              <a:endCxn id="1354" idx="1"/>
            </p:cNvCxnSpPr>
            <p:nvPr/>
          </p:nvCxnSpPr>
          <p:spPr>
            <a:xfrm>
              <a:off x="1902988" y="3801079"/>
              <a:ext cx="2643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55" name="Google Shape;1355;p14"/>
            <p:cNvCxnSpPr>
              <a:stCxn id="1346" idx="4"/>
              <a:endCxn id="1354" idx="1"/>
            </p:cNvCxnSpPr>
            <p:nvPr/>
          </p:nvCxnSpPr>
          <p:spPr>
            <a:xfrm>
              <a:off x="1118900" y="3801079"/>
              <a:ext cx="10485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56" name="Google Shape;1356;p14"/>
            <p:cNvCxnSpPr>
              <a:stCxn id="1350" idx="4"/>
              <a:endCxn id="1354" idx="7"/>
            </p:cNvCxnSpPr>
            <p:nvPr/>
          </p:nvCxnSpPr>
          <p:spPr>
            <a:xfrm flipH="1">
              <a:off x="2436874" y="3801079"/>
              <a:ext cx="2502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57" name="Google Shape;1357;p14"/>
            <p:cNvCxnSpPr>
              <a:stCxn id="1352" idx="4"/>
              <a:endCxn id="1354" idx="7"/>
            </p:cNvCxnSpPr>
            <p:nvPr/>
          </p:nvCxnSpPr>
          <p:spPr>
            <a:xfrm flipH="1">
              <a:off x="2436761" y="3801079"/>
              <a:ext cx="10344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358" name="Google Shape;1358;p14"/>
            <p:cNvCxnSpPr>
              <a:stCxn id="1354" idx="4"/>
              <a:endCxn id="1359" idx="0"/>
            </p:cNvCxnSpPr>
            <p:nvPr/>
          </p:nvCxnSpPr>
          <p:spPr>
            <a:xfrm>
              <a:off x="2302116" y="4851562"/>
              <a:ext cx="0" cy="427500"/>
            </a:xfrm>
            <a:prstGeom prst="straightConnector1">
              <a:avLst/>
            </a:prstGeom>
            <a:noFill/>
            <a:ln w="19050" cap="flat" cmpd="sng">
              <a:solidFill>
                <a:srgbClr val="2D75B6">
                  <a:alpha val="80000"/>
                </a:srgbClr>
              </a:solidFill>
              <a:prstDash val="solid"/>
              <a:miter lim="800000"/>
              <a:headEnd type="none" w="sm" len="sm"/>
              <a:tailEnd type="stealth" w="med" len="med"/>
            </a:ln>
          </p:spPr>
        </p:cxnSp>
        <p:sp>
          <p:nvSpPr>
            <p:cNvPr id="1360" name="Google Shape;1360;p14"/>
            <p:cNvSpPr/>
            <p:nvPr/>
          </p:nvSpPr>
          <p:spPr>
            <a:xfrm>
              <a:off x="2148308" y="2419547"/>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61" name="Google Shape;1361;p14"/>
            <p:cNvSpPr/>
            <p:nvPr/>
          </p:nvSpPr>
          <p:spPr>
            <a:xfrm>
              <a:off x="965092"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62" name="Google Shape;1362;p14"/>
            <p:cNvSpPr/>
            <p:nvPr/>
          </p:nvSpPr>
          <p:spPr>
            <a:xfrm>
              <a:off x="1749179"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63" name="Google Shape;1363;p14"/>
            <p:cNvSpPr/>
            <p:nvPr/>
          </p:nvSpPr>
          <p:spPr>
            <a:xfrm>
              <a:off x="2533266"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64" name="Google Shape;1364;p14"/>
            <p:cNvSpPr/>
            <p:nvPr/>
          </p:nvSpPr>
          <p:spPr>
            <a:xfrm>
              <a:off x="3317353"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65" name="Google Shape;1365;p14"/>
            <p:cNvSpPr/>
            <p:nvPr/>
          </p:nvSpPr>
          <p:spPr>
            <a:xfrm>
              <a:off x="2148308" y="4507262"/>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66" name="Google Shape;1366;p14"/>
            <p:cNvSpPr/>
            <p:nvPr/>
          </p:nvSpPr>
          <p:spPr>
            <a:xfrm>
              <a:off x="2148308" y="5315811"/>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45" name="Google Shape;1345;p14"/>
            <p:cNvSpPr/>
            <p:nvPr/>
          </p:nvSpPr>
          <p:spPr>
            <a:xfrm>
              <a:off x="2111624" y="238382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46" name="Google Shape;1346;p14"/>
            <p:cNvSpPr/>
            <p:nvPr/>
          </p:nvSpPr>
          <p:spPr>
            <a:xfrm>
              <a:off x="928409"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48" name="Google Shape;1348;p14"/>
            <p:cNvSpPr/>
            <p:nvPr/>
          </p:nvSpPr>
          <p:spPr>
            <a:xfrm>
              <a:off x="1712496"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50" name="Google Shape;1350;p14"/>
            <p:cNvSpPr/>
            <p:nvPr/>
          </p:nvSpPr>
          <p:spPr>
            <a:xfrm>
              <a:off x="2496583"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52" name="Google Shape;1352;p14"/>
            <p:cNvSpPr/>
            <p:nvPr/>
          </p:nvSpPr>
          <p:spPr>
            <a:xfrm>
              <a:off x="3280670"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54" name="Google Shape;1354;p14"/>
            <p:cNvSpPr/>
            <p:nvPr/>
          </p:nvSpPr>
          <p:spPr>
            <a:xfrm>
              <a:off x="2111624" y="4470579"/>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59" name="Google Shape;1359;p14"/>
            <p:cNvSpPr/>
            <p:nvPr/>
          </p:nvSpPr>
          <p:spPr>
            <a:xfrm>
              <a:off x="2111624" y="5279127"/>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sp>
        <p:nvSpPr>
          <p:cNvPr id="1367" name="Google Shape;1367;p14"/>
          <p:cNvSpPr/>
          <p:nvPr/>
        </p:nvSpPr>
        <p:spPr>
          <a:xfrm>
            <a:off x="647700" y="1241608"/>
            <a:ext cx="4343400" cy="349702"/>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74CA21"/>
                </a:solidFill>
                <a:latin typeface="Roboto"/>
                <a:ea typeface="Roboto"/>
                <a:cs typeface="Roboto"/>
                <a:sym typeface="Roboto"/>
              </a:rPr>
              <a:t>Portable Description</a:t>
            </a:r>
            <a:endParaRPr sz="1400" b="0" i="0" u="none" strike="noStrike" cap="none">
              <a:solidFill>
                <a:srgbClr val="000000"/>
              </a:solidFill>
              <a:latin typeface="Arial"/>
              <a:ea typeface="Arial"/>
              <a:cs typeface="Arial"/>
              <a:sym typeface="Arial"/>
            </a:endParaRPr>
          </a:p>
        </p:txBody>
      </p:sp>
      <p:sp>
        <p:nvSpPr>
          <p:cNvPr id="1368" name="Google Shape;1368;p14"/>
          <p:cNvSpPr/>
          <p:nvPr/>
        </p:nvSpPr>
        <p:spPr>
          <a:xfrm>
            <a:off x="647700" y="1535466"/>
            <a:ext cx="4343400" cy="288147"/>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Users do not worry about low level execution details</a:t>
            </a:r>
            <a:endParaRPr sz="1400" b="0" i="0" u="none" strike="noStrike" cap="none">
              <a:solidFill>
                <a:srgbClr val="000000"/>
              </a:solidFill>
              <a:latin typeface="Arial"/>
              <a:ea typeface="Arial"/>
              <a:cs typeface="Arial"/>
              <a:sym typeface="Arial"/>
            </a:endParaRPr>
          </a:p>
        </p:txBody>
      </p:sp>
      <p:grpSp>
        <p:nvGrpSpPr>
          <p:cNvPr id="1369" name="Google Shape;1369;p14"/>
          <p:cNvGrpSpPr/>
          <p:nvPr/>
        </p:nvGrpSpPr>
        <p:grpSpPr>
          <a:xfrm>
            <a:off x="1650466" y="3387508"/>
            <a:ext cx="224876" cy="224876"/>
            <a:chOff x="1360030" y="3045613"/>
            <a:chExt cx="247364" cy="247364"/>
          </a:xfrm>
        </p:grpSpPr>
        <p:sp>
          <p:nvSpPr>
            <p:cNvPr id="1370" name="Google Shape;1370;p14"/>
            <p:cNvSpPr/>
            <p:nvPr/>
          </p:nvSpPr>
          <p:spPr>
            <a:xfrm>
              <a:off x="1360030" y="3045613"/>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71" name="Google Shape;1371;p14"/>
            <p:cNvSpPr/>
            <p:nvPr/>
          </p:nvSpPr>
          <p:spPr>
            <a:xfrm>
              <a:off x="1432295" y="3099181"/>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72" name="Google Shape;1372;p14"/>
          <p:cNvGrpSpPr/>
          <p:nvPr/>
        </p:nvGrpSpPr>
        <p:grpSpPr>
          <a:xfrm>
            <a:off x="2221505" y="3263826"/>
            <a:ext cx="224876" cy="224876"/>
            <a:chOff x="1931069" y="2921931"/>
            <a:chExt cx="247364" cy="247364"/>
          </a:xfrm>
        </p:grpSpPr>
        <p:sp>
          <p:nvSpPr>
            <p:cNvPr id="1373" name="Google Shape;1373;p14"/>
            <p:cNvSpPr/>
            <p:nvPr/>
          </p:nvSpPr>
          <p:spPr>
            <a:xfrm>
              <a:off x="1931069" y="2921931"/>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74" name="Google Shape;1374;p14"/>
            <p:cNvSpPr/>
            <p:nvPr/>
          </p:nvSpPr>
          <p:spPr>
            <a:xfrm>
              <a:off x="2003334" y="2975499"/>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75" name="Google Shape;1375;p14"/>
          <p:cNvGrpSpPr/>
          <p:nvPr/>
        </p:nvGrpSpPr>
        <p:grpSpPr>
          <a:xfrm>
            <a:off x="2703181" y="3263826"/>
            <a:ext cx="224876" cy="224876"/>
            <a:chOff x="2412745" y="2921931"/>
            <a:chExt cx="247364" cy="247364"/>
          </a:xfrm>
        </p:grpSpPr>
        <p:sp>
          <p:nvSpPr>
            <p:cNvPr id="1376" name="Google Shape;1376;p14"/>
            <p:cNvSpPr/>
            <p:nvPr/>
          </p:nvSpPr>
          <p:spPr>
            <a:xfrm>
              <a:off x="2412745" y="2921931"/>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77" name="Google Shape;1377;p14"/>
            <p:cNvSpPr/>
            <p:nvPr/>
          </p:nvSpPr>
          <p:spPr>
            <a:xfrm>
              <a:off x="2485010" y="2975499"/>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78" name="Google Shape;1378;p14"/>
          <p:cNvGrpSpPr/>
          <p:nvPr/>
        </p:nvGrpSpPr>
        <p:grpSpPr>
          <a:xfrm>
            <a:off x="3274220" y="3387508"/>
            <a:ext cx="224876" cy="224876"/>
            <a:chOff x="2983784" y="3045613"/>
            <a:chExt cx="247364" cy="247364"/>
          </a:xfrm>
        </p:grpSpPr>
        <p:sp>
          <p:nvSpPr>
            <p:cNvPr id="1379" name="Google Shape;1379;p14"/>
            <p:cNvSpPr/>
            <p:nvPr/>
          </p:nvSpPr>
          <p:spPr>
            <a:xfrm>
              <a:off x="2983784" y="3045613"/>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80" name="Google Shape;1380;p14"/>
            <p:cNvSpPr/>
            <p:nvPr/>
          </p:nvSpPr>
          <p:spPr>
            <a:xfrm>
              <a:off x="3056049" y="3099181"/>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81" name="Google Shape;1381;p14"/>
          <p:cNvGrpSpPr/>
          <p:nvPr/>
        </p:nvGrpSpPr>
        <p:grpSpPr>
          <a:xfrm>
            <a:off x="1599049" y="4217024"/>
            <a:ext cx="224876" cy="224876"/>
            <a:chOff x="1308613" y="3875129"/>
            <a:chExt cx="247364" cy="247364"/>
          </a:xfrm>
        </p:grpSpPr>
        <p:sp>
          <p:nvSpPr>
            <p:cNvPr id="1382" name="Google Shape;1382;p14"/>
            <p:cNvSpPr/>
            <p:nvPr/>
          </p:nvSpPr>
          <p:spPr>
            <a:xfrm>
              <a:off x="1308613" y="3875129"/>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83" name="Google Shape;1383;p14"/>
            <p:cNvSpPr/>
            <p:nvPr/>
          </p:nvSpPr>
          <p:spPr>
            <a:xfrm>
              <a:off x="1380878" y="3928697"/>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84" name="Google Shape;1384;p14"/>
          <p:cNvGrpSpPr/>
          <p:nvPr/>
        </p:nvGrpSpPr>
        <p:grpSpPr>
          <a:xfrm>
            <a:off x="2148125" y="4287138"/>
            <a:ext cx="224876" cy="224876"/>
            <a:chOff x="1857689" y="3945243"/>
            <a:chExt cx="247364" cy="247364"/>
          </a:xfrm>
        </p:grpSpPr>
        <p:sp>
          <p:nvSpPr>
            <p:cNvPr id="1385" name="Google Shape;1385;p14"/>
            <p:cNvSpPr/>
            <p:nvPr/>
          </p:nvSpPr>
          <p:spPr>
            <a:xfrm>
              <a:off x="1857689" y="3945243"/>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86" name="Google Shape;1386;p14"/>
            <p:cNvSpPr/>
            <p:nvPr/>
          </p:nvSpPr>
          <p:spPr>
            <a:xfrm>
              <a:off x="1929954" y="3998811"/>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87" name="Google Shape;1387;p14"/>
          <p:cNvGrpSpPr/>
          <p:nvPr/>
        </p:nvGrpSpPr>
        <p:grpSpPr>
          <a:xfrm>
            <a:off x="2775446" y="4287138"/>
            <a:ext cx="224876" cy="224876"/>
            <a:chOff x="2485010" y="3945243"/>
            <a:chExt cx="247364" cy="247364"/>
          </a:xfrm>
        </p:grpSpPr>
        <p:sp>
          <p:nvSpPr>
            <p:cNvPr id="1388" name="Google Shape;1388;p14"/>
            <p:cNvSpPr/>
            <p:nvPr/>
          </p:nvSpPr>
          <p:spPr>
            <a:xfrm>
              <a:off x="2485010" y="3945243"/>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89" name="Google Shape;1389;p14"/>
            <p:cNvSpPr/>
            <p:nvPr/>
          </p:nvSpPr>
          <p:spPr>
            <a:xfrm>
              <a:off x="2557275" y="3998811"/>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90" name="Google Shape;1390;p14"/>
          <p:cNvGrpSpPr/>
          <p:nvPr/>
        </p:nvGrpSpPr>
        <p:grpSpPr>
          <a:xfrm>
            <a:off x="3323742" y="4217024"/>
            <a:ext cx="224876" cy="224876"/>
            <a:chOff x="3033306" y="3875129"/>
            <a:chExt cx="247364" cy="247364"/>
          </a:xfrm>
        </p:grpSpPr>
        <p:sp>
          <p:nvSpPr>
            <p:cNvPr id="1391" name="Google Shape;1391;p14"/>
            <p:cNvSpPr/>
            <p:nvPr/>
          </p:nvSpPr>
          <p:spPr>
            <a:xfrm>
              <a:off x="3033306" y="3875129"/>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92" name="Google Shape;1392;p14"/>
            <p:cNvSpPr/>
            <p:nvPr/>
          </p:nvSpPr>
          <p:spPr>
            <a:xfrm>
              <a:off x="3105571" y="3928697"/>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93" name="Google Shape;1393;p14"/>
          <p:cNvGrpSpPr/>
          <p:nvPr/>
        </p:nvGrpSpPr>
        <p:grpSpPr>
          <a:xfrm>
            <a:off x="2461785" y="5245834"/>
            <a:ext cx="224876" cy="224876"/>
            <a:chOff x="2171349" y="4903939"/>
            <a:chExt cx="247364" cy="247364"/>
          </a:xfrm>
        </p:grpSpPr>
        <p:sp>
          <p:nvSpPr>
            <p:cNvPr id="1394" name="Google Shape;1394;p14"/>
            <p:cNvSpPr/>
            <p:nvPr/>
          </p:nvSpPr>
          <p:spPr>
            <a:xfrm>
              <a:off x="2171349" y="4903939"/>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95" name="Google Shape;1395;p14"/>
            <p:cNvSpPr/>
            <p:nvPr/>
          </p:nvSpPr>
          <p:spPr>
            <a:xfrm>
              <a:off x="2243614" y="4957507"/>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96" name="Google Shape;1396;p14"/>
          <p:cNvGrpSpPr/>
          <p:nvPr/>
        </p:nvGrpSpPr>
        <p:grpSpPr>
          <a:xfrm>
            <a:off x="2461785" y="6050332"/>
            <a:ext cx="224876" cy="224876"/>
            <a:chOff x="2171349" y="5708437"/>
            <a:chExt cx="247364" cy="247364"/>
          </a:xfrm>
        </p:grpSpPr>
        <p:sp>
          <p:nvSpPr>
            <p:cNvPr id="1397" name="Google Shape;1397;p14"/>
            <p:cNvSpPr/>
            <p:nvPr/>
          </p:nvSpPr>
          <p:spPr>
            <a:xfrm>
              <a:off x="2171349" y="5708437"/>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398" name="Google Shape;1398;p14"/>
            <p:cNvSpPr/>
            <p:nvPr/>
          </p:nvSpPr>
          <p:spPr>
            <a:xfrm>
              <a:off x="2243614" y="5762005"/>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1399" name="Google Shape;1399;p14"/>
          <p:cNvGrpSpPr/>
          <p:nvPr/>
        </p:nvGrpSpPr>
        <p:grpSpPr>
          <a:xfrm>
            <a:off x="2468869" y="2420963"/>
            <a:ext cx="224876" cy="224876"/>
            <a:chOff x="2412745" y="2921931"/>
            <a:chExt cx="247364" cy="247364"/>
          </a:xfrm>
        </p:grpSpPr>
        <p:sp>
          <p:nvSpPr>
            <p:cNvPr id="1400" name="Google Shape;1400;p14"/>
            <p:cNvSpPr/>
            <p:nvPr/>
          </p:nvSpPr>
          <p:spPr>
            <a:xfrm>
              <a:off x="2412745" y="2921931"/>
              <a:ext cx="247364" cy="247364"/>
            </a:xfrm>
            <a:prstGeom prst="ellipse">
              <a:avLst/>
            </a:prstGeom>
            <a:solidFill>
              <a:schemeClr val="lt1"/>
            </a:solidFill>
            <a:ln w="9525" cap="flat" cmpd="sng">
              <a:solidFill>
                <a:srgbClr val="2D75B6">
                  <a:alpha val="80000"/>
                </a:srgb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01" name="Google Shape;1401;p14"/>
            <p:cNvSpPr/>
            <p:nvPr/>
          </p:nvSpPr>
          <p:spPr>
            <a:xfrm>
              <a:off x="2485010" y="2975499"/>
              <a:ext cx="102834" cy="140228"/>
            </a:xfrm>
            <a:custGeom>
              <a:avLst/>
              <a:gdLst/>
              <a:ahLst/>
              <a:cxnLst/>
              <a:rect l="l" t="t" r="r" b="b"/>
              <a:pathLst>
                <a:path w="529" h="722" extrusionOk="0">
                  <a:moveTo>
                    <a:pt x="348" y="181"/>
                  </a:moveTo>
                  <a:lnTo>
                    <a:pt x="348" y="11"/>
                  </a:lnTo>
                  <a:lnTo>
                    <a:pt x="518" y="181"/>
                  </a:lnTo>
                  <a:lnTo>
                    <a:pt x="348" y="181"/>
                  </a:lnTo>
                  <a:close/>
                  <a:moveTo>
                    <a:pt x="408" y="337"/>
                  </a:moveTo>
                  <a:lnTo>
                    <a:pt x="134" y="337"/>
                  </a:lnTo>
                  <a:lnTo>
                    <a:pt x="130" y="336"/>
                  </a:lnTo>
                  <a:lnTo>
                    <a:pt x="126" y="334"/>
                  </a:lnTo>
                  <a:lnTo>
                    <a:pt x="123" y="329"/>
                  </a:lnTo>
                  <a:lnTo>
                    <a:pt x="122" y="324"/>
                  </a:lnTo>
                  <a:lnTo>
                    <a:pt x="123" y="320"/>
                  </a:lnTo>
                  <a:lnTo>
                    <a:pt x="126" y="316"/>
                  </a:lnTo>
                  <a:lnTo>
                    <a:pt x="130" y="314"/>
                  </a:lnTo>
                  <a:lnTo>
                    <a:pt x="134" y="313"/>
                  </a:lnTo>
                  <a:lnTo>
                    <a:pt x="408" y="313"/>
                  </a:lnTo>
                  <a:lnTo>
                    <a:pt x="413" y="314"/>
                  </a:lnTo>
                  <a:lnTo>
                    <a:pt x="417" y="316"/>
                  </a:lnTo>
                  <a:lnTo>
                    <a:pt x="419" y="320"/>
                  </a:lnTo>
                  <a:lnTo>
                    <a:pt x="420" y="324"/>
                  </a:lnTo>
                  <a:lnTo>
                    <a:pt x="419" y="329"/>
                  </a:lnTo>
                  <a:lnTo>
                    <a:pt x="417" y="334"/>
                  </a:lnTo>
                  <a:lnTo>
                    <a:pt x="413" y="336"/>
                  </a:lnTo>
                  <a:lnTo>
                    <a:pt x="408" y="337"/>
                  </a:lnTo>
                  <a:close/>
                  <a:moveTo>
                    <a:pt x="408" y="434"/>
                  </a:moveTo>
                  <a:lnTo>
                    <a:pt x="134" y="434"/>
                  </a:lnTo>
                  <a:lnTo>
                    <a:pt x="130" y="432"/>
                  </a:lnTo>
                  <a:lnTo>
                    <a:pt x="126" y="429"/>
                  </a:lnTo>
                  <a:lnTo>
                    <a:pt x="123" y="426"/>
                  </a:lnTo>
                  <a:lnTo>
                    <a:pt x="122" y="421"/>
                  </a:lnTo>
                  <a:lnTo>
                    <a:pt x="123" y="417"/>
                  </a:lnTo>
                  <a:lnTo>
                    <a:pt x="126" y="413"/>
                  </a:lnTo>
                  <a:lnTo>
                    <a:pt x="130" y="410"/>
                  </a:lnTo>
                  <a:lnTo>
                    <a:pt x="134" y="409"/>
                  </a:lnTo>
                  <a:lnTo>
                    <a:pt x="408" y="409"/>
                  </a:lnTo>
                  <a:lnTo>
                    <a:pt x="413" y="410"/>
                  </a:lnTo>
                  <a:lnTo>
                    <a:pt x="417" y="413"/>
                  </a:lnTo>
                  <a:lnTo>
                    <a:pt x="419" y="417"/>
                  </a:lnTo>
                  <a:lnTo>
                    <a:pt x="420" y="421"/>
                  </a:lnTo>
                  <a:lnTo>
                    <a:pt x="419" y="426"/>
                  </a:lnTo>
                  <a:lnTo>
                    <a:pt x="417" y="429"/>
                  </a:lnTo>
                  <a:lnTo>
                    <a:pt x="413" y="432"/>
                  </a:lnTo>
                  <a:lnTo>
                    <a:pt x="408" y="434"/>
                  </a:lnTo>
                  <a:close/>
                  <a:moveTo>
                    <a:pt x="408" y="529"/>
                  </a:moveTo>
                  <a:lnTo>
                    <a:pt x="134" y="529"/>
                  </a:lnTo>
                  <a:lnTo>
                    <a:pt x="130" y="528"/>
                  </a:lnTo>
                  <a:lnTo>
                    <a:pt x="126" y="526"/>
                  </a:lnTo>
                  <a:lnTo>
                    <a:pt x="123" y="522"/>
                  </a:lnTo>
                  <a:lnTo>
                    <a:pt x="122" y="517"/>
                  </a:lnTo>
                  <a:lnTo>
                    <a:pt x="123" y="513"/>
                  </a:lnTo>
                  <a:lnTo>
                    <a:pt x="126" y="509"/>
                  </a:lnTo>
                  <a:lnTo>
                    <a:pt x="130" y="507"/>
                  </a:lnTo>
                  <a:lnTo>
                    <a:pt x="134" y="506"/>
                  </a:lnTo>
                  <a:lnTo>
                    <a:pt x="408" y="506"/>
                  </a:lnTo>
                  <a:lnTo>
                    <a:pt x="413" y="507"/>
                  </a:lnTo>
                  <a:lnTo>
                    <a:pt x="417" y="509"/>
                  </a:lnTo>
                  <a:lnTo>
                    <a:pt x="419" y="513"/>
                  </a:lnTo>
                  <a:lnTo>
                    <a:pt x="420" y="517"/>
                  </a:lnTo>
                  <a:lnTo>
                    <a:pt x="419" y="522"/>
                  </a:lnTo>
                  <a:lnTo>
                    <a:pt x="417" y="526"/>
                  </a:lnTo>
                  <a:lnTo>
                    <a:pt x="413" y="528"/>
                  </a:lnTo>
                  <a:lnTo>
                    <a:pt x="408" y="529"/>
                  </a:lnTo>
                  <a:close/>
                  <a:moveTo>
                    <a:pt x="408" y="626"/>
                  </a:moveTo>
                  <a:lnTo>
                    <a:pt x="134" y="626"/>
                  </a:lnTo>
                  <a:lnTo>
                    <a:pt x="130" y="625"/>
                  </a:lnTo>
                  <a:lnTo>
                    <a:pt x="126" y="622"/>
                  </a:lnTo>
                  <a:lnTo>
                    <a:pt x="123" y="619"/>
                  </a:lnTo>
                  <a:lnTo>
                    <a:pt x="122" y="614"/>
                  </a:lnTo>
                  <a:lnTo>
                    <a:pt x="123" y="610"/>
                  </a:lnTo>
                  <a:lnTo>
                    <a:pt x="126" y="606"/>
                  </a:lnTo>
                  <a:lnTo>
                    <a:pt x="130" y="603"/>
                  </a:lnTo>
                  <a:lnTo>
                    <a:pt x="134" y="602"/>
                  </a:lnTo>
                  <a:lnTo>
                    <a:pt x="408" y="602"/>
                  </a:lnTo>
                  <a:lnTo>
                    <a:pt x="413" y="603"/>
                  </a:lnTo>
                  <a:lnTo>
                    <a:pt x="417" y="606"/>
                  </a:lnTo>
                  <a:lnTo>
                    <a:pt x="419" y="610"/>
                  </a:lnTo>
                  <a:lnTo>
                    <a:pt x="420" y="614"/>
                  </a:lnTo>
                  <a:lnTo>
                    <a:pt x="419" y="619"/>
                  </a:lnTo>
                  <a:lnTo>
                    <a:pt x="417" y="622"/>
                  </a:lnTo>
                  <a:lnTo>
                    <a:pt x="413" y="625"/>
                  </a:lnTo>
                  <a:lnTo>
                    <a:pt x="408" y="626"/>
                  </a:lnTo>
                  <a:close/>
                  <a:moveTo>
                    <a:pt x="134" y="216"/>
                  </a:moveTo>
                  <a:lnTo>
                    <a:pt x="271" y="216"/>
                  </a:lnTo>
                  <a:lnTo>
                    <a:pt x="276" y="217"/>
                  </a:lnTo>
                  <a:lnTo>
                    <a:pt x="280" y="220"/>
                  </a:lnTo>
                  <a:lnTo>
                    <a:pt x="282" y="224"/>
                  </a:lnTo>
                  <a:lnTo>
                    <a:pt x="283" y="229"/>
                  </a:lnTo>
                  <a:lnTo>
                    <a:pt x="282" y="234"/>
                  </a:lnTo>
                  <a:lnTo>
                    <a:pt x="280" y="238"/>
                  </a:lnTo>
                  <a:lnTo>
                    <a:pt x="276" y="240"/>
                  </a:lnTo>
                  <a:lnTo>
                    <a:pt x="271" y="241"/>
                  </a:lnTo>
                  <a:lnTo>
                    <a:pt x="134" y="241"/>
                  </a:lnTo>
                  <a:lnTo>
                    <a:pt x="130" y="240"/>
                  </a:lnTo>
                  <a:lnTo>
                    <a:pt x="126" y="238"/>
                  </a:lnTo>
                  <a:lnTo>
                    <a:pt x="123" y="234"/>
                  </a:lnTo>
                  <a:lnTo>
                    <a:pt x="122" y="229"/>
                  </a:lnTo>
                  <a:lnTo>
                    <a:pt x="123" y="224"/>
                  </a:lnTo>
                  <a:lnTo>
                    <a:pt x="126" y="220"/>
                  </a:lnTo>
                  <a:lnTo>
                    <a:pt x="130" y="217"/>
                  </a:lnTo>
                  <a:lnTo>
                    <a:pt x="134" y="216"/>
                  </a:lnTo>
                  <a:close/>
                  <a:moveTo>
                    <a:pt x="526" y="171"/>
                  </a:moveTo>
                  <a:lnTo>
                    <a:pt x="358"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18" y="722"/>
                  </a:lnTo>
                  <a:lnTo>
                    <a:pt x="522" y="721"/>
                  </a:lnTo>
                  <a:lnTo>
                    <a:pt x="526" y="719"/>
                  </a:lnTo>
                  <a:lnTo>
                    <a:pt x="528" y="715"/>
                  </a:lnTo>
                  <a:lnTo>
                    <a:pt x="529" y="710"/>
                  </a:lnTo>
                  <a:lnTo>
                    <a:pt x="529" y="181"/>
                  </a:lnTo>
                  <a:lnTo>
                    <a:pt x="529" y="177"/>
                  </a:lnTo>
                  <a:lnTo>
                    <a:pt x="526" y="171"/>
                  </a:lnTo>
                  <a:close/>
                </a:path>
              </a:pathLst>
            </a:custGeom>
            <a:solidFill>
              <a:srgbClr val="74CA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1402" name="Google Shape;1402;p14"/>
          <p:cNvSpPr/>
          <p:nvPr/>
        </p:nvSpPr>
        <p:spPr>
          <a:xfrm>
            <a:off x="3138219" y="2727638"/>
            <a:ext cx="2183828" cy="257369"/>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rgbClr val="74CA21"/>
                </a:solidFill>
                <a:latin typeface="Roboto"/>
                <a:ea typeface="Roboto"/>
                <a:cs typeface="Roboto"/>
                <a:sym typeface="Roboto"/>
              </a:rPr>
              <a:t>Logical Filename (LFN)</a:t>
            </a:r>
            <a:endParaRPr sz="1400" b="0" i="0" u="none" strike="noStrike" cap="none">
              <a:solidFill>
                <a:srgbClr val="000000"/>
              </a:solidFill>
              <a:latin typeface="Arial"/>
              <a:ea typeface="Arial"/>
              <a:cs typeface="Arial"/>
              <a:sym typeface="Arial"/>
            </a:endParaRPr>
          </a:p>
        </p:txBody>
      </p:sp>
      <p:sp>
        <p:nvSpPr>
          <p:cNvPr id="1403" name="Google Shape;1403;p14"/>
          <p:cNvSpPr/>
          <p:nvPr/>
        </p:nvSpPr>
        <p:spPr>
          <a:xfrm>
            <a:off x="3138219" y="2959623"/>
            <a:ext cx="2183828" cy="226591"/>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7F7F7F"/>
                </a:solidFill>
                <a:latin typeface="Roboto"/>
                <a:ea typeface="Roboto"/>
                <a:cs typeface="Roboto"/>
                <a:sym typeface="Roboto"/>
              </a:rPr>
              <a:t>platform independent (abstraction)</a:t>
            </a:r>
            <a:endParaRPr sz="1400" b="0" i="0" u="none" strike="noStrike" cap="none">
              <a:solidFill>
                <a:srgbClr val="000000"/>
              </a:solidFill>
              <a:latin typeface="Arial"/>
              <a:ea typeface="Arial"/>
              <a:cs typeface="Arial"/>
              <a:sym typeface="Arial"/>
            </a:endParaRPr>
          </a:p>
        </p:txBody>
      </p:sp>
      <p:pic>
        <p:nvPicPr>
          <p:cNvPr id="1404" name="Google Shape;1404;p14" descr="http://www.marketingfortravelexperts.com/wp-content/uploads/2014/05/black-right-arrow.png"/>
          <p:cNvPicPr preferRelativeResize="0"/>
          <p:nvPr/>
        </p:nvPicPr>
        <p:blipFill rotWithShape="1">
          <a:blip r:embed="rId3">
            <a:alphaModFix amt="70000"/>
          </a:blip>
          <a:srcRect/>
          <a:stretch/>
        </p:blipFill>
        <p:spPr>
          <a:xfrm rot="751762" flipH="1">
            <a:off x="2829571" y="2508733"/>
            <a:ext cx="462674" cy="142676"/>
          </a:xfrm>
          <a:prstGeom prst="rect">
            <a:avLst/>
          </a:prstGeom>
          <a:noFill/>
          <a:ln>
            <a:noFill/>
          </a:ln>
        </p:spPr>
      </p:pic>
      <p:sp>
        <p:nvSpPr>
          <p:cNvPr id="1405" name="Google Shape;1405;p14"/>
          <p:cNvSpPr/>
          <p:nvPr/>
        </p:nvSpPr>
        <p:spPr>
          <a:xfrm>
            <a:off x="3597634" y="4467993"/>
            <a:ext cx="1705166" cy="257369"/>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rgbClr val="2D75B6"/>
                </a:solidFill>
                <a:latin typeface="Roboto"/>
                <a:ea typeface="Roboto"/>
                <a:cs typeface="Roboto"/>
                <a:sym typeface="Roboto"/>
              </a:rPr>
              <a:t>Transformation</a:t>
            </a:r>
            <a:endParaRPr sz="1400" b="0" i="0" u="none" strike="noStrike" cap="none">
              <a:solidFill>
                <a:srgbClr val="000000"/>
              </a:solidFill>
              <a:latin typeface="Arial"/>
              <a:ea typeface="Arial"/>
              <a:cs typeface="Arial"/>
              <a:sym typeface="Arial"/>
            </a:endParaRPr>
          </a:p>
        </p:txBody>
      </p:sp>
      <p:sp>
        <p:nvSpPr>
          <p:cNvPr id="1406" name="Google Shape;1406;p14"/>
          <p:cNvSpPr/>
          <p:nvPr/>
        </p:nvSpPr>
        <p:spPr>
          <a:xfrm>
            <a:off x="3597634" y="4699978"/>
            <a:ext cx="1705166" cy="380480"/>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7F7F7F"/>
                </a:solidFill>
                <a:latin typeface="Roboto"/>
                <a:ea typeface="Roboto"/>
                <a:cs typeface="Roboto"/>
                <a:sym typeface="Roboto"/>
              </a:rPr>
              <a:t>Executables (or programs)</a:t>
            </a:r>
            <a:br>
              <a:rPr lang="en-US" sz="1000" b="0" i="0" u="none" strike="noStrike" cap="none">
                <a:solidFill>
                  <a:srgbClr val="7F7F7F"/>
                </a:solidFill>
                <a:latin typeface="Roboto"/>
                <a:ea typeface="Roboto"/>
                <a:cs typeface="Roboto"/>
                <a:sym typeface="Roboto"/>
              </a:rPr>
            </a:br>
            <a:r>
              <a:rPr lang="en-US" sz="1000" b="0" i="0" u="none" strike="noStrike" cap="none">
                <a:solidFill>
                  <a:srgbClr val="7F7F7F"/>
                </a:solidFill>
                <a:latin typeface="Roboto"/>
                <a:ea typeface="Roboto"/>
                <a:cs typeface="Roboto"/>
                <a:sym typeface="Roboto"/>
              </a:rPr>
              <a:t>platform independent</a:t>
            </a:r>
            <a:endParaRPr sz="1400" b="0" i="0" u="none" strike="noStrike" cap="none">
              <a:solidFill>
                <a:srgbClr val="000000"/>
              </a:solidFill>
              <a:latin typeface="Arial"/>
              <a:ea typeface="Arial"/>
              <a:cs typeface="Arial"/>
              <a:sym typeface="Arial"/>
            </a:endParaRPr>
          </a:p>
        </p:txBody>
      </p:sp>
      <p:pic>
        <p:nvPicPr>
          <p:cNvPr id="1407" name="Google Shape;1407;p14" descr="http://www.marketingfortravelexperts.com/wp-content/uploads/2014/05/black-right-arrow.png"/>
          <p:cNvPicPr preferRelativeResize="0"/>
          <p:nvPr/>
        </p:nvPicPr>
        <p:blipFill rotWithShape="1">
          <a:blip r:embed="rId4">
            <a:alphaModFix amt="70000"/>
          </a:blip>
          <a:srcRect/>
          <a:stretch/>
        </p:blipFill>
        <p:spPr>
          <a:xfrm rot="1800000" flipH="1">
            <a:off x="3979880" y="4134533"/>
            <a:ext cx="484496" cy="166727"/>
          </a:xfrm>
          <a:prstGeom prst="rect">
            <a:avLst/>
          </a:prstGeom>
          <a:noFill/>
          <a:ln>
            <a:noFill/>
          </a:ln>
        </p:spPr>
      </p:pic>
      <p:sp>
        <p:nvSpPr>
          <p:cNvPr id="1408" name="Google Shape;1408;p14"/>
          <p:cNvSpPr/>
          <p:nvPr/>
        </p:nvSpPr>
        <p:spPr>
          <a:xfrm rot="-5400000">
            <a:off x="-626479" y="3826084"/>
            <a:ext cx="2862412" cy="318924"/>
          </a:xfrm>
          <a:prstGeom prst="rect">
            <a:avLst/>
          </a:prstGeom>
          <a:noFill/>
          <a:ln>
            <a:noFill/>
          </a:ln>
        </p:spPr>
        <p:txBody>
          <a:bodyPr spcFirstLastPara="1" wrap="square" lIns="72000" tIns="36000" rIns="72000" bIns="360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74CA21"/>
                </a:solidFill>
                <a:latin typeface="Roboto"/>
                <a:ea typeface="Roboto"/>
                <a:cs typeface="Roboto"/>
                <a:sym typeface="Roboto"/>
              </a:rPr>
              <a:t>ABSTRACT WORKFLOW</a:t>
            </a:r>
            <a:endParaRPr sz="1400" b="0" i="0" u="none" strike="noStrike" cap="none">
              <a:solidFill>
                <a:srgbClr val="000000"/>
              </a:solidFill>
              <a:latin typeface="Arial"/>
              <a:ea typeface="Arial"/>
              <a:cs typeface="Arial"/>
              <a:sym typeface="Arial"/>
            </a:endParaRPr>
          </a:p>
        </p:txBody>
      </p:sp>
      <p:cxnSp>
        <p:nvCxnSpPr>
          <p:cNvPr id="1409" name="Google Shape;1409;p14"/>
          <p:cNvCxnSpPr>
            <a:stCxn id="1410" idx="3"/>
            <a:endCxn id="1411" idx="0"/>
          </p:cNvCxnSpPr>
          <p:nvPr/>
        </p:nvCxnSpPr>
        <p:spPr>
          <a:xfrm flipH="1">
            <a:off x="8496515" y="2425488"/>
            <a:ext cx="1048500" cy="5247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412" name="Google Shape;1412;p14"/>
          <p:cNvCxnSpPr>
            <a:stCxn id="1410" idx="3"/>
            <a:endCxn id="1413" idx="0"/>
          </p:cNvCxnSpPr>
          <p:nvPr/>
        </p:nvCxnSpPr>
        <p:spPr>
          <a:xfrm flipH="1">
            <a:off x="9280715" y="2425488"/>
            <a:ext cx="264300" cy="5247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414" name="Google Shape;1414;p14"/>
          <p:cNvCxnSpPr>
            <a:stCxn id="1410" idx="5"/>
            <a:endCxn id="1415" idx="0"/>
          </p:cNvCxnSpPr>
          <p:nvPr/>
        </p:nvCxnSpPr>
        <p:spPr>
          <a:xfrm>
            <a:off x="9814410" y="2425488"/>
            <a:ext cx="250200" cy="5247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416" name="Google Shape;1416;p14"/>
          <p:cNvCxnSpPr>
            <a:stCxn id="1410" idx="5"/>
            <a:endCxn id="1417" idx="0"/>
          </p:cNvCxnSpPr>
          <p:nvPr/>
        </p:nvCxnSpPr>
        <p:spPr>
          <a:xfrm>
            <a:off x="9814410" y="2425488"/>
            <a:ext cx="1034400" cy="5247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418" name="Google Shape;1418;p14"/>
          <p:cNvCxnSpPr>
            <a:stCxn id="1413" idx="4"/>
            <a:endCxn id="1419" idx="1"/>
          </p:cNvCxnSpPr>
          <p:nvPr/>
        </p:nvCxnSpPr>
        <p:spPr>
          <a:xfrm>
            <a:off x="9280584" y="3331188"/>
            <a:ext cx="264300" cy="5802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420" name="Google Shape;1420;p14"/>
          <p:cNvCxnSpPr>
            <a:stCxn id="1411" idx="4"/>
            <a:endCxn id="1419" idx="1"/>
          </p:cNvCxnSpPr>
          <p:nvPr/>
        </p:nvCxnSpPr>
        <p:spPr>
          <a:xfrm>
            <a:off x="8496498" y="3331188"/>
            <a:ext cx="1048500" cy="5802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421" name="Google Shape;1421;p14"/>
          <p:cNvCxnSpPr>
            <a:stCxn id="1415" idx="4"/>
            <a:endCxn id="1419" idx="7"/>
          </p:cNvCxnSpPr>
          <p:nvPr/>
        </p:nvCxnSpPr>
        <p:spPr>
          <a:xfrm flipH="1">
            <a:off x="9814471" y="3331188"/>
            <a:ext cx="250200" cy="5802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422" name="Google Shape;1422;p14"/>
          <p:cNvCxnSpPr>
            <a:stCxn id="1417" idx="4"/>
            <a:endCxn id="1419" idx="7"/>
          </p:cNvCxnSpPr>
          <p:nvPr/>
        </p:nvCxnSpPr>
        <p:spPr>
          <a:xfrm flipH="1">
            <a:off x="9814359" y="3331188"/>
            <a:ext cx="1034400" cy="5802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1423" name="Google Shape;1423;p14"/>
          <p:cNvCxnSpPr>
            <a:stCxn id="1419" idx="4"/>
            <a:endCxn id="1424" idx="0"/>
          </p:cNvCxnSpPr>
          <p:nvPr/>
        </p:nvCxnSpPr>
        <p:spPr>
          <a:xfrm>
            <a:off x="9679713" y="4236548"/>
            <a:ext cx="0" cy="307800"/>
          </a:xfrm>
          <a:prstGeom prst="straightConnector1">
            <a:avLst/>
          </a:prstGeom>
          <a:noFill/>
          <a:ln w="19050" cap="flat" cmpd="sng">
            <a:solidFill>
              <a:srgbClr val="2D75B6">
                <a:alpha val="80000"/>
              </a:srgbClr>
            </a:solidFill>
            <a:prstDash val="solid"/>
            <a:miter lim="800000"/>
            <a:headEnd type="none" w="sm" len="sm"/>
            <a:tailEnd type="stealth" w="med" len="med"/>
          </a:ln>
        </p:spPr>
      </p:cxnSp>
      <p:sp>
        <p:nvSpPr>
          <p:cNvPr id="1425" name="Google Shape;1425;p14"/>
          <p:cNvSpPr/>
          <p:nvPr/>
        </p:nvSpPr>
        <p:spPr>
          <a:xfrm>
            <a:off x="9525905" y="2136020"/>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26" name="Google Shape;1426;p14"/>
          <p:cNvSpPr/>
          <p:nvPr/>
        </p:nvSpPr>
        <p:spPr>
          <a:xfrm>
            <a:off x="8342689" y="2986889"/>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27" name="Google Shape;1427;p14"/>
          <p:cNvSpPr/>
          <p:nvPr/>
        </p:nvSpPr>
        <p:spPr>
          <a:xfrm>
            <a:off x="9126776" y="2986889"/>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28" name="Google Shape;1428;p14"/>
          <p:cNvSpPr/>
          <p:nvPr/>
        </p:nvSpPr>
        <p:spPr>
          <a:xfrm>
            <a:off x="9910863" y="2986889"/>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29" name="Google Shape;1429;p14"/>
          <p:cNvSpPr/>
          <p:nvPr/>
        </p:nvSpPr>
        <p:spPr>
          <a:xfrm>
            <a:off x="10694950" y="2986889"/>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30" name="Google Shape;1430;p14"/>
          <p:cNvSpPr/>
          <p:nvPr/>
        </p:nvSpPr>
        <p:spPr>
          <a:xfrm>
            <a:off x="9525905" y="3892248"/>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31" name="Google Shape;1431;p14"/>
          <p:cNvSpPr/>
          <p:nvPr/>
        </p:nvSpPr>
        <p:spPr>
          <a:xfrm>
            <a:off x="9525905" y="5231339"/>
            <a:ext cx="307615" cy="307615"/>
          </a:xfrm>
          <a:prstGeom prst="ellipse">
            <a:avLst/>
          </a:prstGeom>
          <a:solidFill>
            <a:srgbClr val="E1EF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10" name="Google Shape;1410;p14"/>
          <p:cNvSpPr/>
          <p:nvPr/>
        </p:nvSpPr>
        <p:spPr>
          <a:xfrm>
            <a:off x="9489221" y="2100299"/>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11" name="Google Shape;1411;p14"/>
          <p:cNvSpPr/>
          <p:nvPr/>
        </p:nvSpPr>
        <p:spPr>
          <a:xfrm>
            <a:off x="8306006" y="2950205"/>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13" name="Google Shape;1413;p14"/>
          <p:cNvSpPr/>
          <p:nvPr/>
        </p:nvSpPr>
        <p:spPr>
          <a:xfrm>
            <a:off x="9090093" y="2950205"/>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15" name="Google Shape;1415;p14"/>
          <p:cNvSpPr/>
          <p:nvPr/>
        </p:nvSpPr>
        <p:spPr>
          <a:xfrm>
            <a:off x="9874180" y="2950205"/>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17" name="Google Shape;1417;p14"/>
          <p:cNvSpPr/>
          <p:nvPr/>
        </p:nvSpPr>
        <p:spPr>
          <a:xfrm>
            <a:off x="10658267" y="2950205"/>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19" name="Google Shape;1419;p14"/>
          <p:cNvSpPr/>
          <p:nvPr/>
        </p:nvSpPr>
        <p:spPr>
          <a:xfrm>
            <a:off x="9489221" y="3855565"/>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32" name="Google Shape;1432;p14"/>
          <p:cNvSpPr/>
          <p:nvPr/>
        </p:nvSpPr>
        <p:spPr>
          <a:xfrm>
            <a:off x="9489221" y="5194655"/>
            <a:ext cx="380983" cy="380983"/>
          </a:xfrm>
          <a:prstGeom prst="ellipse">
            <a:avLst/>
          </a:prstGeom>
          <a:noFill/>
          <a:ln w="19050" cap="flat" cmpd="sng">
            <a:solidFill>
              <a:srgbClr val="6CAF27">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33" name="Google Shape;1433;p14"/>
          <p:cNvSpPr/>
          <p:nvPr/>
        </p:nvSpPr>
        <p:spPr>
          <a:xfrm rot="5400000">
            <a:off x="9634971" y="3826084"/>
            <a:ext cx="3669682" cy="318924"/>
          </a:xfrm>
          <a:prstGeom prst="rect">
            <a:avLst/>
          </a:prstGeom>
          <a:noFill/>
          <a:ln>
            <a:noFill/>
          </a:ln>
        </p:spPr>
        <p:txBody>
          <a:bodyPr spcFirstLastPara="1" wrap="square" lIns="72000" tIns="36000" rIns="72000" bIns="360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74CA21"/>
                </a:solidFill>
                <a:latin typeface="Roboto"/>
                <a:ea typeface="Roboto"/>
                <a:cs typeface="Roboto"/>
                <a:sym typeface="Roboto"/>
              </a:rPr>
              <a:t>EXECUTABLE WORKFLOW</a:t>
            </a:r>
            <a:endParaRPr sz="1400" b="0" i="0" u="none" strike="noStrike" cap="none">
              <a:solidFill>
                <a:srgbClr val="000000"/>
              </a:solidFill>
              <a:latin typeface="Arial"/>
              <a:ea typeface="Arial"/>
              <a:cs typeface="Arial"/>
              <a:sym typeface="Arial"/>
            </a:endParaRPr>
          </a:p>
        </p:txBody>
      </p:sp>
      <p:sp>
        <p:nvSpPr>
          <p:cNvPr id="1434" name="Google Shape;1434;p14"/>
          <p:cNvSpPr/>
          <p:nvPr/>
        </p:nvSpPr>
        <p:spPr>
          <a:xfrm>
            <a:off x="6820263" y="1936493"/>
            <a:ext cx="2301972" cy="257369"/>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1" u="none" strike="noStrike" cap="none">
                <a:solidFill>
                  <a:srgbClr val="74CA21"/>
                </a:solidFill>
                <a:latin typeface="Roboto"/>
                <a:ea typeface="Roboto"/>
                <a:cs typeface="Roboto"/>
                <a:sym typeface="Roboto"/>
              </a:rPr>
              <a:t>Stage-in Job</a:t>
            </a:r>
            <a:endParaRPr sz="1400" b="0" i="0" u="none" strike="noStrike" cap="none">
              <a:solidFill>
                <a:srgbClr val="000000"/>
              </a:solidFill>
              <a:latin typeface="Arial"/>
              <a:ea typeface="Arial"/>
              <a:cs typeface="Arial"/>
              <a:sym typeface="Arial"/>
            </a:endParaRPr>
          </a:p>
        </p:txBody>
      </p:sp>
      <p:sp>
        <p:nvSpPr>
          <p:cNvPr id="1435" name="Google Shape;1435;p14"/>
          <p:cNvSpPr/>
          <p:nvPr/>
        </p:nvSpPr>
        <p:spPr>
          <a:xfrm>
            <a:off x="6820263" y="2168478"/>
            <a:ext cx="2301972" cy="226591"/>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7F7F7F"/>
                </a:solidFill>
                <a:latin typeface="Roboto"/>
                <a:ea typeface="Roboto"/>
                <a:cs typeface="Roboto"/>
                <a:sym typeface="Roboto"/>
              </a:rPr>
              <a:t>Transfers the workflow input data</a:t>
            </a:r>
            <a:endParaRPr sz="1400" b="0" i="0" u="none" strike="noStrike" cap="none">
              <a:solidFill>
                <a:srgbClr val="000000"/>
              </a:solidFill>
              <a:latin typeface="Arial"/>
              <a:ea typeface="Arial"/>
              <a:cs typeface="Arial"/>
              <a:sym typeface="Arial"/>
            </a:endParaRPr>
          </a:p>
        </p:txBody>
      </p:sp>
      <p:sp>
        <p:nvSpPr>
          <p:cNvPr id="1436" name="Google Shape;1436;p14"/>
          <p:cNvSpPr/>
          <p:nvPr/>
        </p:nvSpPr>
        <p:spPr>
          <a:xfrm>
            <a:off x="9525905" y="1431380"/>
            <a:ext cx="307615" cy="307615"/>
          </a:xfrm>
          <a:prstGeom prst="ellipse">
            <a:avLst/>
          </a:prstGeom>
          <a:solidFill>
            <a:srgbClr val="E1EF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37" name="Google Shape;1437;p14"/>
          <p:cNvSpPr/>
          <p:nvPr/>
        </p:nvSpPr>
        <p:spPr>
          <a:xfrm>
            <a:off x="9489221" y="1395659"/>
            <a:ext cx="380983" cy="380983"/>
          </a:xfrm>
          <a:prstGeom prst="ellipse">
            <a:avLst/>
          </a:prstGeom>
          <a:noFill/>
          <a:ln w="19050" cap="flat" cmpd="sng">
            <a:solidFill>
              <a:srgbClr val="74CA21">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cxnSp>
        <p:nvCxnSpPr>
          <p:cNvPr id="1438" name="Google Shape;1438;p14"/>
          <p:cNvCxnSpPr>
            <a:stCxn id="1437" idx="4"/>
            <a:endCxn id="1410" idx="0"/>
          </p:cNvCxnSpPr>
          <p:nvPr/>
        </p:nvCxnSpPr>
        <p:spPr>
          <a:xfrm>
            <a:off x="9679713" y="1776642"/>
            <a:ext cx="0" cy="323700"/>
          </a:xfrm>
          <a:prstGeom prst="straightConnector1">
            <a:avLst/>
          </a:prstGeom>
          <a:noFill/>
          <a:ln w="19050" cap="flat" cmpd="sng">
            <a:solidFill>
              <a:srgbClr val="2D75B6">
                <a:alpha val="80000"/>
              </a:srgbClr>
            </a:solidFill>
            <a:prstDash val="solid"/>
            <a:miter lim="800000"/>
            <a:headEnd type="none" w="sm" len="sm"/>
            <a:tailEnd type="stealth" w="med" len="med"/>
          </a:ln>
        </p:spPr>
      </p:cxnSp>
      <p:pic>
        <p:nvPicPr>
          <p:cNvPr id="1439" name="Google Shape;1439;p14" descr="http://www.marketingfortravelexperts.com/wp-content/uploads/2014/05/black-right-arrow.png"/>
          <p:cNvPicPr preferRelativeResize="0"/>
          <p:nvPr/>
        </p:nvPicPr>
        <p:blipFill rotWithShape="1">
          <a:blip r:embed="rId3">
            <a:alphaModFix amt="70000"/>
          </a:blip>
          <a:srcRect/>
          <a:stretch/>
        </p:blipFill>
        <p:spPr>
          <a:xfrm rot="-1800000">
            <a:off x="8834453" y="1620430"/>
            <a:ext cx="559835" cy="172638"/>
          </a:xfrm>
          <a:prstGeom prst="rect">
            <a:avLst/>
          </a:prstGeom>
          <a:noFill/>
          <a:ln>
            <a:noFill/>
          </a:ln>
        </p:spPr>
      </p:pic>
      <p:sp>
        <p:nvSpPr>
          <p:cNvPr id="1440" name="Google Shape;1440;p14"/>
          <p:cNvSpPr/>
          <p:nvPr/>
        </p:nvSpPr>
        <p:spPr>
          <a:xfrm>
            <a:off x="8342689" y="3637734"/>
            <a:ext cx="307615" cy="307615"/>
          </a:xfrm>
          <a:prstGeom prst="ellipse">
            <a:avLst/>
          </a:prstGeom>
          <a:solidFill>
            <a:srgbClr val="FBE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41" name="Google Shape;1441;p14"/>
          <p:cNvSpPr/>
          <p:nvPr/>
        </p:nvSpPr>
        <p:spPr>
          <a:xfrm>
            <a:off x="10694950" y="3637734"/>
            <a:ext cx="307615" cy="307615"/>
          </a:xfrm>
          <a:prstGeom prst="ellipse">
            <a:avLst/>
          </a:prstGeom>
          <a:solidFill>
            <a:srgbClr val="FBE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42" name="Google Shape;1442;p14"/>
          <p:cNvSpPr/>
          <p:nvPr/>
        </p:nvSpPr>
        <p:spPr>
          <a:xfrm>
            <a:off x="8306006" y="3601050"/>
            <a:ext cx="380983" cy="380983"/>
          </a:xfrm>
          <a:prstGeom prst="ellipse">
            <a:avLst/>
          </a:prstGeom>
          <a:noFill/>
          <a:ln w="19050" cap="flat" cmpd="sng">
            <a:solidFill>
              <a:srgbClr val="F16D1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43" name="Google Shape;1443;p14"/>
          <p:cNvSpPr/>
          <p:nvPr/>
        </p:nvSpPr>
        <p:spPr>
          <a:xfrm>
            <a:off x="10658267" y="3601050"/>
            <a:ext cx="380983" cy="380983"/>
          </a:xfrm>
          <a:prstGeom prst="ellipse">
            <a:avLst/>
          </a:prstGeom>
          <a:noFill/>
          <a:ln w="19050" cap="flat" cmpd="sng">
            <a:solidFill>
              <a:srgbClr val="F16D1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cxnSp>
        <p:nvCxnSpPr>
          <p:cNvPr id="1444" name="Google Shape;1444;p14"/>
          <p:cNvCxnSpPr>
            <a:stCxn id="1411" idx="4"/>
            <a:endCxn id="1442" idx="0"/>
          </p:cNvCxnSpPr>
          <p:nvPr/>
        </p:nvCxnSpPr>
        <p:spPr>
          <a:xfrm>
            <a:off x="8496498" y="3331188"/>
            <a:ext cx="0" cy="270000"/>
          </a:xfrm>
          <a:prstGeom prst="straightConnector1">
            <a:avLst/>
          </a:prstGeom>
          <a:noFill/>
          <a:ln w="19050" cap="flat" cmpd="sng">
            <a:solidFill>
              <a:srgbClr val="F16D19">
                <a:alpha val="80000"/>
              </a:srgbClr>
            </a:solidFill>
            <a:prstDash val="solid"/>
            <a:miter lim="800000"/>
            <a:headEnd type="none" w="sm" len="sm"/>
            <a:tailEnd type="stealth" w="med" len="med"/>
          </a:ln>
        </p:spPr>
      </p:cxnSp>
      <p:cxnSp>
        <p:nvCxnSpPr>
          <p:cNvPr id="1445" name="Google Shape;1445;p14"/>
          <p:cNvCxnSpPr>
            <a:stCxn id="1417" idx="4"/>
            <a:endCxn id="1443" idx="0"/>
          </p:cNvCxnSpPr>
          <p:nvPr/>
        </p:nvCxnSpPr>
        <p:spPr>
          <a:xfrm>
            <a:off x="10848759" y="3331188"/>
            <a:ext cx="0" cy="270000"/>
          </a:xfrm>
          <a:prstGeom prst="straightConnector1">
            <a:avLst/>
          </a:prstGeom>
          <a:noFill/>
          <a:ln w="19050" cap="flat" cmpd="sng">
            <a:solidFill>
              <a:srgbClr val="F16D19">
                <a:alpha val="80000"/>
              </a:srgbClr>
            </a:solidFill>
            <a:prstDash val="solid"/>
            <a:miter lim="800000"/>
            <a:headEnd type="none" w="sm" len="sm"/>
            <a:tailEnd type="stealth" w="med" len="med"/>
          </a:ln>
        </p:spPr>
      </p:cxnSp>
      <p:cxnSp>
        <p:nvCxnSpPr>
          <p:cNvPr id="1446" name="Google Shape;1446;p14"/>
          <p:cNvCxnSpPr>
            <a:stCxn id="1415" idx="4"/>
            <a:endCxn id="1443" idx="1"/>
          </p:cNvCxnSpPr>
          <p:nvPr/>
        </p:nvCxnSpPr>
        <p:spPr>
          <a:xfrm>
            <a:off x="10064671" y="3331188"/>
            <a:ext cx="649500" cy="325800"/>
          </a:xfrm>
          <a:prstGeom prst="straightConnector1">
            <a:avLst/>
          </a:prstGeom>
          <a:noFill/>
          <a:ln w="19050" cap="flat" cmpd="sng">
            <a:solidFill>
              <a:srgbClr val="F16D19">
                <a:alpha val="80000"/>
              </a:srgbClr>
            </a:solidFill>
            <a:prstDash val="solid"/>
            <a:miter lim="800000"/>
            <a:headEnd type="none" w="sm" len="sm"/>
            <a:tailEnd type="stealth" w="med" len="med"/>
          </a:ln>
        </p:spPr>
      </p:cxnSp>
      <p:sp>
        <p:nvSpPr>
          <p:cNvPr id="1447" name="Google Shape;1447;p14"/>
          <p:cNvSpPr/>
          <p:nvPr/>
        </p:nvSpPr>
        <p:spPr>
          <a:xfrm>
            <a:off x="9126776" y="5848193"/>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48" name="Google Shape;1448;p14"/>
          <p:cNvSpPr/>
          <p:nvPr/>
        </p:nvSpPr>
        <p:spPr>
          <a:xfrm>
            <a:off x="9910863" y="5848193"/>
            <a:ext cx="307615" cy="307615"/>
          </a:xfrm>
          <a:prstGeom prst="ellipse">
            <a:avLst/>
          </a:prstGeom>
          <a:solidFill>
            <a:srgbClr val="FBE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49" name="Google Shape;1449;p14"/>
          <p:cNvSpPr/>
          <p:nvPr/>
        </p:nvSpPr>
        <p:spPr>
          <a:xfrm>
            <a:off x="9090093" y="5811509"/>
            <a:ext cx="380983" cy="380983"/>
          </a:xfrm>
          <a:prstGeom prst="ellipse">
            <a:avLst/>
          </a:prstGeom>
          <a:noFill/>
          <a:ln w="19050" cap="flat" cmpd="sng">
            <a:solidFill>
              <a:srgbClr val="7F7F7F">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50" name="Google Shape;1450;p14"/>
          <p:cNvSpPr/>
          <p:nvPr/>
        </p:nvSpPr>
        <p:spPr>
          <a:xfrm>
            <a:off x="9874180" y="5811509"/>
            <a:ext cx="380983" cy="380983"/>
          </a:xfrm>
          <a:prstGeom prst="ellipse">
            <a:avLst/>
          </a:prstGeom>
          <a:noFill/>
          <a:ln w="19050" cap="flat" cmpd="sng">
            <a:solidFill>
              <a:srgbClr val="F16D1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cxnSp>
        <p:nvCxnSpPr>
          <p:cNvPr id="1451" name="Google Shape;1451;p14"/>
          <p:cNvCxnSpPr>
            <a:stCxn id="1432" idx="3"/>
            <a:endCxn id="1449" idx="0"/>
          </p:cNvCxnSpPr>
          <p:nvPr/>
        </p:nvCxnSpPr>
        <p:spPr>
          <a:xfrm flipH="1">
            <a:off x="9280715" y="5519844"/>
            <a:ext cx="264300" cy="291600"/>
          </a:xfrm>
          <a:prstGeom prst="straightConnector1">
            <a:avLst/>
          </a:prstGeom>
          <a:noFill/>
          <a:ln w="19050" cap="flat" cmpd="sng">
            <a:solidFill>
              <a:srgbClr val="7F7F7F">
                <a:alpha val="80000"/>
              </a:srgbClr>
            </a:solidFill>
            <a:prstDash val="solid"/>
            <a:miter lim="800000"/>
            <a:headEnd type="none" w="sm" len="sm"/>
            <a:tailEnd type="stealth" w="med" len="med"/>
          </a:ln>
        </p:spPr>
      </p:cxnSp>
      <p:cxnSp>
        <p:nvCxnSpPr>
          <p:cNvPr id="1452" name="Google Shape;1452;p14"/>
          <p:cNvCxnSpPr>
            <a:stCxn id="1432" idx="5"/>
            <a:endCxn id="1450" idx="0"/>
          </p:cNvCxnSpPr>
          <p:nvPr/>
        </p:nvCxnSpPr>
        <p:spPr>
          <a:xfrm>
            <a:off x="9814410" y="5519844"/>
            <a:ext cx="250200" cy="291600"/>
          </a:xfrm>
          <a:prstGeom prst="straightConnector1">
            <a:avLst/>
          </a:prstGeom>
          <a:noFill/>
          <a:ln w="19050" cap="flat" cmpd="sng">
            <a:solidFill>
              <a:srgbClr val="F16D19">
                <a:alpha val="80000"/>
              </a:srgbClr>
            </a:solidFill>
            <a:prstDash val="solid"/>
            <a:miter lim="800000"/>
            <a:headEnd type="none" w="sm" len="sm"/>
            <a:tailEnd type="stealth" w="med" len="med"/>
          </a:ln>
        </p:spPr>
      </p:cxnSp>
      <p:sp>
        <p:nvSpPr>
          <p:cNvPr id="1453" name="Google Shape;1453;p14"/>
          <p:cNvSpPr/>
          <p:nvPr/>
        </p:nvSpPr>
        <p:spPr>
          <a:xfrm>
            <a:off x="9525905" y="4581013"/>
            <a:ext cx="307615" cy="30761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24" name="Google Shape;1424;p14"/>
          <p:cNvSpPr/>
          <p:nvPr/>
        </p:nvSpPr>
        <p:spPr>
          <a:xfrm>
            <a:off x="9489221" y="4544329"/>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cxnSp>
        <p:nvCxnSpPr>
          <p:cNvPr id="1454" name="Google Shape;1454;p14"/>
          <p:cNvCxnSpPr>
            <a:stCxn id="1424" idx="4"/>
            <a:endCxn id="1432" idx="0"/>
          </p:cNvCxnSpPr>
          <p:nvPr/>
        </p:nvCxnSpPr>
        <p:spPr>
          <a:xfrm>
            <a:off x="9679713" y="4925312"/>
            <a:ext cx="0" cy="269400"/>
          </a:xfrm>
          <a:prstGeom prst="straightConnector1">
            <a:avLst/>
          </a:prstGeom>
          <a:noFill/>
          <a:ln w="19050" cap="flat" cmpd="sng">
            <a:solidFill>
              <a:srgbClr val="548135">
                <a:alpha val="80000"/>
              </a:srgbClr>
            </a:solidFill>
            <a:prstDash val="solid"/>
            <a:miter lim="800000"/>
            <a:headEnd type="none" w="sm" len="sm"/>
            <a:tailEnd type="stealth" w="med" len="med"/>
          </a:ln>
        </p:spPr>
      </p:cxnSp>
      <p:sp>
        <p:nvSpPr>
          <p:cNvPr id="1455" name="Google Shape;1455;p14"/>
          <p:cNvSpPr/>
          <p:nvPr/>
        </p:nvSpPr>
        <p:spPr>
          <a:xfrm>
            <a:off x="6990488" y="4176660"/>
            <a:ext cx="1649604" cy="257369"/>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1" u="none" strike="noStrike" cap="none">
                <a:solidFill>
                  <a:srgbClr val="F16D19"/>
                </a:solidFill>
                <a:latin typeface="Roboto"/>
                <a:ea typeface="Roboto"/>
                <a:cs typeface="Roboto"/>
                <a:sym typeface="Roboto"/>
              </a:rPr>
              <a:t>Cleanup Job</a:t>
            </a:r>
            <a:endParaRPr sz="1400" b="0" i="0" u="none" strike="noStrike" cap="none">
              <a:solidFill>
                <a:srgbClr val="000000"/>
              </a:solidFill>
              <a:latin typeface="Arial"/>
              <a:ea typeface="Arial"/>
              <a:cs typeface="Arial"/>
              <a:sym typeface="Arial"/>
            </a:endParaRPr>
          </a:p>
        </p:txBody>
      </p:sp>
      <p:sp>
        <p:nvSpPr>
          <p:cNvPr id="1456" name="Google Shape;1456;p14"/>
          <p:cNvSpPr/>
          <p:nvPr/>
        </p:nvSpPr>
        <p:spPr>
          <a:xfrm>
            <a:off x="6990488" y="4365100"/>
            <a:ext cx="1649604" cy="226591"/>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7F7F7F"/>
                </a:solidFill>
                <a:latin typeface="Roboto"/>
                <a:ea typeface="Roboto"/>
                <a:cs typeface="Roboto"/>
                <a:sym typeface="Roboto"/>
              </a:rPr>
              <a:t>Removes unused data</a:t>
            </a:r>
            <a:endParaRPr sz="1400" b="0" i="0" u="none" strike="noStrike" cap="none">
              <a:solidFill>
                <a:srgbClr val="000000"/>
              </a:solidFill>
              <a:latin typeface="Arial"/>
              <a:ea typeface="Arial"/>
              <a:cs typeface="Arial"/>
              <a:sym typeface="Arial"/>
            </a:endParaRPr>
          </a:p>
        </p:txBody>
      </p:sp>
      <p:pic>
        <p:nvPicPr>
          <p:cNvPr id="1457" name="Google Shape;1457;p14" descr="http://www.marketingfortravelexperts.com/wp-content/uploads/2014/05/black-right-arrow.png"/>
          <p:cNvPicPr preferRelativeResize="0"/>
          <p:nvPr/>
        </p:nvPicPr>
        <p:blipFill rotWithShape="1">
          <a:blip r:embed="rId5">
            <a:alphaModFix amt="70000"/>
          </a:blip>
          <a:srcRect/>
          <a:stretch/>
        </p:blipFill>
        <p:spPr>
          <a:xfrm rot="-1563519">
            <a:off x="7773654" y="3932707"/>
            <a:ext cx="462674" cy="157674"/>
          </a:xfrm>
          <a:prstGeom prst="rect">
            <a:avLst/>
          </a:prstGeom>
          <a:noFill/>
          <a:ln>
            <a:noFill/>
          </a:ln>
        </p:spPr>
      </p:pic>
      <p:sp>
        <p:nvSpPr>
          <p:cNvPr id="1458" name="Google Shape;1458;p14"/>
          <p:cNvSpPr/>
          <p:nvPr/>
        </p:nvSpPr>
        <p:spPr>
          <a:xfrm>
            <a:off x="7314492" y="4862038"/>
            <a:ext cx="1649604" cy="257369"/>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1" u="none" strike="noStrike" cap="none">
                <a:solidFill>
                  <a:srgbClr val="6CAF27"/>
                </a:solidFill>
                <a:latin typeface="Roboto"/>
                <a:ea typeface="Roboto"/>
                <a:cs typeface="Roboto"/>
                <a:sym typeface="Roboto"/>
              </a:rPr>
              <a:t>Stage-out Job</a:t>
            </a:r>
            <a:endParaRPr sz="1400" b="0" i="0" u="none" strike="noStrike" cap="none">
              <a:solidFill>
                <a:srgbClr val="000000"/>
              </a:solidFill>
              <a:latin typeface="Arial"/>
              <a:ea typeface="Arial"/>
              <a:cs typeface="Arial"/>
              <a:sym typeface="Arial"/>
            </a:endParaRPr>
          </a:p>
        </p:txBody>
      </p:sp>
      <p:sp>
        <p:nvSpPr>
          <p:cNvPr id="1459" name="Google Shape;1459;p14"/>
          <p:cNvSpPr/>
          <p:nvPr/>
        </p:nvSpPr>
        <p:spPr>
          <a:xfrm>
            <a:off x="6889202" y="5059187"/>
            <a:ext cx="2074894" cy="226591"/>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7F7F7F"/>
                </a:solidFill>
                <a:latin typeface="Roboto"/>
                <a:ea typeface="Roboto"/>
                <a:cs typeface="Roboto"/>
                <a:sym typeface="Roboto"/>
              </a:rPr>
              <a:t>Stage-out generated output data</a:t>
            </a:r>
            <a:endParaRPr sz="1400" b="0" i="0" u="none" strike="noStrike" cap="none">
              <a:solidFill>
                <a:srgbClr val="000000"/>
              </a:solidFill>
              <a:latin typeface="Arial"/>
              <a:ea typeface="Arial"/>
              <a:cs typeface="Arial"/>
              <a:sym typeface="Arial"/>
            </a:endParaRPr>
          </a:p>
        </p:txBody>
      </p:sp>
      <p:sp>
        <p:nvSpPr>
          <p:cNvPr id="1460" name="Google Shape;1460;p14"/>
          <p:cNvSpPr/>
          <p:nvPr/>
        </p:nvSpPr>
        <p:spPr>
          <a:xfrm>
            <a:off x="6477664" y="5508689"/>
            <a:ext cx="2139980" cy="257369"/>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1" u="none" strike="noStrike" cap="none">
                <a:solidFill>
                  <a:srgbClr val="7F7F7F"/>
                </a:solidFill>
                <a:latin typeface="Roboto"/>
                <a:ea typeface="Roboto"/>
                <a:cs typeface="Roboto"/>
                <a:sym typeface="Roboto"/>
              </a:rPr>
              <a:t>Registration Job</a:t>
            </a:r>
            <a:endParaRPr sz="1400" b="0" i="0" u="none" strike="noStrike" cap="none">
              <a:solidFill>
                <a:srgbClr val="000000"/>
              </a:solidFill>
              <a:latin typeface="Arial"/>
              <a:ea typeface="Arial"/>
              <a:cs typeface="Arial"/>
              <a:sym typeface="Arial"/>
            </a:endParaRPr>
          </a:p>
        </p:txBody>
      </p:sp>
      <p:sp>
        <p:nvSpPr>
          <p:cNvPr id="1461" name="Google Shape;1461;p14"/>
          <p:cNvSpPr/>
          <p:nvPr/>
        </p:nvSpPr>
        <p:spPr>
          <a:xfrm>
            <a:off x="6477664" y="5740674"/>
            <a:ext cx="2139980" cy="226591"/>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7F7F7F"/>
                </a:solidFill>
                <a:latin typeface="Roboto"/>
                <a:ea typeface="Roboto"/>
                <a:cs typeface="Roboto"/>
                <a:sym typeface="Roboto"/>
              </a:rPr>
              <a:t>Registers the workflow output data</a:t>
            </a:r>
            <a:endParaRPr sz="1400" b="0" i="0" u="none" strike="noStrike" cap="none">
              <a:solidFill>
                <a:srgbClr val="000000"/>
              </a:solidFill>
              <a:latin typeface="Arial"/>
              <a:ea typeface="Arial"/>
              <a:cs typeface="Arial"/>
              <a:sym typeface="Arial"/>
            </a:endParaRPr>
          </a:p>
        </p:txBody>
      </p:sp>
      <p:pic>
        <p:nvPicPr>
          <p:cNvPr id="1462" name="Google Shape;1462;p14" descr="http://www.marketingfortravelexperts.com/wp-content/uploads/2014/05/black-right-arrow.png"/>
          <p:cNvPicPr preferRelativeResize="0"/>
          <p:nvPr/>
        </p:nvPicPr>
        <p:blipFill rotWithShape="1">
          <a:blip r:embed="rId6">
            <a:alphaModFix amt="70000"/>
          </a:blip>
          <a:srcRect/>
          <a:stretch/>
        </p:blipFill>
        <p:spPr>
          <a:xfrm rot="1800000">
            <a:off x="8653262" y="5644373"/>
            <a:ext cx="427581" cy="125546"/>
          </a:xfrm>
          <a:prstGeom prst="rect">
            <a:avLst/>
          </a:prstGeom>
          <a:noFill/>
          <a:ln>
            <a:noFill/>
          </a:ln>
        </p:spPr>
      </p:pic>
      <p:pic>
        <p:nvPicPr>
          <p:cNvPr id="1463" name="Google Shape;1463;p14" descr="http://www.marketingfortravelexperts.com/wp-content/uploads/2014/05/black-right-arrow.png"/>
          <p:cNvPicPr preferRelativeResize="0"/>
          <p:nvPr/>
        </p:nvPicPr>
        <p:blipFill rotWithShape="1">
          <a:blip r:embed="rId3">
            <a:alphaModFix amt="70000"/>
          </a:blip>
          <a:srcRect/>
          <a:stretch/>
        </p:blipFill>
        <p:spPr>
          <a:xfrm rot="1836426">
            <a:off x="8985771" y="4999932"/>
            <a:ext cx="462674" cy="142676"/>
          </a:xfrm>
          <a:prstGeom prst="rect">
            <a:avLst/>
          </a:prstGeom>
          <a:noFill/>
          <a:ln>
            <a:noFill/>
          </a:ln>
        </p:spPr>
      </p:pic>
      <p:sp>
        <p:nvSpPr>
          <p:cNvPr id="1464" name="Google Shape;1464;p14"/>
          <p:cNvSpPr/>
          <p:nvPr/>
        </p:nvSpPr>
        <p:spPr>
          <a:xfrm>
            <a:off x="5520681" y="2770946"/>
            <a:ext cx="1326139" cy="1534398"/>
          </a:xfrm>
          <a:prstGeom prst="rightArrow">
            <a:avLst>
              <a:gd name="adj1" fmla="val 84765"/>
              <a:gd name="adj2" fmla="val 45421"/>
            </a:avLst>
          </a:prstGeom>
          <a:gradFill>
            <a:gsLst>
              <a:gs pos="0">
                <a:srgbClr val="4AB9C4">
                  <a:alpha val="0"/>
                </a:srgbClr>
              </a:gs>
              <a:gs pos="100000">
                <a:srgbClr val="4AB9C4">
                  <a:alpha val="4862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465" name="Google Shape;1465;p14"/>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1466" name="Google Shape;1466;p14"/>
          <p:cNvSpPr txBox="1">
            <a:spLocks noGrp="1"/>
          </p:cNvSpPr>
          <p:nvPr>
            <p:ph type="sldNum" idx="12"/>
          </p:nvPr>
        </p:nvSpPr>
        <p:spPr>
          <a:xfrm>
            <a:off x="11401425" y="6356350"/>
            <a:ext cx="41768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14</a:t>
            </a:fld>
            <a:endParaRPr/>
          </a:p>
        </p:txBody>
      </p:sp>
      <p:sp>
        <p:nvSpPr>
          <p:cNvPr id="1467" name="Google Shape;1467;p14"/>
          <p:cNvSpPr/>
          <p:nvPr/>
        </p:nvSpPr>
        <p:spPr>
          <a:xfrm>
            <a:off x="3933677" y="701528"/>
            <a:ext cx="1579836" cy="307777"/>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BA083A"/>
                </a:solidFill>
                <a:latin typeface="Roboto"/>
                <a:ea typeface="Roboto"/>
                <a:cs typeface="Roboto"/>
                <a:sym typeface="Roboto"/>
              </a:rPr>
              <a:t>YAML formatted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21"/>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2D75B6"/>
              </a:buClr>
              <a:buSzPts val="3600"/>
              <a:buFont typeface="Roboto Black"/>
              <a:buNone/>
            </a:pPr>
            <a:r>
              <a:rPr lang="en-US">
                <a:solidFill>
                  <a:srgbClr val="2D75B6"/>
                </a:solidFill>
              </a:rPr>
              <a:t>So, what information does Pegasus need?</a:t>
            </a:r>
            <a:endParaRPr/>
          </a:p>
        </p:txBody>
      </p:sp>
      <p:sp>
        <p:nvSpPr>
          <p:cNvPr id="1980" name="Google Shape;1980;p21"/>
          <p:cNvSpPr/>
          <p:nvPr/>
        </p:nvSpPr>
        <p:spPr>
          <a:xfrm>
            <a:off x="4848226" y="1518997"/>
            <a:ext cx="2495550" cy="2495548"/>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981" name="Google Shape;1981;p21"/>
          <p:cNvSpPr/>
          <p:nvPr/>
        </p:nvSpPr>
        <p:spPr>
          <a:xfrm>
            <a:off x="7718399" y="2382490"/>
            <a:ext cx="3302026" cy="460381"/>
          </a:xfrm>
          <a:prstGeom prst="roundRect">
            <a:avLst>
              <a:gd name="adj" fmla="val 50000"/>
            </a:avLst>
          </a:prstGeom>
          <a:solidFill>
            <a:srgbClr val="F16D19"/>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Roboto"/>
                <a:ea typeface="Roboto"/>
                <a:cs typeface="Roboto"/>
                <a:sym typeface="Roboto"/>
              </a:rPr>
              <a:t>Transformation Catalog</a:t>
            </a:r>
            <a:endParaRPr sz="1400" b="0" i="0" u="none" strike="noStrike" cap="none">
              <a:solidFill>
                <a:srgbClr val="000000"/>
              </a:solidFill>
              <a:latin typeface="Arial"/>
              <a:ea typeface="Arial"/>
              <a:cs typeface="Arial"/>
              <a:sym typeface="Arial"/>
            </a:endParaRPr>
          </a:p>
        </p:txBody>
      </p:sp>
      <p:sp>
        <p:nvSpPr>
          <p:cNvPr id="1982" name="Google Shape;1982;p21"/>
          <p:cNvSpPr/>
          <p:nvPr/>
        </p:nvSpPr>
        <p:spPr>
          <a:xfrm>
            <a:off x="7718399" y="2927191"/>
            <a:ext cx="2995554" cy="719034"/>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Describes all of the executables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(called “transformations”)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used by the workflow</a:t>
            </a:r>
            <a:endParaRPr sz="1400" b="0" i="0" u="none" strike="noStrike" cap="none">
              <a:solidFill>
                <a:srgbClr val="000000"/>
              </a:solidFill>
              <a:latin typeface="Arial"/>
              <a:ea typeface="Arial"/>
              <a:cs typeface="Arial"/>
              <a:sym typeface="Arial"/>
            </a:endParaRPr>
          </a:p>
        </p:txBody>
      </p:sp>
      <p:sp>
        <p:nvSpPr>
          <p:cNvPr id="1983" name="Google Shape;1983;p21"/>
          <p:cNvSpPr/>
          <p:nvPr/>
        </p:nvSpPr>
        <p:spPr>
          <a:xfrm>
            <a:off x="2609849" y="2382490"/>
            <a:ext cx="1819613" cy="460381"/>
          </a:xfrm>
          <a:prstGeom prst="roundRect">
            <a:avLst>
              <a:gd name="adj" fmla="val 50000"/>
            </a:avLst>
          </a:prstGeom>
          <a:solidFill>
            <a:srgbClr val="365CAA"/>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Roboto"/>
                <a:ea typeface="Roboto"/>
                <a:cs typeface="Roboto"/>
                <a:sym typeface="Roboto"/>
              </a:rPr>
              <a:t>Site Catalog</a:t>
            </a:r>
            <a:endParaRPr sz="1400" b="0" i="0" u="none" strike="noStrike" cap="none">
              <a:solidFill>
                <a:srgbClr val="000000"/>
              </a:solidFill>
              <a:latin typeface="Arial"/>
              <a:ea typeface="Arial"/>
              <a:cs typeface="Arial"/>
              <a:sym typeface="Arial"/>
            </a:endParaRPr>
          </a:p>
        </p:txBody>
      </p:sp>
      <p:sp>
        <p:nvSpPr>
          <p:cNvPr id="1984" name="Google Shape;1984;p21"/>
          <p:cNvSpPr/>
          <p:nvPr/>
        </p:nvSpPr>
        <p:spPr>
          <a:xfrm>
            <a:off x="1224301" y="2927191"/>
            <a:ext cx="3205162" cy="503590"/>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Describes the sites where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The workflow jobs are to be executed</a:t>
            </a:r>
            <a:endParaRPr sz="1400" b="0" i="0" u="none" strike="noStrike" cap="none">
              <a:solidFill>
                <a:srgbClr val="000000"/>
              </a:solidFill>
              <a:latin typeface="Arial"/>
              <a:ea typeface="Arial"/>
              <a:cs typeface="Arial"/>
              <a:sym typeface="Arial"/>
            </a:endParaRPr>
          </a:p>
        </p:txBody>
      </p:sp>
      <p:sp>
        <p:nvSpPr>
          <p:cNvPr id="1985" name="Google Shape;1985;p21"/>
          <p:cNvSpPr/>
          <p:nvPr/>
        </p:nvSpPr>
        <p:spPr>
          <a:xfrm>
            <a:off x="4848226" y="4909774"/>
            <a:ext cx="2495550" cy="460381"/>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Roboto"/>
                <a:ea typeface="Roboto"/>
                <a:cs typeface="Roboto"/>
                <a:sym typeface="Roboto"/>
              </a:rPr>
              <a:t>Replica Catalog</a:t>
            </a:r>
            <a:endParaRPr sz="1400" b="0" i="0" u="none" strike="noStrike" cap="none">
              <a:solidFill>
                <a:srgbClr val="000000"/>
              </a:solidFill>
              <a:latin typeface="Arial"/>
              <a:ea typeface="Arial"/>
              <a:cs typeface="Arial"/>
              <a:sym typeface="Arial"/>
            </a:endParaRPr>
          </a:p>
        </p:txBody>
      </p:sp>
      <p:sp>
        <p:nvSpPr>
          <p:cNvPr id="1986" name="Google Shape;1986;p21"/>
          <p:cNvSpPr/>
          <p:nvPr/>
        </p:nvSpPr>
        <p:spPr>
          <a:xfrm>
            <a:off x="4351021" y="5454475"/>
            <a:ext cx="3489960" cy="503590"/>
          </a:xfrm>
          <a:prstGeom prst="rect">
            <a:avLst/>
          </a:prstGeom>
          <a:noFill/>
          <a:ln>
            <a:noFill/>
          </a:ln>
        </p:spPr>
        <p:txBody>
          <a:bodyPr spcFirstLastPara="1" wrap="square" lIns="72000" tIns="36000" rIns="72000" bIns="36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Describes all of the input data stored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on external servers</a:t>
            </a:r>
            <a:endParaRPr sz="1400" b="0" i="0" u="none" strike="noStrike" cap="none">
              <a:solidFill>
                <a:srgbClr val="000000"/>
              </a:solidFill>
              <a:latin typeface="Arial"/>
              <a:ea typeface="Arial"/>
              <a:cs typeface="Arial"/>
              <a:sym typeface="Arial"/>
            </a:endParaRPr>
          </a:p>
        </p:txBody>
      </p:sp>
      <p:pic>
        <p:nvPicPr>
          <p:cNvPr id="1987" name="Google Shape;1987;p21" descr="http://www.marketingfortravelexperts.com/wp-content/uploads/2014/05/black-right-arrow.png"/>
          <p:cNvPicPr preferRelativeResize="0"/>
          <p:nvPr/>
        </p:nvPicPr>
        <p:blipFill rotWithShape="1">
          <a:blip r:embed="rId3">
            <a:alphaModFix amt="70000"/>
          </a:blip>
          <a:srcRect/>
          <a:stretch/>
        </p:blipFill>
        <p:spPr>
          <a:xfrm rot="-1800000">
            <a:off x="4123093" y="2081992"/>
            <a:ext cx="484496" cy="166727"/>
          </a:xfrm>
          <a:prstGeom prst="rect">
            <a:avLst/>
          </a:prstGeom>
          <a:noFill/>
          <a:ln>
            <a:noFill/>
          </a:ln>
        </p:spPr>
      </p:pic>
      <p:pic>
        <p:nvPicPr>
          <p:cNvPr id="1988" name="Google Shape;1988;p21" descr="http://www.marketingfortravelexperts.com/wp-content/uploads/2014/05/black-right-arrow.png"/>
          <p:cNvPicPr preferRelativeResize="0"/>
          <p:nvPr/>
        </p:nvPicPr>
        <p:blipFill rotWithShape="1">
          <a:blip r:embed="rId4">
            <a:alphaModFix amt="70000"/>
          </a:blip>
          <a:srcRect/>
          <a:stretch/>
        </p:blipFill>
        <p:spPr>
          <a:xfrm rot="6300000" flipH="1">
            <a:off x="5798268" y="4523033"/>
            <a:ext cx="508941" cy="156944"/>
          </a:xfrm>
          <a:prstGeom prst="rect">
            <a:avLst/>
          </a:prstGeom>
          <a:noFill/>
          <a:ln>
            <a:noFill/>
          </a:ln>
        </p:spPr>
      </p:pic>
      <p:pic>
        <p:nvPicPr>
          <p:cNvPr id="1989" name="Google Shape;1989;p21" descr="http://www.marketingfortravelexperts.com/wp-content/uploads/2014/05/black-right-arrow.png"/>
          <p:cNvPicPr preferRelativeResize="0"/>
          <p:nvPr/>
        </p:nvPicPr>
        <p:blipFill rotWithShape="1">
          <a:blip r:embed="rId5">
            <a:alphaModFix amt="70000"/>
          </a:blip>
          <a:srcRect/>
          <a:stretch/>
        </p:blipFill>
        <p:spPr>
          <a:xfrm rot="1563519" flipH="1">
            <a:off x="7586302" y="2086518"/>
            <a:ext cx="462674" cy="157674"/>
          </a:xfrm>
          <a:prstGeom prst="rect">
            <a:avLst/>
          </a:prstGeom>
          <a:noFill/>
          <a:ln>
            <a:noFill/>
          </a:ln>
        </p:spPr>
      </p:pic>
      <p:pic>
        <p:nvPicPr>
          <p:cNvPr id="1990" name="Google Shape;1990;p21"/>
          <p:cNvPicPr preferRelativeResize="0"/>
          <p:nvPr/>
        </p:nvPicPr>
        <p:blipFill rotWithShape="1">
          <a:blip r:embed="rId6">
            <a:alphaModFix/>
          </a:blip>
          <a:srcRect/>
          <a:stretch/>
        </p:blipFill>
        <p:spPr>
          <a:xfrm>
            <a:off x="5422548" y="2203409"/>
            <a:ext cx="1346907" cy="1126724"/>
          </a:xfrm>
          <a:prstGeom prst="rect">
            <a:avLst/>
          </a:prstGeom>
          <a:noFill/>
          <a:ln>
            <a:noFill/>
          </a:ln>
        </p:spPr>
      </p:pic>
      <p:sp>
        <p:nvSpPr>
          <p:cNvPr id="1991" name="Google Shape;1991;p21"/>
          <p:cNvSpPr/>
          <p:nvPr/>
        </p:nvSpPr>
        <p:spPr>
          <a:xfrm>
            <a:off x="4950618" y="1908522"/>
            <a:ext cx="261938" cy="261938"/>
          </a:xfrm>
          <a:prstGeom prst="ellipse">
            <a:avLst/>
          </a:prstGeom>
          <a:solidFill>
            <a:srgbClr val="365CAA"/>
          </a:solidFill>
          <a:ln w="317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992" name="Google Shape;1992;p21"/>
          <p:cNvSpPr/>
          <p:nvPr/>
        </p:nvSpPr>
        <p:spPr>
          <a:xfrm>
            <a:off x="6974681" y="1908522"/>
            <a:ext cx="261938" cy="261938"/>
          </a:xfrm>
          <a:prstGeom prst="ellipse">
            <a:avLst/>
          </a:prstGeom>
          <a:solidFill>
            <a:srgbClr val="FCA904"/>
          </a:solidFill>
          <a:ln w="317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993" name="Google Shape;1993;p21"/>
          <p:cNvSpPr/>
          <p:nvPr/>
        </p:nvSpPr>
        <p:spPr>
          <a:xfrm>
            <a:off x="5965031" y="3887395"/>
            <a:ext cx="261938" cy="261938"/>
          </a:xfrm>
          <a:prstGeom prst="ellipse">
            <a:avLst/>
          </a:prstGeom>
          <a:solidFill>
            <a:srgbClr val="74CA21"/>
          </a:solidFill>
          <a:ln w="317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994" name="Google Shape;1994;p21"/>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1995" name="Google Shape;1995;p21"/>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15</a:t>
            </a:fld>
            <a:endParaRPr/>
          </a:p>
        </p:txBody>
      </p:sp>
    </p:spTree>
    <p:extLst>
      <p:ext uri="{BB962C8B-B14F-4D97-AF65-F5344CB8AC3E}">
        <p14:creationId xmlns:p14="http://schemas.microsoft.com/office/powerpoint/2010/main" val="2585329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15"/>
          <p:cNvSpPr txBox="1">
            <a:spLocks noGrp="1"/>
          </p:cNvSpPr>
          <p:nvPr>
            <p:ph type="title"/>
          </p:nvPr>
        </p:nvSpPr>
        <p:spPr>
          <a:xfrm>
            <a:off x="838200" y="365125"/>
            <a:ext cx="9548674" cy="1077218"/>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2D75B6"/>
              </a:buClr>
              <a:buSzPts val="3200"/>
              <a:buFont typeface="Roboto Black"/>
              <a:buNone/>
            </a:pPr>
            <a:r>
              <a:rPr lang="en-US" sz="3200">
                <a:solidFill>
                  <a:srgbClr val="2D75B6"/>
                </a:solidFill>
              </a:rPr>
              <a:t>Pegasus also provides tools </a:t>
            </a:r>
            <a:br>
              <a:rPr lang="en-US" sz="3200">
                <a:solidFill>
                  <a:srgbClr val="2D75B6"/>
                </a:solidFill>
              </a:rPr>
            </a:br>
            <a:r>
              <a:rPr lang="en-US" sz="3200">
                <a:solidFill>
                  <a:srgbClr val="2D75B6"/>
                </a:solidFill>
              </a:rPr>
              <a:t>to generate the Abstract Workflow</a:t>
            </a:r>
            <a:endParaRPr/>
          </a:p>
        </p:txBody>
      </p:sp>
      <p:sp>
        <p:nvSpPr>
          <p:cNvPr id="1538" name="Google Shape;1538;p15"/>
          <p:cNvSpPr/>
          <p:nvPr/>
        </p:nvSpPr>
        <p:spPr>
          <a:xfrm>
            <a:off x="6513537" y="2410801"/>
            <a:ext cx="1459439" cy="57677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39" name="Google Shape;1539;p15"/>
          <p:cNvSpPr/>
          <p:nvPr/>
        </p:nvSpPr>
        <p:spPr>
          <a:xfrm>
            <a:off x="6526238" y="3127262"/>
            <a:ext cx="1308075" cy="57677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40" name="Google Shape;1540;p15"/>
          <p:cNvSpPr/>
          <p:nvPr/>
        </p:nvSpPr>
        <p:spPr>
          <a:xfrm>
            <a:off x="6513537" y="3843723"/>
            <a:ext cx="1242122" cy="57677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41" name="Google Shape;1541;p15"/>
          <p:cNvSpPr/>
          <p:nvPr/>
        </p:nvSpPr>
        <p:spPr>
          <a:xfrm>
            <a:off x="6488137" y="4545169"/>
            <a:ext cx="1242122" cy="57677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nvGrpSpPr>
          <p:cNvPr id="1542" name="Google Shape;1542;p15"/>
          <p:cNvGrpSpPr/>
          <p:nvPr/>
        </p:nvGrpSpPr>
        <p:grpSpPr>
          <a:xfrm>
            <a:off x="3835999" y="2149499"/>
            <a:ext cx="3048756" cy="3830872"/>
            <a:chOff x="4152356" y="2178421"/>
            <a:chExt cx="2751908" cy="3500293"/>
          </a:xfrm>
        </p:grpSpPr>
        <p:sp>
          <p:nvSpPr>
            <p:cNvPr id="1543" name="Google Shape;1543;p15"/>
            <p:cNvSpPr/>
            <p:nvPr/>
          </p:nvSpPr>
          <p:spPr>
            <a:xfrm>
              <a:off x="4152356" y="2178421"/>
              <a:ext cx="2751908" cy="3500293"/>
            </a:xfrm>
            <a:prstGeom prst="rect">
              <a:avLst/>
            </a:prstGeom>
            <a:solidFill>
              <a:schemeClr val="lt1"/>
            </a:solidFill>
            <a:ln>
              <a:noFill/>
            </a:ln>
            <a:effectLst>
              <a:outerShdw blurRad="101600" dist="25400" dir="2700000" algn="tl" rotWithShape="0">
                <a:srgbClr val="000000">
                  <a:alpha val="1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1544" name="Google Shape;1544;p15"/>
            <p:cNvPicPr preferRelativeResize="0"/>
            <p:nvPr/>
          </p:nvPicPr>
          <p:blipFill rotWithShape="1">
            <a:blip r:embed="rId3">
              <a:alphaModFix/>
            </a:blip>
            <a:srcRect/>
            <a:stretch/>
          </p:blipFill>
          <p:spPr>
            <a:xfrm>
              <a:off x="4326711" y="2268036"/>
              <a:ext cx="2403196" cy="3321062"/>
            </a:xfrm>
            <a:prstGeom prst="rect">
              <a:avLst/>
            </a:prstGeom>
            <a:noFill/>
            <a:ln>
              <a:noFill/>
            </a:ln>
          </p:spPr>
        </p:pic>
      </p:grpSp>
      <p:grpSp>
        <p:nvGrpSpPr>
          <p:cNvPr id="1545" name="Google Shape;1545;p15"/>
          <p:cNvGrpSpPr/>
          <p:nvPr/>
        </p:nvGrpSpPr>
        <p:grpSpPr>
          <a:xfrm>
            <a:off x="8935596" y="702117"/>
            <a:ext cx="1542845" cy="1505045"/>
            <a:chOff x="9389414" y="1142118"/>
            <a:chExt cx="1542845" cy="1505045"/>
          </a:xfrm>
        </p:grpSpPr>
        <p:cxnSp>
          <p:nvCxnSpPr>
            <p:cNvPr id="1546" name="Google Shape;1546;p15"/>
            <p:cNvCxnSpPr>
              <a:stCxn id="1547" idx="3"/>
              <a:endCxn id="1548" idx="0"/>
            </p:cNvCxnSpPr>
            <p:nvPr/>
          </p:nvCxnSpPr>
          <p:spPr>
            <a:xfrm flipH="1">
              <a:off x="9496902" y="1325679"/>
              <a:ext cx="591900" cy="277200"/>
            </a:xfrm>
            <a:prstGeom prst="straightConnector1">
              <a:avLst/>
            </a:prstGeom>
            <a:noFill/>
            <a:ln w="12700" cap="flat" cmpd="sng">
              <a:solidFill>
                <a:srgbClr val="595959">
                  <a:alpha val="80000"/>
                </a:srgbClr>
              </a:solidFill>
              <a:prstDash val="solid"/>
              <a:miter lim="800000"/>
              <a:headEnd type="none" w="sm" len="sm"/>
              <a:tailEnd type="stealth" w="sm" len="sm"/>
            </a:ln>
          </p:spPr>
        </p:cxnSp>
        <p:cxnSp>
          <p:nvCxnSpPr>
            <p:cNvPr id="1549" name="Google Shape;1549;p15"/>
            <p:cNvCxnSpPr>
              <a:stCxn id="1547" idx="3"/>
              <a:endCxn id="1550" idx="0"/>
            </p:cNvCxnSpPr>
            <p:nvPr/>
          </p:nvCxnSpPr>
          <p:spPr>
            <a:xfrm flipH="1">
              <a:off x="9939402" y="1325679"/>
              <a:ext cx="149400" cy="277200"/>
            </a:xfrm>
            <a:prstGeom prst="straightConnector1">
              <a:avLst/>
            </a:prstGeom>
            <a:noFill/>
            <a:ln w="12700" cap="flat" cmpd="sng">
              <a:solidFill>
                <a:srgbClr val="595959">
                  <a:alpha val="80000"/>
                </a:srgbClr>
              </a:solidFill>
              <a:prstDash val="solid"/>
              <a:miter lim="800000"/>
              <a:headEnd type="none" w="sm" len="sm"/>
              <a:tailEnd type="stealth" w="sm" len="sm"/>
            </a:ln>
          </p:spPr>
        </p:cxnSp>
        <p:cxnSp>
          <p:nvCxnSpPr>
            <p:cNvPr id="1551" name="Google Shape;1551;p15"/>
            <p:cNvCxnSpPr>
              <a:stCxn id="1547" idx="5"/>
              <a:endCxn id="1552" idx="0"/>
            </p:cNvCxnSpPr>
            <p:nvPr/>
          </p:nvCxnSpPr>
          <p:spPr>
            <a:xfrm>
              <a:off x="10240869" y="1325679"/>
              <a:ext cx="141300" cy="277200"/>
            </a:xfrm>
            <a:prstGeom prst="straightConnector1">
              <a:avLst/>
            </a:prstGeom>
            <a:noFill/>
            <a:ln w="12700" cap="flat" cmpd="sng">
              <a:solidFill>
                <a:srgbClr val="595959">
                  <a:alpha val="80000"/>
                </a:srgbClr>
              </a:solidFill>
              <a:prstDash val="solid"/>
              <a:miter lim="800000"/>
              <a:headEnd type="none" w="sm" len="sm"/>
              <a:tailEnd type="stealth" w="sm" len="sm"/>
            </a:ln>
          </p:spPr>
        </p:cxnSp>
        <p:cxnSp>
          <p:nvCxnSpPr>
            <p:cNvPr id="1553" name="Google Shape;1553;p15"/>
            <p:cNvCxnSpPr>
              <a:stCxn id="1547" idx="5"/>
              <a:endCxn id="1554" idx="0"/>
            </p:cNvCxnSpPr>
            <p:nvPr/>
          </p:nvCxnSpPr>
          <p:spPr>
            <a:xfrm>
              <a:off x="10240869" y="1325679"/>
              <a:ext cx="583800" cy="277200"/>
            </a:xfrm>
            <a:prstGeom prst="straightConnector1">
              <a:avLst/>
            </a:prstGeom>
            <a:noFill/>
            <a:ln w="12700" cap="flat" cmpd="sng">
              <a:solidFill>
                <a:srgbClr val="595959">
                  <a:alpha val="80000"/>
                </a:srgbClr>
              </a:solidFill>
              <a:prstDash val="solid"/>
              <a:miter lim="800000"/>
              <a:headEnd type="none" w="sm" len="sm"/>
              <a:tailEnd type="stealth" w="sm" len="sm"/>
            </a:ln>
          </p:spPr>
        </p:cxnSp>
        <p:cxnSp>
          <p:nvCxnSpPr>
            <p:cNvPr id="1555" name="Google Shape;1555;p15"/>
            <p:cNvCxnSpPr>
              <a:stCxn id="1550" idx="4"/>
              <a:endCxn id="1556" idx="1"/>
            </p:cNvCxnSpPr>
            <p:nvPr/>
          </p:nvCxnSpPr>
          <p:spPr>
            <a:xfrm>
              <a:off x="9939539" y="1817785"/>
              <a:ext cx="149400" cy="256200"/>
            </a:xfrm>
            <a:prstGeom prst="straightConnector1">
              <a:avLst/>
            </a:prstGeom>
            <a:noFill/>
            <a:ln w="12700" cap="flat" cmpd="sng">
              <a:solidFill>
                <a:srgbClr val="595959">
                  <a:alpha val="80000"/>
                </a:srgbClr>
              </a:solidFill>
              <a:prstDash val="solid"/>
              <a:miter lim="800000"/>
              <a:headEnd type="none" w="sm" len="sm"/>
              <a:tailEnd type="stealth" w="sm" len="sm"/>
            </a:ln>
          </p:spPr>
        </p:cxnSp>
        <p:cxnSp>
          <p:nvCxnSpPr>
            <p:cNvPr id="1557" name="Google Shape;1557;p15"/>
            <p:cNvCxnSpPr>
              <a:stCxn id="1548" idx="4"/>
              <a:endCxn id="1556" idx="1"/>
            </p:cNvCxnSpPr>
            <p:nvPr/>
          </p:nvCxnSpPr>
          <p:spPr>
            <a:xfrm>
              <a:off x="9496942" y="1817785"/>
              <a:ext cx="591900" cy="256200"/>
            </a:xfrm>
            <a:prstGeom prst="straightConnector1">
              <a:avLst/>
            </a:prstGeom>
            <a:noFill/>
            <a:ln w="12700" cap="flat" cmpd="sng">
              <a:solidFill>
                <a:srgbClr val="595959">
                  <a:alpha val="80000"/>
                </a:srgbClr>
              </a:solidFill>
              <a:prstDash val="solid"/>
              <a:miter lim="800000"/>
              <a:headEnd type="none" w="sm" len="sm"/>
              <a:tailEnd type="stealth" w="sm" len="sm"/>
            </a:ln>
          </p:spPr>
        </p:cxnSp>
        <p:cxnSp>
          <p:nvCxnSpPr>
            <p:cNvPr id="1558" name="Google Shape;1558;p15"/>
            <p:cNvCxnSpPr>
              <a:stCxn id="1552" idx="4"/>
              <a:endCxn id="1556" idx="7"/>
            </p:cNvCxnSpPr>
            <p:nvPr/>
          </p:nvCxnSpPr>
          <p:spPr>
            <a:xfrm flipH="1">
              <a:off x="10240835" y="1817785"/>
              <a:ext cx="141300" cy="256200"/>
            </a:xfrm>
            <a:prstGeom prst="straightConnector1">
              <a:avLst/>
            </a:prstGeom>
            <a:noFill/>
            <a:ln w="12700" cap="flat" cmpd="sng">
              <a:solidFill>
                <a:srgbClr val="595959">
                  <a:alpha val="80000"/>
                </a:srgbClr>
              </a:solidFill>
              <a:prstDash val="solid"/>
              <a:miter lim="800000"/>
              <a:headEnd type="none" w="sm" len="sm"/>
              <a:tailEnd type="stealth" w="sm" len="sm"/>
            </a:ln>
          </p:spPr>
        </p:cxnSp>
        <p:cxnSp>
          <p:nvCxnSpPr>
            <p:cNvPr id="1559" name="Google Shape;1559;p15"/>
            <p:cNvCxnSpPr>
              <a:stCxn id="1554" idx="4"/>
              <a:endCxn id="1556" idx="7"/>
            </p:cNvCxnSpPr>
            <p:nvPr/>
          </p:nvCxnSpPr>
          <p:spPr>
            <a:xfrm flipH="1">
              <a:off x="10240932" y="1817785"/>
              <a:ext cx="583800" cy="256200"/>
            </a:xfrm>
            <a:prstGeom prst="straightConnector1">
              <a:avLst/>
            </a:prstGeom>
            <a:noFill/>
            <a:ln w="12700" cap="flat" cmpd="sng">
              <a:solidFill>
                <a:srgbClr val="595959">
                  <a:alpha val="80000"/>
                </a:srgbClr>
              </a:solidFill>
              <a:prstDash val="solid"/>
              <a:miter lim="800000"/>
              <a:headEnd type="none" w="sm" len="sm"/>
              <a:tailEnd type="stealth" w="sm" len="sm"/>
            </a:ln>
          </p:spPr>
        </p:cxnSp>
        <p:cxnSp>
          <p:nvCxnSpPr>
            <p:cNvPr id="1560" name="Google Shape;1560;p15"/>
            <p:cNvCxnSpPr>
              <a:stCxn id="1556" idx="4"/>
              <a:endCxn id="1561" idx="0"/>
            </p:cNvCxnSpPr>
            <p:nvPr/>
          </p:nvCxnSpPr>
          <p:spPr>
            <a:xfrm>
              <a:off x="10164836" y="2257690"/>
              <a:ext cx="0" cy="174300"/>
            </a:xfrm>
            <a:prstGeom prst="straightConnector1">
              <a:avLst/>
            </a:prstGeom>
            <a:noFill/>
            <a:ln w="12700" cap="flat" cmpd="sng">
              <a:solidFill>
                <a:srgbClr val="595959">
                  <a:alpha val="80000"/>
                </a:srgbClr>
              </a:solidFill>
              <a:prstDash val="solid"/>
              <a:miter lim="800000"/>
              <a:headEnd type="none" w="sm" len="sm"/>
              <a:tailEnd type="stealth" w="sm" len="sm"/>
            </a:ln>
          </p:spPr>
        </p:cxnSp>
        <p:sp>
          <p:nvSpPr>
            <p:cNvPr id="1562" name="Google Shape;1562;p15"/>
            <p:cNvSpPr/>
            <p:nvPr/>
          </p:nvSpPr>
          <p:spPr>
            <a:xfrm>
              <a:off x="10078015" y="1162282"/>
              <a:ext cx="173641" cy="173641"/>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63" name="Google Shape;1563;p15"/>
            <p:cNvSpPr/>
            <p:nvPr/>
          </p:nvSpPr>
          <p:spPr>
            <a:xfrm>
              <a:off x="9410121" y="1623437"/>
              <a:ext cx="173641" cy="173641"/>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64" name="Google Shape;1564;p15"/>
            <p:cNvSpPr/>
            <p:nvPr/>
          </p:nvSpPr>
          <p:spPr>
            <a:xfrm>
              <a:off x="9852717" y="1623437"/>
              <a:ext cx="173641" cy="173641"/>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65" name="Google Shape;1565;p15"/>
            <p:cNvSpPr/>
            <p:nvPr/>
          </p:nvSpPr>
          <p:spPr>
            <a:xfrm>
              <a:off x="10295314" y="1623437"/>
              <a:ext cx="173641" cy="173641"/>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66" name="Google Shape;1566;p15"/>
            <p:cNvSpPr/>
            <p:nvPr/>
          </p:nvSpPr>
          <p:spPr>
            <a:xfrm>
              <a:off x="10737911" y="1623437"/>
              <a:ext cx="173641" cy="173641"/>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67" name="Google Shape;1567;p15"/>
            <p:cNvSpPr/>
            <p:nvPr/>
          </p:nvSpPr>
          <p:spPr>
            <a:xfrm>
              <a:off x="10078015" y="2063342"/>
              <a:ext cx="173641" cy="173641"/>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68" name="Google Shape;1568;p15"/>
            <p:cNvSpPr/>
            <p:nvPr/>
          </p:nvSpPr>
          <p:spPr>
            <a:xfrm>
              <a:off x="10078015" y="2452815"/>
              <a:ext cx="173641" cy="173641"/>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47" name="Google Shape;1547;p15"/>
            <p:cNvSpPr/>
            <p:nvPr/>
          </p:nvSpPr>
          <p:spPr>
            <a:xfrm>
              <a:off x="10057308" y="1142118"/>
              <a:ext cx="215055" cy="215055"/>
            </a:xfrm>
            <a:prstGeom prst="ellipse">
              <a:avLst/>
            </a:prstGeom>
            <a:noFill/>
            <a:ln w="12700" cap="flat" cmpd="sng">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48" name="Google Shape;1548;p15"/>
            <p:cNvSpPr/>
            <p:nvPr/>
          </p:nvSpPr>
          <p:spPr>
            <a:xfrm>
              <a:off x="9389414" y="1602730"/>
              <a:ext cx="215055" cy="215055"/>
            </a:xfrm>
            <a:prstGeom prst="ellipse">
              <a:avLst/>
            </a:prstGeom>
            <a:noFill/>
            <a:ln w="12700" cap="flat" cmpd="sng">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50" name="Google Shape;1550;p15"/>
            <p:cNvSpPr/>
            <p:nvPr/>
          </p:nvSpPr>
          <p:spPr>
            <a:xfrm>
              <a:off x="9832011" y="1602730"/>
              <a:ext cx="215055" cy="215055"/>
            </a:xfrm>
            <a:prstGeom prst="ellipse">
              <a:avLst/>
            </a:prstGeom>
            <a:noFill/>
            <a:ln w="12700" cap="flat" cmpd="sng">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52" name="Google Shape;1552;p15"/>
            <p:cNvSpPr/>
            <p:nvPr/>
          </p:nvSpPr>
          <p:spPr>
            <a:xfrm>
              <a:off x="10274607" y="1602730"/>
              <a:ext cx="215055" cy="215055"/>
            </a:xfrm>
            <a:prstGeom prst="ellipse">
              <a:avLst/>
            </a:prstGeom>
            <a:noFill/>
            <a:ln w="12700" cap="flat" cmpd="sng">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54" name="Google Shape;1554;p15"/>
            <p:cNvSpPr/>
            <p:nvPr/>
          </p:nvSpPr>
          <p:spPr>
            <a:xfrm>
              <a:off x="10717204" y="1602730"/>
              <a:ext cx="215055" cy="215055"/>
            </a:xfrm>
            <a:prstGeom prst="ellipse">
              <a:avLst/>
            </a:prstGeom>
            <a:noFill/>
            <a:ln w="12700" cap="flat" cmpd="sng">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56" name="Google Shape;1556;p15"/>
            <p:cNvSpPr/>
            <p:nvPr/>
          </p:nvSpPr>
          <p:spPr>
            <a:xfrm>
              <a:off x="10057308" y="2042635"/>
              <a:ext cx="215055" cy="215055"/>
            </a:xfrm>
            <a:prstGeom prst="ellipse">
              <a:avLst/>
            </a:prstGeom>
            <a:noFill/>
            <a:ln w="12700" cap="flat" cmpd="sng">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561" name="Google Shape;1561;p15"/>
            <p:cNvSpPr/>
            <p:nvPr/>
          </p:nvSpPr>
          <p:spPr>
            <a:xfrm>
              <a:off x="10057308" y="2432108"/>
              <a:ext cx="215055" cy="215055"/>
            </a:xfrm>
            <a:prstGeom prst="ellipse">
              <a:avLst/>
            </a:prstGeom>
            <a:noFill/>
            <a:ln w="12700" cap="flat" cmpd="sng">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grpSp>
        <p:nvGrpSpPr>
          <p:cNvPr id="1569" name="Google Shape;1569;p15"/>
          <p:cNvGrpSpPr/>
          <p:nvPr/>
        </p:nvGrpSpPr>
        <p:grpSpPr>
          <a:xfrm>
            <a:off x="8607593" y="2265760"/>
            <a:ext cx="2802863" cy="3758252"/>
            <a:chOff x="9072411" y="2897359"/>
            <a:chExt cx="2083269" cy="2957054"/>
          </a:xfrm>
        </p:grpSpPr>
        <p:sp>
          <p:nvSpPr>
            <p:cNvPr id="1570" name="Google Shape;1570;p15"/>
            <p:cNvSpPr/>
            <p:nvPr/>
          </p:nvSpPr>
          <p:spPr>
            <a:xfrm>
              <a:off x="9072411" y="2897359"/>
              <a:ext cx="2083269" cy="2953160"/>
            </a:xfrm>
            <a:prstGeom prst="rect">
              <a:avLst/>
            </a:prstGeom>
            <a:solidFill>
              <a:schemeClr val="lt1"/>
            </a:solidFill>
            <a:ln>
              <a:noFill/>
            </a:ln>
            <a:effectLst>
              <a:outerShdw blurRad="101600" dist="25400" dir="2700000" algn="tl" rotWithShape="0">
                <a:srgbClr val="000000">
                  <a:alpha val="1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1571" name="Google Shape;1571;p15"/>
            <p:cNvPicPr preferRelativeResize="0"/>
            <p:nvPr/>
          </p:nvPicPr>
          <p:blipFill rotWithShape="1">
            <a:blip r:embed="rId4">
              <a:alphaModFix/>
            </a:blip>
            <a:srcRect/>
            <a:stretch/>
          </p:blipFill>
          <p:spPr>
            <a:xfrm>
              <a:off x="9266240" y="2901252"/>
              <a:ext cx="1632362" cy="2953161"/>
            </a:xfrm>
            <a:prstGeom prst="rect">
              <a:avLst/>
            </a:prstGeom>
            <a:noFill/>
            <a:ln>
              <a:noFill/>
            </a:ln>
          </p:spPr>
        </p:pic>
      </p:grpSp>
      <p:sp>
        <p:nvSpPr>
          <p:cNvPr id="1572" name="Google Shape;1572;p15"/>
          <p:cNvSpPr/>
          <p:nvPr/>
        </p:nvSpPr>
        <p:spPr>
          <a:xfrm>
            <a:off x="9403072" y="5838550"/>
            <a:ext cx="2196206" cy="903700"/>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B3C6E7"/>
                </a:solidFill>
                <a:latin typeface="Roboto"/>
                <a:ea typeface="Roboto"/>
                <a:cs typeface="Roboto"/>
                <a:sym typeface="Roboto"/>
              </a:rPr>
              <a:t>Abstract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B3C6E7"/>
                </a:solidFill>
                <a:latin typeface="Roboto"/>
                <a:ea typeface="Roboto"/>
                <a:cs typeface="Roboto"/>
                <a:sym typeface="Roboto"/>
              </a:rPr>
              <a:t> Workflow</a:t>
            </a:r>
            <a:endParaRPr sz="1400" b="0" i="0" u="none" strike="noStrike" cap="none">
              <a:solidFill>
                <a:srgbClr val="000000"/>
              </a:solidFill>
              <a:latin typeface="Arial"/>
              <a:ea typeface="Arial"/>
              <a:cs typeface="Arial"/>
              <a:sym typeface="Arial"/>
            </a:endParaRPr>
          </a:p>
        </p:txBody>
      </p:sp>
      <p:sp>
        <p:nvSpPr>
          <p:cNvPr id="1573" name="Google Shape;1573;p15"/>
          <p:cNvSpPr/>
          <p:nvPr/>
        </p:nvSpPr>
        <p:spPr>
          <a:xfrm>
            <a:off x="9724223" y="4360357"/>
            <a:ext cx="1737706"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D75B6"/>
                </a:solidFill>
                <a:latin typeface="Roboto"/>
                <a:ea typeface="Roboto"/>
                <a:cs typeface="Roboto"/>
                <a:sym typeface="Roboto"/>
              </a:rPr>
              <a:t>YAML Formatted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2D75B6"/>
              </a:solidFill>
              <a:latin typeface="Roboto"/>
              <a:ea typeface="Roboto"/>
              <a:cs typeface="Roboto"/>
              <a:sym typeface="Roboto"/>
            </a:endParaRPr>
          </a:p>
        </p:txBody>
      </p:sp>
      <p:sp>
        <p:nvSpPr>
          <p:cNvPr id="1574" name="Google Shape;1574;p15"/>
          <p:cNvSpPr/>
          <p:nvPr/>
        </p:nvSpPr>
        <p:spPr>
          <a:xfrm>
            <a:off x="2583151" y="3819672"/>
            <a:ext cx="1138597" cy="591345"/>
          </a:xfrm>
          <a:prstGeom prst="rightArrow">
            <a:avLst>
              <a:gd name="adj1" fmla="val 84765"/>
              <a:gd name="adj2" fmla="val 45421"/>
            </a:avLst>
          </a:prstGeom>
          <a:gradFill>
            <a:gsLst>
              <a:gs pos="0">
                <a:srgbClr val="4AB9C4">
                  <a:alpha val="0"/>
                </a:srgbClr>
              </a:gs>
              <a:gs pos="100000">
                <a:srgbClr val="4AB9C4">
                  <a:alpha val="4823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1575" name="Google Shape;1575;p15"/>
          <p:cNvPicPr preferRelativeResize="0"/>
          <p:nvPr/>
        </p:nvPicPr>
        <p:blipFill rotWithShape="1">
          <a:blip r:embed="rId5">
            <a:alphaModFix/>
          </a:blip>
          <a:srcRect/>
          <a:stretch/>
        </p:blipFill>
        <p:spPr>
          <a:xfrm>
            <a:off x="7067890" y="3255346"/>
            <a:ext cx="523975" cy="320605"/>
          </a:xfrm>
          <a:prstGeom prst="rect">
            <a:avLst/>
          </a:prstGeom>
          <a:noFill/>
          <a:ln>
            <a:noFill/>
          </a:ln>
        </p:spPr>
      </p:pic>
      <p:pic>
        <p:nvPicPr>
          <p:cNvPr id="1576" name="Google Shape;1576;p15" descr="https://upload.wikimedia.org/wikipedia/commons/thumb/f/f8/Python_logo_and_wordmark.svg/2000px-Python_logo_and_wordmark.svg.png"/>
          <p:cNvPicPr preferRelativeResize="0"/>
          <p:nvPr/>
        </p:nvPicPr>
        <p:blipFill rotWithShape="1">
          <a:blip r:embed="rId6">
            <a:alphaModFix/>
          </a:blip>
          <a:srcRect/>
          <a:stretch/>
        </p:blipFill>
        <p:spPr>
          <a:xfrm>
            <a:off x="7067890" y="2591926"/>
            <a:ext cx="810878" cy="240648"/>
          </a:xfrm>
          <a:prstGeom prst="rect">
            <a:avLst/>
          </a:prstGeom>
          <a:noFill/>
          <a:ln>
            <a:noFill/>
          </a:ln>
        </p:spPr>
      </p:pic>
      <p:pic>
        <p:nvPicPr>
          <p:cNvPr id="1577" name="Google Shape;1577;p15"/>
          <p:cNvPicPr preferRelativeResize="0"/>
          <p:nvPr/>
        </p:nvPicPr>
        <p:blipFill rotWithShape="1">
          <a:blip r:embed="rId7">
            <a:alphaModFix/>
          </a:blip>
          <a:srcRect/>
          <a:stretch/>
        </p:blipFill>
        <p:spPr>
          <a:xfrm>
            <a:off x="7067890" y="4007268"/>
            <a:ext cx="355207" cy="275236"/>
          </a:xfrm>
          <a:prstGeom prst="rect">
            <a:avLst/>
          </a:prstGeom>
          <a:noFill/>
          <a:ln>
            <a:noFill/>
          </a:ln>
        </p:spPr>
      </p:pic>
      <p:pic>
        <p:nvPicPr>
          <p:cNvPr id="1578" name="Google Shape;1578;p15"/>
          <p:cNvPicPr preferRelativeResize="0"/>
          <p:nvPr/>
        </p:nvPicPr>
        <p:blipFill rotWithShape="1">
          <a:blip r:embed="rId8">
            <a:alphaModFix/>
          </a:blip>
          <a:srcRect/>
          <a:stretch/>
        </p:blipFill>
        <p:spPr>
          <a:xfrm>
            <a:off x="7044237" y="4634536"/>
            <a:ext cx="398037" cy="398037"/>
          </a:xfrm>
          <a:prstGeom prst="rect">
            <a:avLst/>
          </a:prstGeom>
          <a:noFill/>
          <a:ln>
            <a:noFill/>
          </a:ln>
        </p:spPr>
      </p:pic>
      <p:sp>
        <p:nvSpPr>
          <p:cNvPr id="1579" name="Google Shape;1579;p15"/>
          <p:cNvSpPr/>
          <p:nvPr/>
        </p:nvSpPr>
        <p:spPr>
          <a:xfrm>
            <a:off x="7876948" y="3769263"/>
            <a:ext cx="849699" cy="591345"/>
          </a:xfrm>
          <a:prstGeom prst="rightArrow">
            <a:avLst>
              <a:gd name="adj1" fmla="val 84765"/>
              <a:gd name="adj2" fmla="val 45421"/>
            </a:avLst>
          </a:prstGeom>
          <a:gradFill>
            <a:gsLst>
              <a:gs pos="0">
                <a:srgbClr val="4AB9C4">
                  <a:alpha val="0"/>
                </a:srgbClr>
              </a:gs>
              <a:gs pos="100000">
                <a:srgbClr val="4AB9C4">
                  <a:alpha val="4823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1580" name="Google Shape;1580;p15" descr="Document.pdf"/>
          <p:cNvPicPr preferRelativeResize="0"/>
          <p:nvPr/>
        </p:nvPicPr>
        <p:blipFill rotWithShape="1">
          <a:blip r:embed="rId9">
            <a:alphaModFix/>
          </a:blip>
          <a:srcRect/>
          <a:stretch/>
        </p:blipFill>
        <p:spPr>
          <a:xfrm rot="10518189">
            <a:off x="695771" y="2364191"/>
            <a:ext cx="2261121" cy="3237326"/>
          </a:xfrm>
          <a:prstGeom prst="rect">
            <a:avLst/>
          </a:prstGeom>
          <a:noFill/>
          <a:ln>
            <a:noFill/>
          </a:ln>
          <a:effectLst>
            <a:outerShdw blurRad="101600" dist="50800" dir="2700000" algn="tl" rotWithShape="0">
              <a:srgbClr val="000000">
                <a:alpha val="20000"/>
              </a:srgbClr>
            </a:outerShdw>
          </a:effectLst>
        </p:spPr>
      </p:pic>
      <p:sp>
        <p:nvSpPr>
          <p:cNvPr id="1581" name="Google Shape;1581;p15"/>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1582" name="Google Shape;1582;p15"/>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45"/>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136" name="Google Shape;3136;p45"/>
          <p:cNvSpPr txBox="1">
            <a:spLocks noGrp="1"/>
          </p:cNvSpPr>
          <p:nvPr>
            <p:ph type="body" idx="4294967295"/>
          </p:nvPr>
        </p:nvSpPr>
        <p:spPr>
          <a:xfrm>
            <a:off x="838200" y="1028700"/>
            <a:ext cx="11353800" cy="49291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endParaRPr>
              <a:solidFill>
                <a:srgbClr val="548235"/>
              </a:solidFill>
            </a:endParaRPr>
          </a:p>
          <a:p>
            <a:pPr marL="0" lvl="0" indent="0" algn="l" rtl="0">
              <a:lnSpc>
                <a:spcPct val="90000"/>
              </a:lnSpc>
              <a:spcBef>
                <a:spcPts val="1067"/>
              </a:spcBef>
              <a:spcAft>
                <a:spcPts val="0"/>
              </a:spcAft>
              <a:buClr>
                <a:schemeClr val="dk1"/>
              </a:buClr>
              <a:buSzPts val="1800"/>
              <a:buNone/>
            </a:pPr>
            <a:endParaRPr sz="2400">
              <a:solidFill>
                <a:srgbClr val="1F3864"/>
              </a:solidFill>
            </a:endParaRPr>
          </a:p>
        </p:txBody>
      </p:sp>
      <p:sp>
        <p:nvSpPr>
          <p:cNvPr id="3137" name="Google Shape;3137;p45"/>
          <p:cNvSpPr txBox="1"/>
          <p:nvPr/>
        </p:nvSpPr>
        <p:spPr>
          <a:xfrm>
            <a:off x="417381" y="1057491"/>
            <a:ext cx="5157200" cy="4929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endParaRPr sz="1600" b="0" i="0" u="none" strike="noStrike" cap="none">
              <a:solidFill>
                <a:srgbClr val="203864"/>
              </a:solidFill>
              <a:latin typeface="Calibri"/>
              <a:ea typeface="Calibri"/>
              <a:cs typeface="Calibri"/>
              <a:sym typeface="Calibri"/>
            </a:endParaRPr>
          </a:p>
          <a:p>
            <a:pPr marL="0" marR="0" lvl="0" indent="0" algn="l" rtl="0">
              <a:lnSpc>
                <a:spcPct val="90000"/>
              </a:lnSpc>
              <a:spcBef>
                <a:spcPts val="1067"/>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3138" name="Google Shape;3138;p45"/>
          <p:cNvSpPr txBox="1"/>
          <p:nvPr/>
        </p:nvSpPr>
        <p:spPr>
          <a:xfrm>
            <a:off x="7965533" y="350791"/>
            <a:ext cx="4226400" cy="73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800"/>
              <a:buFont typeface="Arial"/>
              <a:buNone/>
            </a:pPr>
            <a:endParaRPr sz="2800" b="1" i="0" u="none" strike="noStrike" cap="none">
              <a:solidFill>
                <a:srgbClr val="1F3864"/>
              </a:solidFill>
              <a:latin typeface="Calibri"/>
              <a:ea typeface="Calibri"/>
              <a:cs typeface="Calibri"/>
              <a:sym typeface="Calibri"/>
            </a:endParaRPr>
          </a:p>
        </p:txBody>
      </p:sp>
      <p:sp>
        <p:nvSpPr>
          <p:cNvPr id="3139" name="Google Shape;3139;p45"/>
          <p:cNvSpPr txBox="1"/>
          <p:nvPr/>
        </p:nvSpPr>
        <p:spPr>
          <a:xfrm>
            <a:off x="838200" y="2188200"/>
            <a:ext cx="6844699" cy="4478109"/>
          </a:xfrm>
          <a:prstGeom prst="rect">
            <a:avLst/>
          </a:prstGeom>
          <a:noFill/>
          <a:ln>
            <a:noFill/>
          </a:ln>
        </p:spPr>
        <p:txBody>
          <a:bodyPr spcFirstLastPara="1" wrap="square" lIns="91425" tIns="45700" rIns="91425" bIns="45700" anchor="t" anchorCtr="0">
            <a:spAutoFit/>
          </a:bodyPr>
          <a:lstStyle/>
          <a:p>
            <a:pPr marL="294216" marR="0" lvl="0" indent="-285750" algn="l" rtl="0">
              <a:lnSpc>
                <a:spcPct val="100000"/>
              </a:lnSpc>
              <a:spcBef>
                <a:spcPts val="0"/>
              </a:spcBef>
              <a:spcAft>
                <a:spcPts val="0"/>
              </a:spcAft>
              <a:buClr>
                <a:srgbClr val="2E75B5"/>
              </a:buClr>
              <a:buSzPts val="1500"/>
              <a:buFont typeface="Noto Sans Symbols"/>
              <a:buChar char="▪"/>
            </a:pPr>
            <a:r>
              <a:rPr lang="en-US" sz="1800" b="1" i="0" u="none" strike="noStrike" cap="none">
                <a:solidFill>
                  <a:srgbClr val="2E75B5"/>
                </a:solidFill>
                <a:latin typeface="Roboto"/>
                <a:ea typeface="Roboto"/>
                <a:cs typeface="Roboto"/>
                <a:sym typeface="Roboto"/>
              </a:rPr>
              <a:t>New and fresh Python3 API to compose, submit and monitor workflows, and configure catalogs</a:t>
            </a:r>
            <a:endParaRPr sz="1400" b="1" i="0" u="none" strike="noStrike" cap="none">
              <a:solidFill>
                <a:schemeClr val="dk1"/>
              </a:solidFill>
              <a:latin typeface="Roboto"/>
              <a:ea typeface="Roboto"/>
              <a:cs typeface="Roboto"/>
              <a:sym typeface="Roboto"/>
            </a:endParaRPr>
          </a:p>
          <a:p>
            <a:pPr marL="294216" marR="0" lvl="0" indent="-285750" algn="l" rtl="0">
              <a:lnSpc>
                <a:spcPct val="100000"/>
              </a:lnSpc>
              <a:spcBef>
                <a:spcPts val="600"/>
              </a:spcBef>
              <a:spcAft>
                <a:spcPts val="0"/>
              </a:spcAft>
              <a:buClr>
                <a:srgbClr val="2E75B6"/>
              </a:buClr>
              <a:buSzPts val="1500"/>
              <a:buFont typeface="Noto Sans Symbols"/>
              <a:buChar char="▪"/>
            </a:pPr>
            <a:r>
              <a:rPr lang="en-US" sz="1800" b="1" i="0" u="none" strike="noStrike" cap="none">
                <a:solidFill>
                  <a:srgbClr val="2E75B6"/>
                </a:solidFill>
                <a:latin typeface="Roboto"/>
                <a:ea typeface="Roboto"/>
                <a:cs typeface="Roboto"/>
                <a:sym typeface="Roboto"/>
              </a:rPr>
              <a:t>New Catalog Formats</a:t>
            </a:r>
            <a:endParaRPr sz="1400" b="1" i="0" u="none" strike="noStrike" cap="none">
              <a:solidFill>
                <a:srgbClr val="2E75B6"/>
              </a:solidFill>
              <a:latin typeface="Roboto"/>
              <a:ea typeface="Roboto"/>
              <a:cs typeface="Roboto"/>
              <a:sym typeface="Roboto"/>
            </a:endParaRPr>
          </a:p>
          <a:p>
            <a:pPr marL="294216" marR="0" lvl="0" indent="-285750" algn="l" rtl="0">
              <a:lnSpc>
                <a:spcPct val="100000"/>
              </a:lnSpc>
              <a:spcBef>
                <a:spcPts val="600"/>
              </a:spcBef>
              <a:spcAft>
                <a:spcPts val="0"/>
              </a:spcAft>
              <a:buClr>
                <a:srgbClr val="2E75B6"/>
              </a:buClr>
              <a:buSzPts val="1500"/>
              <a:buFont typeface="Noto Sans Symbols"/>
              <a:buChar char="▪"/>
            </a:pPr>
            <a:r>
              <a:rPr lang="en-US" sz="1800" b="1" i="0" u="none" strike="noStrike" cap="none">
                <a:solidFill>
                  <a:srgbClr val="2E75B6"/>
                </a:solidFill>
                <a:latin typeface="Roboto"/>
                <a:ea typeface="Roboto"/>
                <a:cs typeface="Roboto"/>
                <a:sym typeface="Roboto"/>
              </a:rPr>
              <a:t>Python 3 Support</a:t>
            </a:r>
            <a:endParaRPr sz="1400" b="1" i="0" u="none" strike="noStrike" cap="none">
              <a:solidFill>
                <a:schemeClr val="dk1"/>
              </a:solidFill>
              <a:latin typeface="Roboto"/>
              <a:ea typeface="Roboto"/>
              <a:cs typeface="Roboto"/>
              <a:sym typeface="Roboto"/>
            </a:endParaRPr>
          </a:p>
          <a:p>
            <a:pPr marL="742938" marR="0" lvl="1" indent="-285750" algn="l" rtl="0">
              <a:lnSpc>
                <a:spcPct val="100000"/>
              </a:lnSpc>
              <a:spcBef>
                <a:spcPts val="600"/>
              </a:spcBef>
              <a:spcAft>
                <a:spcPts val="0"/>
              </a:spcAft>
              <a:buClr>
                <a:srgbClr val="1F3864"/>
              </a:buClr>
              <a:buSzPts val="1400"/>
              <a:buFont typeface="Montserrat"/>
              <a:buChar char="▶"/>
            </a:pPr>
            <a:r>
              <a:rPr lang="en-US" sz="1600" b="0" i="0" u="none" strike="noStrike" cap="none">
                <a:solidFill>
                  <a:srgbClr val="3F3F3F"/>
                </a:solidFill>
                <a:latin typeface="Roboto Light"/>
                <a:ea typeface="Roboto Light"/>
                <a:cs typeface="Roboto Light"/>
                <a:sym typeface="Roboto Light"/>
              </a:rPr>
              <a:t>All Pegasus tools are Python 3 compliant</a:t>
            </a:r>
            <a:endParaRPr sz="1200" b="0" i="0" u="none" strike="noStrike" cap="none">
              <a:solidFill>
                <a:srgbClr val="3F3F3F"/>
              </a:solidFill>
              <a:latin typeface="Roboto Light"/>
              <a:ea typeface="Roboto Light"/>
              <a:cs typeface="Roboto Light"/>
              <a:sym typeface="Roboto Light"/>
            </a:endParaRPr>
          </a:p>
          <a:p>
            <a:pPr marL="742938" marR="0" lvl="1" indent="-285750" algn="l" rtl="0">
              <a:lnSpc>
                <a:spcPct val="100000"/>
              </a:lnSpc>
              <a:spcBef>
                <a:spcPts val="600"/>
              </a:spcBef>
              <a:spcAft>
                <a:spcPts val="0"/>
              </a:spcAft>
              <a:buClr>
                <a:srgbClr val="1F3864"/>
              </a:buClr>
              <a:buSzPts val="1400"/>
              <a:buFont typeface="Montserrat"/>
              <a:buChar char="▶"/>
            </a:pPr>
            <a:r>
              <a:rPr lang="en-US" sz="1600" b="0" i="0" u="none" strike="noStrike" cap="none">
                <a:solidFill>
                  <a:srgbClr val="3F3F3F"/>
                </a:solidFill>
                <a:latin typeface="Roboto Light"/>
                <a:ea typeface="Roboto Light"/>
                <a:cs typeface="Roboto Light"/>
                <a:sym typeface="Roboto Light"/>
              </a:rPr>
              <a:t>Python PIP packages for workflow composition and monitoring</a:t>
            </a:r>
            <a:endParaRPr sz="1200" b="0" i="0" u="none" strike="noStrike" cap="none">
              <a:solidFill>
                <a:srgbClr val="3F3F3F"/>
              </a:solidFill>
              <a:latin typeface="Roboto Light"/>
              <a:ea typeface="Roboto Light"/>
              <a:cs typeface="Roboto Light"/>
              <a:sym typeface="Roboto Light"/>
            </a:endParaRPr>
          </a:p>
          <a:p>
            <a:pPr marL="294216" marR="0" lvl="0" indent="-285750" algn="l" rtl="0">
              <a:lnSpc>
                <a:spcPct val="100000"/>
              </a:lnSpc>
              <a:spcBef>
                <a:spcPts val="600"/>
              </a:spcBef>
              <a:spcAft>
                <a:spcPts val="0"/>
              </a:spcAft>
              <a:buClr>
                <a:srgbClr val="2E75B6"/>
              </a:buClr>
              <a:buSzPts val="1500"/>
              <a:buFont typeface="Noto Sans Symbols"/>
              <a:buChar char="▪"/>
            </a:pPr>
            <a:r>
              <a:rPr lang="en-US" sz="1800" b="1" i="0" u="none" strike="noStrike" cap="none">
                <a:solidFill>
                  <a:srgbClr val="2E75B6"/>
                </a:solidFill>
                <a:latin typeface="Roboto"/>
                <a:ea typeface="Roboto"/>
                <a:cs typeface="Roboto"/>
                <a:sym typeface="Roboto"/>
              </a:rPr>
              <a:t>Zero configuration required to submit to local HTCondor pool.</a:t>
            </a:r>
            <a:endParaRPr sz="1800" b="1" i="0" u="none" strike="noStrike" cap="none">
              <a:solidFill>
                <a:srgbClr val="548135"/>
              </a:solidFill>
              <a:latin typeface="Roboto"/>
              <a:ea typeface="Roboto"/>
              <a:cs typeface="Roboto"/>
              <a:sym typeface="Roboto"/>
            </a:endParaRPr>
          </a:p>
          <a:p>
            <a:pPr marL="294216" marR="0" lvl="0" indent="-285750" algn="l" rtl="0">
              <a:lnSpc>
                <a:spcPct val="100000"/>
              </a:lnSpc>
              <a:spcBef>
                <a:spcPts val="600"/>
              </a:spcBef>
              <a:spcAft>
                <a:spcPts val="0"/>
              </a:spcAft>
              <a:buClr>
                <a:srgbClr val="2E75B6"/>
              </a:buClr>
              <a:buSzPts val="1500"/>
              <a:buFont typeface="Noto Sans Symbols"/>
              <a:buChar char="▪"/>
            </a:pPr>
            <a:r>
              <a:rPr lang="en-US" sz="1800" b="1" i="0" u="none" strike="noStrike" cap="none">
                <a:solidFill>
                  <a:srgbClr val="2E75B6"/>
                </a:solidFill>
                <a:latin typeface="Roboto"/>
                <a:ea typeface="Roboto"/>
                <a:cs typeface="Roboto"/>
                <a:sym typeface="Roboto"/>
              </a:rPr>
              <a:t>Data Management Improvements	</a:t>
            </a:r>
            <a:endParaRPr sz="1800" b="1" i="0" u="none" strike="noStrike" cap="none">
              <a:solidFill>
                <a:srgbClr val="548135"/>
              </a:solidFill>
              <a:latin typeface="Roboto"/>
              <a:ea typeface="Roboto"/>
              <a:cs typeface="Roboto"/>
              <a:sym typeface="Roboto"/>
            </a:endParaRPr>
          </a:p>
          <a:p>
            <a:pPr marL="742938" marR="0" lvl="1" indent="-285750" algn="l" rtl="0">
              <a:lnSpc>
                <a:spcPct val="100000"/>
              </a:lnSpc>
              <a:spcBef>
                <a:spcPts val="600"/>
              </a:spcBef>
              <a:spcAft>
                <a:spcPts val="0"/>
              </a:spcAft>
              <a:buClr>
                <a:srgbClr val="1F3864"/>
              </a:buClr>
              <a:buSzPts val="1400"/>
              <a:buFont typeface="Montserrat"/>
              <a:buChar char="▶"/>
            </a:pPr>
            <a:r>
              <a:rPr lang="en-US" sz="1600" b="0" i="0" u="none" strike="noStrike" cap="none">
                <a:solidFill>
                  <a:srgbClr val="3F3F3F"/>
                </a:solidFill>
                <a:latin typeface="Roboto Light"/>
                <a:ea typeface="Roboto Light"/>
                <a:cs typeface="Roboto Light"/>
                <a:sym typeface="Roboto Light"/>
              </a:rPr>
              <a:t>New output replica catalog that registers outputs including file metadata such as size and checksums</a:t>
            </a:r>
            <a:endParaRPr sz="1600" b="0" i="0" u="none" strike="noStrike" cap="none">
              <a:solidFill>
                <a:srgbClr val="3F3F3F"/>
              </a:solidFill>
              <a:latin typeface="Roboto Light"/>
              <a:ea typeface="Roboto Light"/>
              <a:cs typeface="Roboto Light"/>
              <a:sym typeface="Roboto Light"/>
            </a:endParaRPr>
          </a:p>
          <a:p>
            <a:pPr marL="742938" marR="0" lvl="1" indent="-285750" algn="l" rtl="0">
              <a:lnSpc>
                <a:spcPct val="100000"/>
              </a:lnSpc>
              <a:spcBef>
                <a:spcPts val="600"/>
              </a:spcBef>
              <a:spcAft>
                <a:spcPts val="0"/>
              </a:spcAft>
              <a:buClr>
                <a:srgbClr val="1F3864"/>
              </a:buClr>
              <a:buSzPts val="1400"/>
              <a:buFont typeface="Montserrat"/>
              <a:buChar char="▶"/>
            </a:pPr>
            <a:r>
              <a:rPr lang="en-US" sz="1600" b="0" i="0" u="none" strike="noStrike" cap="none">
                <a:solidFill>
                  <a:srgbClr val="3F3F3F"/>
                </a:solidFill>
                <a:latin typeface="Roboto Light"/>
                <a:ea typeface="Roboto Light"/>
                <a:cs typeface="Roboto Light"/>
                <a:sym typeface="Roboto Light"/>
              </a:rPr>
              <a:t>Improved support for hierarchical workflows</a:t>
            </a:r>
            <a:endParaRPr sz="1800" b="0" i="0" u="none" strike="noStrike" cap="none">
              <a:solidFill>
                <a:srgbClr val="3F3F3F"/>
              </a:solidFill>
              <a:latin typeface="Roboto Light"/>
              <a:ea typeface="Roboto Light"/>
              <a:cs typeface="Roboto Light"/>
              <a:sym typeface="Roboto Light"/>
            </a:endParaRPr>
          </a:p>
          <a:p>
            <a:pPr marL="457189" marR="0" lvl="0" indent="-338658" algn="l" rtl="0">
              <a:lnSpc>
                <a:spcPct val="100000"/>
              </a:lnSpc>
              <a:spcBef>
                <a:spcPts val="600"/>
              </a:spcBef>
              <a:spcAft>
                <a:spcPts val="0"/>
              </a:spcAft>
              <a:buClr>
                <a:srgbClr val="1F3864"/>
              </a:buClr>
              <a:buSzPts val="1400"/>
              <a:buFont typeface="Noto Sans Symbols"/>
              <a:buChar char="▪"/>
            </a:pPr>
            <a:r>
              <a:rPr lang="en-US" sz="1800" b="1" i="0" u="none" strike="noStrike" cap="none">
                <a:solidFill>
                  <a:srgbClr val="2E75B6"/>
                </a:solidFill>
                <a:latin typeface="Roboto"/>
                <a:ea typeface="Roboto"/>
                <a:cs typeface="Roboto"/>
                <a:sym typeface="Roboto"/>
              </a:rPr>
              <a:t>Reworked Documentation and Tutorial</a:t>
            </a:r>
            <a:endParaRPr sz="1400" b="1" i="0" u="none" strike="noStrike" cap="none">
              <a:solidFill>
                <a:schemeClr val="dk1"/>
              </a:solidFill>
              <a:latin typeface="Roboto"/>
              <a:ea typeface="Roboto"/>
              <a:cs typeface="Roboto"/>
              <a:sym typeface="Roboto"/>
            </a:endParaRPr>
          </a:p>
          <a:p>
            <a:pPr marL="914377" marR="0" lvl="1" indent="-321725" algn="l" rtl="0">
              <a:lnSpc>
                <a:spcPct val="100000"/>
              </a:lnSpc>
              <a:spcBef>
                <a:spcPts val="600"/>
              </a:spcBef>
              <a:spcAft>
                <a:spcPts val="600"/>
              </a:spcAft>
              <a:buClr>
                <a:srgbClr val="548135"/>
              </a:buClr>
              <a:buSzPts val="1200"/>
              <a:buFont typeface="Montserrat"/>
              <a:buChar char="▶"/>
            </a:pPr>
            <a:r>
              <a:rPr lang="en-US" sz="1400" b="0" i="0" u="sng" strike="noStrike" cap="none">
                <a:solidFill>
                  <a:srgbClr val="548135"/>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https://pegasus.isi.edu/documentation/</a:t>
            </a:r>
            <a:r>
              <a:rPr lang="en-US" sz="1400" b="0" i="0" u="sng" strike="noStrike" cap="none">
                <a:solidFill>
                  <a:srgbClr val="548135"/>
                </a:solidFill>
                <a:latin typeface="Roboto Light"/>
                <a:ea typeface="Roboto Light"/>
                <a:cs typeface="Roboto Light"/>
                <a:sym typeface="Roboto Light"/>
              </a:rPr>
              <a:t> </a:t>
            </a:r>
            <a:endParaRPr sz="1800" b="0" i="0" u="none" strike="noStrike" cap="none">
              <a:solidFill>
                <a:srgbClr val="2E75B6"/>
              </a:solidFill>
              <a:latin typeface="Roboto Light"/>
              <a:ea typeface="Roboto Light"/>
              <a:cs typeface="Roboto Light"/>
              <a:sym typeface="Roboto Light"/>
            </a:endParaRPr>
          </a:p>
        </p:txBody>
      </p:sp>
      <p:pic>
        <p:nvPicPr>
          <p:cNvPr id="3140" name="Google Shape;3140;p45"/>
          <p:cNvPicPr preferRelativeResize="0"/>
          <p:nvPr/>
        </p:nvPicPr>
        <p:blipFill rotWithShape="1">
          <a:blip r:embed="rId4">
            <a:alphaModFix/>
          </a:blip>
          <a:srcRect b="5220"/>
          <a:stretch/>
        </p:blipFill>
        <p:spPr>
          <a:xfrm>
            <a:off x="8081032" y="2037545"/>
            <a:ext cx="3693589" cy="4439456"/>
          </a:xfrm>
          <a:prstGeom prst="rect">
            <a:avLst/>
          </a:prstGeom>
          <a:noFill/>
          <a:ln>
            <a:noFill/>
          </a:ln>
        </p:spPr>
      </p:pic>
      <p:grpSp>
        <p:nvGrpSpPr>
          <p:cNvPr id="3141" name="Google Shape;3141;p45"/>
          <p:cNvGrpSpPr/>
          <p:nvPr/>
        </p:nvGrpSpPr>
        <p:grpSpPr>
          <a:xfrm>
            <a:off x="0" y="0"/>
            <a:ext cx="12192000" cy="2036003"/>
            <a:chOff x="0" y="-19851"/>
            <a:chExt cx="12192000" cy="2036003"/>
          </a:xfrm>
        </p:grpSpPr>
        <p:pic>
          <p:nvPicPr>
            <p:cNvPr id="3142" name="Google Shape;3142;p45"/>
            <p:cNvPicPr preferRelativeResize="0"/>
            <p:nvPr/>
          </p:nvPicPr>
          <p:blipFill rotWithShape="1">
            <a:blip r:embed="rId5">
              <a:alphaModFix/>
            </a:blip>
            <a:srcRect l="38" r="34"/>
            <a:stretch/>
          </p:blipFill>
          <p:spPr>
            <a:xfrm>
              <a:off x="0" y="-19851"/>
              <a:ext cx="12192000" cy="2016059"/>
            </a:xfrm>
            <a:prstGeom prst="rect">
              <a:avLst/>
            </a:prstGeom>
            <a:noFill/>
            <a:ln>
              <a:noFill/>
            </a:ln>
          </p:spPr>
        </p:pic>
        <p:sp>
          <p:nvSpPr>
            <p:cNvPr id="3143" name="Google Shape;3143;p45"/>
            <p:cNvSpPr/>
            <p:nvPr/>
          </p:nvSpPr>
          <p:spPr>
            <a:xfrm>
              <a:off x="3117229" y="1124552"/>
              <a:ext cx="1034100" cy="891600"/>
            </a:xfrm>
            <a:prstGeom prst="hexagon">
              <a:avLst>
                <a:gd name="adj" fmla="val 25000"/>
                <a:gd name="vf" fmla="val 115470"/>
              </a:avLst>
            </a:prstGeom>
            <a:solidFill>
              <a:schemeClr val="lt1">
                <a:alpha val="4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44" name="Google Shape;3144;p45"/>
            <p:cNvSpPr/>
            <p:nvPr/>
          </p:nvSpPr>
          <p:spPr>
            <a:xfrm>
              <a:off x="4387807" y="750651"/>
              <a:ext cx="902100" cy="777600"/>
            </a:xfrm>
            <a:prstGeom prst="hexagon">
              <a:avLst>
                <a:gd name="adj" fmla="val 25000"/>
                <a:gd name="vf" fmla="val 115470"/>
              </a:avLst>
            </a:prstGeom>
            <a:solidFill>
              <a:schemeClr val="lt1">
                <a:alpha val="4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45" name="Google Shape;3145;p45"/>
            <p:cNvSpPr/>
            <p:nvPr/>
          </p:nvSpPr>
          <p:spPr>
            <a:xfrm>
              <a:off x="7285045" y="869127"/>
              <a:ext cx="1167900" cy="1006800"/>
            </a:xfrm>
            <a:prstGeom prst="hexagon">
              <a:avLst>
                <a:gd name="adj" fmla="val 25000"/>
                <a:gd name="vf" fmla="val 115470"/>
              </a:avLst>
            </a:prstGeom>
            <a:solidFill>
              <a:schemeClr val="lt1">
                <a:alpha val="3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46" name="Google Shape;3146;p45"/>
            <p:cNvSpPr/>
            <p:nvPr/>
          </p:nvSpPr>
          <p:spPr>
            <a:xfrm>
              <a:off x="5397325" y="1043938"/>
              <a:ext cx="955800" cy="824100"/>
            </a:xfrm>
            <a:prstGeom prst="hexagon">
              <a:avLst>
                <a:gd name="adj" fmla="val 25000"/>
                <a:gd name="vf" fmla="val 115470"/>
              </a:avLst>
            </a:prstGeom>
            <a:noFill/>
            <a:ln w="38100" cap="flat" cmpd="sng">
              <a:solidFill>
                <a:schemeClr val="lt1">
                  <a:alpha val="5254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47" name="Google Shape;3147;p45"/>
            <p:cNvSpPr/>
            <p:nvPr/>
          </p:nvSpPr>
          <p:spPr>
            <a:xfrm>
              <a:off x="9969430" y="1238436"/>
              <a:ext cx="902100" cy="777600"/>
            </a:xfrm>
            <a:prstGeom prst="hexagon">
              <a:avLst>
                <a:gd name="adj" fmla="val 25000"/>
                <a:gd name="vf" fmla="val 115470"/>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48" name="Google Shape;3148;p45"/>
            <p:cNvSpPr/>
            <p:nvPr/>
          </p:nvSpPr>
          <p:spPr>
            <a:xfrm>
              <a:off x="8200296" y="0"/>
              <a:ext cx="864900" cy="745800"/>
            </a:xfrm>
            <a:prstGeom prst="hexagon">
              <a:avLst>
                <a:gd name="adj" fmla="val 25000"/>
                <a:gd name="vf" fmla="val 115470"/>
              </a:avLst>
            </a:prstGeom>
            <a:solidFill>
              <a:schemeClr val="lt1">
                <a:alpha val="4627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49" name="Google Shape;3149;p45"/>
            <p:cNvSpPr/>
            <p:nvPr/>
          </p:nvSpPr>
          <p:spPr>
            <a:xfrm>
              <a:off x="6459668" y="1280763"/>
              <a:ext cx="757800" cy="673800"/>
            </a:xfrm>
            <a:prstGeom prst="hexagon">
              <a:avLst>
                <a:gd name="adj" fmla="val 25000"/>
                <a:gd name="vf" fmla="val 115470"/>
              </a:avLst>
            </a:prstGeom>
            <a:solidFill>
              <a:schemeClr val="lt1">
                <a:alpha val="2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50" name="Google Shape;3150;p45"/>
            <p:cNvSpPr/>
            <p:nvPr/>
          </p:nvSpPr>
          <p:spPr>
            <a:xfrm>
              <a:off x="9516297" y="87420"/>
              <a:ext cx="1167900" cy="1006800"/>
            </a:xfrm>
            <a:prstGeom prst="hexagon">
              <a:avLst>
                <a:gd name="adj" fmla="val 25000"/>
                <a:gd name="vf" fmla="val 115470"/>
              </a:avLst>
            </a:prstGeom>
            <a:solidFill>
              <a:schemeClr val="lt1">
                <a:alpha val="3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51" name="Google Shape;3151;p45"/>
            <p:cNvSpPr/>
            <p:nvPr/>
          </p:nvSpPr>
          <p:spPr>
            <a:xfrm>
              <a:off x="3481151" y="87420"/>
              <a:ext cx="955800" cy="824100"/>
            </a:xfrm>
            <a:prstGeom prst="hexagon">
              <a:avLst>
                <a:gd name="adj" fmla="val 25000"/>
                <a:gd name="vf" fmla="val 115470"/>
              </a:avLst>
            </a:prstGeom>
            <a:noFill/>
            <a:ln w="38100" cap="flat" cmpd="sng">
              <a:solidFill>
                <a:schemeClr val="lt1">
                  <a:alpha val="5254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52" name="Google Shape;3152;p45"/>
            <p:cNvSpPr/>
            <p:nvPr/>
          </p:nvSpPr>
          <p:spPr>
            <a:xfrm>
              <a:off x="6041194" y="0"/>
              <a:ext cx="763200" cy="657900"/>
            </a:xfrm>
            <a:prstGeom prst="hexagon">
              <a:avLst>
                <a:gd name="adj" fmla="val 25000"/>
                <a:gd name="vf" fmla="val 115470"/>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53" name="Google Shape;3153;p45"/>
            <p:cNvSpPr/>
            <p:nvPr/>
          </p:nvSpPr>
          <p:spPr>
            <a:xfrm>
              <a:off x="8374271" y="840959"/>
              <a:ext cx="1220700" cy="1052400"/>
            </a:xfrm>
            <a:prstGeom prst="hexagon">
              <a:avLst>
                <a:gd name="adj" fmla="val 25000"/>
                <a:gd name="vf" fmla="val 115470"/>
              </a:avLst>
            </a:prstGeom>
            <a:noFill/>
            <a:ln w="38100" cap="flat" cmpd="sng">
              <a:solidFill>
                <a:schemeClr val="lt1">
                  <a:alpha val="5254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54" name="Google Shape;3154;p45"/>
            <p:cNvSpPr/>
            <p:nvPr/>
          </p:nvSpPr>
          <p:spPr>
            <a:xfrm>
              <a:off x="10871473" y="464534"/>
              <a:ext cx="1220700" cy="1052400"/>
            </a:xfrm>
            <a:prstGeom prst="hexagon">
              <a:avLst>
                <a:gd name="adj" fmla="val 25000"/>
                <a:gd name="vf" fmla="val 115470"/>
              </a:avLst>
            </a:prstGeom>
            <a:noFill/>
            <a:ln w="38100" cap="flat" cmpd="sng">
              <a:solidFill>
                <a:schemeClr val="lt1">
                  <a:alpha val="30196"/>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55" name="Google Shape;3155;p45"/>
            <p:cNvSpPr/>
            <p:nvPr/>
          </p:nvSpPr>
          <p:spPr>
            <a:xfrm>
              <a:off x="5279915" y="297153"/>
              <a:ext cx="582600" cy="518100"/>
            </a:xfrm>
            <a:prstGeom prst="hexagon">
              <a:avLst>
                <a:gd name="adj" fmla="val 25000"/>
                <a:gd name="vf" fmla="val 115470"/>
              </a:avLst>
            </a:prstGeom>
            <a:solidFill>
              <a:schemeClr val="lt1">
                <a:alpha val="2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grpSp>
      <p:sp>
        <p:nvSpPr>
          <p:cNvPr id="3157" name="Google Shape;3157;p45"/>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3158" name="Google Shape;3158;p45"/>
          <p:cNvSpPr txBox="1">
            <a:spLocks noGrp="1"/>
          </p:cNvSpPr>
          <p:nvPr>
            <p:ph type="title" idx="4294967295"/>
          </p:nvPr>
        </p:nvSpPr>
        <p:spPr>
          <a:xfrm>
            <a:off x="112575" y="1441200"/>
            <a:ext cx="2514300" cy="5850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3F3F3F"/>
              </a:buClr>
              <a:buSzPts val="3200"/>
              <a:buFont typeface="Roboto Black"/>
              <a:buNone/>
            </a:pPr>
            <a:r>
              <a:rPr lang="en-US" sz="3200" b="1" dirty="0">
                <a:solidFill>
                  <a:srgbClr val="2D75B6"/>
                </a:solidFill>
              </a:rPr>
              <a:t>Pegasus 5.0</a:t>
            </a:r>
            <a:endParaRPr b="1" dirty="0">
              <a:solidFill>
                <a:srgbClr val="2D75B6"/>
              </a:solidFill>
            </a:endParaRPr>
          </a:p>
        </p:txBody>
      </p:sp>
    </p:spTree>
    <p:extLst>
      <p:ext uri="{BB962C8B-B14F-4D97-AF65-F5344CB8AC3E}">
        <p14:creationId xmlns:p14="http://schemas.microsoft.com/office/powerpoint/2010/main" val="1601970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8"/>
          <p:cNvSpPr/>
          <p:nvPr/>
        </p:nvSpPr>
        <p:spPr>
          <a:xfrm>
            <a:off x="7139061" y="2989165"/>
            <a:ext cx="3086037" cy="1835828"/>
          </a:xfrm>
          <a:prstGeom prst="roundRect">
            <a:avLst>
              <a:gd name="adj" fmla="val 5855"/>
            </a:avLst>
          </a:prstGeom>
          <a:solidFill>
            <a:srgbClr val="E1EFD8">
              <a:alpha val="23529"/>
            </a:srgbClr>
          </a:solidFill>
          <a:ln w="12700" cap="flat" cmpd="sng">
            <a:solidFill>
              <a:srgbClr val="6CAF2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0" name="Google Shape;1670;p68"/>
          <p:cNvSpPr/>
          <p:nvPr/>
        </p:nvSpPr>
        <p:spPr>
          <a:xfrm>
            <a:off x="7762383" y="3167874"/>
            <a:ext cx="1594701" cy="1361504"/>
          </a:xfrm>
          <a:custGeom>
            <a:avLst/>
            <a:gdLst/>
            <a:ahLst/>
            <a:cxnLst/>
            <a:rect l="l" t="t" r="r" b="b"/>
            <a:pathLst>
              <a:path w="741362" h="763588" extrusionOk="0">
                <a:moveTo>
                  <a:pt x="0" y="354013"/>
                </a:moveTo>
                <a:lnTo>
                  <a:pt x="741362" y="0"/>
                </a:lnTo>
                <a:lnTo>
                  <a:pt x="542925" y="763588"/>
                </a:lnTo>
                <a:lnTo>
                  <a:pt x="0" y="354013"/>
                </a:lnTo>
                <a:close/>
              </a:path>
            </a:pathLst>
          </a:custGeom>
          <a:gradFill>
            <a:gsLst>
              <a:gs pos="0">
                <a:srgbClr val="C4E0B2">
                  <a:alpha val="43921"/>
                </a:srgbClr>
              </a:gs>
              <a:gs pos="100000">
                <a:srgbClr val="E1EFD8">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1" name="Google Shape;1671;p68"/>
          <p:cNvSpPr/>
          <p:nvPr/>
        </p:nvSpPr>
        <p:spPr>
          <a:xfrm>
            <a:off x="8554580" y="3159846"/>
            <a:ext cx="1549194" cy="1549194"/>
          </a:xfrm>
          <a:prstGeom prst="ellipse">
            <a:avLst/>
          </a:prstGeom>
          <a:gradFill>
            <a:gsLst>
              <a:gs pos="0">
                <a:srgbClr val="E1EFD8">
                  <a:alpha val="43921"/>
                </a:srgbClr>
              </a:gs>
              <a:gs pos="17000">
                <a:srgbClr val="E1EFD8">
                  <a:alpha val="43921"/>
                </a:srgbClr>
              </a:gs>
              <a:gs pos="100000">
                <a:srgbClr val="C4E0B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2" name="Google Shape;1672;p68"/>
          <p:cNvSpPr/>
          <p:nvPr/>
        </p:nvSpPr>
        <p:spPr>
          <a:xfrm>
            <a:off x="7139061" y="1002173"/>
            <a:ext cx="3086037" cy="1835828"/>
          </a:xfrm>
          <a:prstGeom prst="roundRect">
            <a:avLst>
              <a:gd name="adj" fmla="val 5855"/>
            </a:avLst>
          </a:prstGeom>
          <a:solidFill>
            <a:srgbClr val="E1EFD8">
              <a:alpha val="23529"/>
            </a:srgbClr>
          </a:solidFill>
          <a:ln w="12700" cap="flat" cmpd="sng">
            <a:solidFill>
              <a:srgbClr val="6CAF2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3" name="Google Shape;1673;p68"/>
          <p:cNvSpPr/>
          <p:nvPr/>
        </p:nvSpPr>
        <p:spPr>
          <a:xfrm>
            <a:off x="7762383" y="1153518"/>
            <a:ext cx="1594701" cy="1361504"/>
          </a:xfrm>
          <a:custGeom>
            <a:avLst/>
            <a:gdLst/>
            <a:ahLst/>
            <a:cxnLst/>
            <a:rect l="l" t="t" r="r" b="b"/>
            <a:pathLst>
              <a:path w="741362" h="763588" extrusionOk="0">
                <a:moveTo>
                  <a:pt x="0" y="354013"/>
                </a:moveTo>
                <a:lnTo>
                  <a:pt x="741362" y="0"/>
                </a:lnTo>
                <a:lnTo>
                  <a:pt x="542925" y="763588"/>
                </a:lnTo>
                <a:lnTo>
                  <a:pt x="0" y="354013"/>
                </a:lnTo>
                <a:close/>
              </a:path>
            </a:pathLst>
          </a:custGeom>
          <a:gradFill>
            <a:gsLst>
              <a:gs pos="0">
                <a:srgbClr val="C4E0B2">
                  <a:alpha val="43921"/>
                </a:srgbClr>
              </a:gs>
              <a:gs pos="100000">
                <a:srgbClr val="E1EFD8">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4" name="Google Shape;1674;p68"/>
          <p:cNvSpPr/>
          <p:nvPr/>
        </p:nvSpPr>
        <p:spPr>
          <a:xfrm>
            <a:off x="8554580" y="1145490"/>
            <a:ext cx="1549194" cy="1549194"/>
          </a:xfrm>
          <a:prstGeom prst="ellipse">
            <a:avLst/>
          </a:prstGeom>
          <a:gradFill>
            <a:gsLst>
              <a:gs pos="0">
                <a:srgbClr val="E1EFD8">
                  <a:alpha val="43921"/>
                </a:srgbClr>
              </a:gs>
              <a:gs pos="17000">
                <a:srgbClr val="E1EFD8">
                  <a:alpha val="43921"/>
                </a:srgbClr>
              </a:gs>
              <a:gs pos="100000">
                <a:srgbClr val="C4E0B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68"/>
          <p:cNvSpPr/>
          <p:nvPr/>
        </p:nvSpPr>
        <p:spPr>
          <a:xfrm>
            <a:off x="5576287" y="1252562"/>
            <a:ext cx="1453985" cy="3570227"/>
          </a:xfrm>
          <a:prstGeom prst="round2SameRect">
            <a:avLst>
              <a:gd name="adj1" fmla="val 0"/>
              <a:gd name="adj2" fmla="val 0"/>
            </a:avLst>
          </a:prstGeom>
          <a:solidFill>
            <a:srgbClr val="D8E2F3">
              <a:alpha val="23529"/>
            </a:srgbClr>
          </a:solidFill>
          <a:ln w="12700" cap="flat" cmpd="sng">
            <a:solidFill>
              <a:srgbClr val="2D75B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68"/>
          <p:cNvSpPr/>
          <p:nvPr/>
        </p:nvSpPr>
        <p:spPr>
          <a:xfrm>
            <a:off x="5637115" y="1312260"/>
            <a:ext cx="1332328" cy="2578182"/>
          </a:xfrm>
          <a:prstGeom prst="rect">
            <a:avLst/>
          </a:prstGeom>
          <a:gradFill>
            <a:gsLst>
              <a:gs pos="0">
                <a:srgbClr val="BFBFBF"/>
              </a:gs>
              <a:gs pos="100000">
                <a:srgbClr val="7F7F7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7" name="Google Shape;1677;p68"/>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3F3F3F"/>
              </a:buClr>
              <a:buSzPts val="3600"/>
              <a:buFont typeface="Roboto Black"/>
              <a:buNone/>
            </a:pPr>
            <a:r>
              <a:rPr lang="en-US"/>
              <a:t>Pegasus Deployment</a:t>
            </a:r>
            <a:endParaRPr/>
          </a:p>
        </p:txBody>
      </p:sp>
      <p:sp>
        <p:nvSpPr>
          <p:cNvPr id="1678" name="Google Shape;1678;p68"/>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18</a:t>
            </a:fld>
            <a:endParaRPr/>
          </a:p>
        </p:txBody>
      </p:sp>
      <p:grpSp>
        <p:nvGrpSpPr>
          <p:cNvPr id="1679" name="Google Shape;1679;p68"/>
          <p:cNvGrpSpPr/>
          <p:nvPr/>
        </p:nvGrpSpPr>
        <p:grpSpPr>
          <a:xfrm>
            <a:off x="1129870" y="1214825"/>
            <a:ext cx="4140630" cy="815225"/>
            <a:chOff x="1129870" y="1214825"/>
            <a:chExt cx="4140630" cy="815225"/>
          </a:xfrm>
        </p:grpSpPr>
        <p:sp>
          <p:nvSpPr>
            <p:cNvPr id="1680" name="Google Shape;1680;p68"/>
            <p:cNvSpPr/>
            <p:nvPr/>
          </p:nvSpPr>
          <p:spPr>
            <a:xfrm>
              <a:off x="1129870" y="1214825"/>
              <a:ext cx="4140629" cy="276999"/>
            </a:xfrm>
            <a:prstGeom prst="rect">
              <a:avLst/>
            </a:prstGeom>
            <a:noFill/>
            <a:ln>
              <a:noFill/>
            </a:ln>
          </p:spPr>
          <p:txBody>
            <a:bodyPr spcFirstLastPara="1" wrap="square" lIns="72000" tIns="0" rIns="7200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65CAA"/>
                  </a:solidFill>
                  <a:latin typeface="Roboto"/>
                  <a:ea typeface="Roboto"/>
                  <a:cs typeface="Roboto"/>
                  <a:sym typeface="Roboto"/>
                </a:rPr>
                <a:t>Workflow Submit Node</a:t>
              </a:r>
              <a:endParaRPr sz="1400" b="0" i="0" u="none" strike="noStrike" cap="none">
                <a:solidFill>
                  <a:srgbClr val="000000"/>
                </a:solidFill>
                <a:latin typeface="Arial"/>
                <a:ea typeface="Arial"/>
                <a:cs typeface="Arial"/>
                <a:sym typeface="Arial"/>
              </a:endParaRPr>
            </a:p>
          </p:txBody>
        </p:sp>
        <p:sp>
          <p:nvSpPr>
            <p:cNvPr id="1681" name="Google Shape;1681;p68"/>
            <p:cNvSpPr/>
            <p:nvPr/>
          </p:nvSpPr>
          <p:spPr>
            <a:xfrm>
              <a:off x="1129871" y="1537607"/>
              <a:ext cx="4140629" cy="492443"/>
            </a:xfrm>
            <a:prstGeom prst="rect">
              <a:avLst/>
            </a:prstGeom>
            <a:noFill/>
            <a:ln>
              <a:noFill/>
            </a:ln>
          </p:spPr>
          <p:txBody>
            <a:bodyPr spcFirstLastPara="1" wrap="square" lIns="72000" tIns="0" rIns="72000" bIns="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600" b="0" i="0" u="none" strike="noStrike" cap="none">
                  <a:solidFill>
                    <a:srgbClr val="3F3F3F"/>
                  </a:solidFill>
                  <a:latin typeface="Roboto"/>
                  <a:ea typeface="Roboto"/>
                  <a:cs typeface="Roboto"/>
                  <a:sym typeface="Roboto"/>
                </a:rPr>
                <a:t>Pegasus WMS</a:t>
              </a:r>
              <a:endParaRPr sz="1400" b="0" i="0" u="none" strike="noStrike" cap="none">
                <a:solidFill>
                  <a:srgbClr val="000000"/>
                </a:solidFill>
                <a:latin typeface="Arial"/>
                <a:ea typeface="Arial"/>
                <a:cs typeface="Arial"/>
                <a:sym typeface="Arial"/>
              </a:endParaRPr>
            </a:p>
            <a:p>
              <a:pPr marL="200025" marR="0" lvl="0" indent="-200025" algn="l" rtl="0">
                <a:lnSpc>
                  <a:spcPct val="100000"/>
                </a:lnSpc>
                <a:spcBef>
                  <a:spcPts val="0"/>
                </a:spcBef>
                <a:spcAft>
                  <a:spcPts val="0"/>
                </a:spcAft>
                <a:buClr>
                  <a:srgbClr val="74CA21"/>
                </a:buClr>
                <a:buSzPts val="1400"/>
                <a:buFont typeface="Noto Sans Symbols"/>
                <a:buChar char="▪"/>
              </a:pPr>
              <a:r>
                <a:rPr lang="en-US" sz="1600" b="0" i="0" u="none" strike="noStrike" cap="none">
                  <a:solidFill>
                    <a:srgbClr val="3F3F3F"/>
                  </a:solidFill>
                  <a:latin typeface="Roboto"/>
                  <a:ea typeface="Roboto"/>
                  <a:cs typeface="Roboto"/>
                  <a:sym typeface="Roboto"/>
                </a:rPr>
                <a:t>HTCondor</a:t>
              </a:r>
              <a:endParaRPr sz="1600" b="0" i="0" u="none" strike="noStrike" cap="none">
                <a:solidFill>
                  <a:srgbClr val="3F3F3F"/>
                </a:solidFill>
                <a:latin typeface="Roboto"/>
                <a:ea typeface="Roboto"/>
                <a:cs typeface="Roboto"/>
                <a:sym typeface="Roboto"/>
              </a:endParaRPr>
            </a:p>
          </p:txBody>
        </p:sp>
      </p:grpSp>
      <p:sp>
        <p:nvSpPr>
          <p:cNvPr id="1682" name="Google Shape;1682;p68"/>
          <p:cNvSpPr/>
          <p:nvPr/>
        </p:nvSpPr>
        <p:spPr>
          <a:xfrm flipH="1">
            <a:off x="942540" y="1294437"/>
            <a:ext cx="109155" cy="109155"/>
          </a:xfrm>
          <a:prstGeom prst="rtTriangle">
            <a:avLst/>
          </a:prstGeom>
          <a:solidFill>
            <a:srgbClr val="BA083A"/>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Roboto Light"/>
              <a:ea typeface="Roboto Light"/>
              <a:cs typeface="Roboto Light"/>
              <a:sym typeface="Roboto Light"/>
            </a:endParaRPr>
          </a:p>
        </p:txBody>
      </p:sp>
      <p:grpSp>
        <p:nvGrpSpPr>
          <p:cNvPr id="1683" name="Google Shape;1683;p68"/>
          <p:cNvGrpSpPr/>
          <p:nvPr/>
        </p:nvGrpSpPr>
        <p:grpSpPr>
          <a:xfrm>
            <a:off x="1129870" y="2343672"/>
            <a:ext cx="4140630" cy="1061446"/>
            <a:chOff x="1129870" y="2312795"/>
            <a:chExt cx="4140630" cy="1061446"/>
          </a:xfrm>
        </p:grpSpPr>
        <p:sp>
          <p:nvSpPr>
            <p:cNvPr id="1684" name="Google Shape;1684;p68"/>
            <p:cNvSpPr/>
            <p:nvPr/>
          </p:nvSpPr>
          <p:spPr>
            <a:xfrm>
              <a:off x="1129870" y="2312795"/>
              <a:ext cx="4140629" cy="276999"/>
            </a:xfrm>
            <a:prstGeom prst="rect">
              <a:avLst/>
            </a:prstGeom>
            <a:noFill/>
            <a:ln>
              <a:noFill/>
            </a:ln>
          </p:spPr>
          <p:txBody>
            <a:bodyPr spcFirstLastPara="1" wrap="square" lIns="72000" tIns="0" rIns="7200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65CAA"/>
                  </a:solidFill>
                  <a:latin typeface="Roboto"/>
                  <a:ea typeface="Roboto"/>
                  <a:cs typeface="Roboto"/>
                  <a:sym typeface="Roboto"/>
                </a:rPr>
                <a:t>One or more Compute Sites</a:t>
              </a:r>
              <a:endParaRPr sz="1400" b="0" i="0" u="none" strike="noStrike" cap="none">
                <a:solidFill>
                  <a:srgbClr val="000000"/>
                </a:solidFill>
                <a:latin typeface="Arial"/>
                <a:ea typeface="Arial"/>
                <a:cs typeface="Arial"/>
                <a:sym typeface="Arial"/>
              </a:endParaRPr>
            </a:p>
          </p:txBody>
        </p:sp>
        <p:sp>
          <p:nvSpPr>
            <p:cNvPr id="1685" name="Google Shape;1685;p68"/>
            <p:cNvSpPr/>
            <p:nvPr/>
          </p:nvSpPr>
          <p:spPr>
            <a:xfrm>
              <a:off x="1129871" y="2635577"/>
              <a:ext cx="4140629" cy="738664"/>
            </a:xfrm>
            <a:prstGeom prst="rect">
              <a:avLst/>
            </a:prstGeom>
            <a:noFill/>
            <a:ln>
              <a:noFill/>
            </a:ln>
          </p:spPr>
          <p:txBody>
            <a:bodyPr spcFirstLastPara="1" wrap="square" lIns="72000" tIns="0" rIns="72000" bIns="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600" b="0" i="0" u="none" strike="noStrike" cap="none">
                  <a:solidFill>
                    <a:srgbClr val="3F3F3F"/>
                  </a:solidFill>
                  <a:latin typeface="Roboto"/>
                  <a:ea typeface="Roboto"/>
                  <a:cs typeface="Roboto"/>
                  <a:sym typeface="Roboto"/>
                </a:rPr>
                <a:t>Compute Clusters</a:t>
              </a:r>
              <a:endParaRPr sz="1400" b="0" i="0" u="none" strike="noStrike" cap="none">
                <a:solidFill>
                  <a:srgbClr val="000000"/>
                </a:solidFill>
                <a:latin typeface="Arial"/>
                <a:ea typeface="Arial"/>
                <a:cs typeface="Arial"/>
                <a:sym typeface="Arial"/>
              </a:endParaRPr>
            </a:p>
            <a:p>
              <a:pPr marL="200025" marR="0" lvl="0" indent="-200025" algn="l" rtl="0">
                <a:lnSpc>
                  <a:spcPct val="100000"/>
                </a:lnSpc>
                <a:spcBef>
                  <a:spcPts val="0"/>
                </a:spcBef>
                <a:spcAft>
                  <a:spcPts val="0"/>
                </a:spcAft>
                <a:buClr>
                  <a:srgbClr val="74CA21"/>
                </a:buClr>
                <a:buSzPts val="1400"/>
                <a:buFont typeface="Noto Sans Symbols"/>
                <a:buChar char="▪"/>
              </a:pPr>
              <a:r>
                <a:rPr lang="en-US" sz="1600" b="0" i="0" u="none" strike="noStrike" cap="none">
                  <a:solidFill>
                    <a:srgbClr val="3F3F3F"/>
                  </a:solidFill>
                  <a:latin typeface="Roboto"/>
                  <a:ea typeface="Roboto"/>
                  <a:cs typeface="Roboto"/>
                  <a:sym typeface="Roboto"/>
                </a:rPr>
                <a:t>Cloud</a:t>
              </a:r>
              <a:endParaRPr sz="1400" b="0" i="0" u="none" strike="noStrike" cap="none">
                <a:solidFill>
                  <a:srgbClr val="000000"/>
                </a:solidFill>
                <a:latin typeface="Arial"/>
                <a:ea typeface="Arial"/>
                <a:cs typeface="Arial"/>
                <a:sym typeface="Arial"/>
              </a:endParaRPr>
            </a:p>
            <a:p>
              <a:pPr marL="200025" marR="0" lvl="0" indent="-200025" algn="l" rtl="0">
                <a:lnSpc>
                  <a:spcPct val="100000"/>
                </a:lnSpc>
                <a:spcBef>
                  <a:spcPts val="0"/>
                </a:spcBef>
                <a:spcAft>
                  <a:spcPts val="0"/>
                </a:spcAft>
                <a:buClr>
                  <a:srgbClr val="74CA21"/>
                </a:buClr>
                <a:buSzPts val="1400"/>
                <a:buFont typeface="Noto Sans Symbols"/>
                <a:buChar char="▪"/>
              </a:pPr>
              <a:r>
                <a:rPr lang="en-US" sz="1600" b="0" i="0" u="none" strike="noStrike" cap="none">
                  <a:solidFill>
                    <a:srgbClr val="3F3F3F"/>
                  </a:solidFill>
                  <a:latin typeface="Roboto"/>
                  <a:ea typeface="Roboto"/>
                  <a:cs typeface="Roboto"/>
                  <a:sym typeface="Roboto"/>
                </a:rPr>
                <a:t>OSG</a:t>
              </a:r>
              <a:endParaRPr sz="1400" b="0" i="0" u="none" strike="noStrike" cap="none">
                <a:solidFill>
                  <a:srgbClr val="000000"/>
                </a:solidFill>
                <a:latin typeface="Arial"/>
                <a:ea typeface="Arial"/>
                <a:cs typeface="Arial"/>
                <a:sym typeface="Arial"/>
              </a:endParaRPr>
            </a:p>
          </p:txBody>
        </p:sp>
      </p:grpSp>
      <p:sp>
        <p:nvSpPr>
          <p:cNvPr id="1686" name="Google Shape;1686;p68"/>
          <p:cNvSpPr/>
          <p:nvPr/>
        </p:nvSpPr>
        <p:spPr>
          <a:xfrm flipH="1">
            <a:off x="942540" y="2430507"/>
            <a:ext cx="109155" cy="109155"/>
          </a:xfrm>
          <a:prstGeom prst="rtTriangle">
            <a:avLst/>
          </a:prstGeom>
          <a:solidFill>
            <a:srgbClr val="BA083A"/>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Roboto Light"/>
              <a:ea typeface="Roboto Light"/>
              <a:cs typeface="Roboto Light"/>
              <a:sym typeface="Roboto Light"/>
            </a:endParaRPr>
          </a:p>
        </p:txBody>
      </p:sp>
      <p:grpSp>
        <p:nvGrpSpPr>
          <p:cNvPr id="1687" name="Google Shape;1687;p68"/>
          <p:cNvGrpSpPr/>
          <p:nvPr/>
        </p:nvGrpSpPr>
        <p:grpSpPr>
          <a:xfrm>
            <a:off x="1129870" y="3718740"/>
            <a:ext cx="4140630" cy="569003"/>
            <a:chOff x="1129870" y="3656986"/>
            <a:chExt cx="4140630" cy="569003"/>
          </a:xfrm>
        </p:grpSpPr>
        <p:sp>
          <p:nvSpPr>
            <p:cNvPr id="1688" name="Google Shape;1688;p68"/>
            <p:cNvSpPr/>
            <p:nvPr/>
          </p:nvSpPr>
          <p:spPr>
            <a:xfrm>
              <a:off x="1129870" y="3656986"/>
              <a:ext cx="4140629" cy="276999"/>
            </a:xfrm>
            <a:prstGeom prst="rect">
              <a:avLst/>
            </a:prstGeom>
            <a:noFill/>
            <a:ln>
              <a:noFill/>
            </a:ln>
          </p:spPr>
          <p:txBody>
            <a:bodyPr spcFirstLastPara="1" wrap="square" lIns="72000" tIns="0" rIns="7200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65CAA"/>
                  </a:solidFill>
                  <a:latin typeface="Roboto"/>
                  <a:ea typeface="Roboto"/>
                  <a:cs typeface="Roboto"/>
                  <a:sym typeface="Roboto"/>
                </a:rPr>
                <a:t>Input Sites</a:t>
              </a:r>
              <a:endParaRPr sz="1400" b="0" i="0" u="none" strike="noStrike" cap="none">
                <a:solidFill>
                  <a:srgbClr val="000000"/>
                </a:solidFill>
                <a:latin typeface="Arial"/>
                <a:ea typeface="Arial"/>
                <a:cs typeface="Arial"/>
                <a:sym typeface="Arial"/>
              </a:endParaRPr>
            </a:p>
          </p:txBody>
        </p:sp>
        <p:sp>
          <p:nvSpPr>
            <p:cNvPr id="1689" name="Google Shape;1689;p68"/>
            <p:cNvSpPr/>
            <p:nvPr/>
          </p:nvSpPr>
          <p:spPr>
            <a:xfrm>
              <a:off x="1129871" y="3979768"/>
              <a:ext cx="4140629" cy="246221"/>
            </a:xfrm>
            <a:prstGeom prst="rect">
              <a:avLst/>
            </a:prstGeom>
            <a:noFill/>
            <a:ln>
              <a:noFill/>
            </a:ln>
          </p:spPr>
          <p:txBody>
            <a:bodyPr spcFirstLastPara="1" wrap="square" lIns="72000" tIns="0" rIns="72000" bIns="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600" b="0" i="0" u="none" strike="noStrike" cap="none">
                  <a:solidFill>
                    <a:srgbClr val="3F3F3F"/>
                  </a:solidFill>
                  <a:latin typeface="Roboto"/>
                  <a:ea typeface="Roboto"/>
                  <a:cs typeface="Roboto"/>
                  <a:sym typeface="Roboto"/>
                </a:rPr>
                <a:t>Host Input Data</a:t>
              </a:r>
              <a:endParaRPr sz="1400" b="0" i="0" u="none" strike="noStrike" cap="none">
                <a:solidFill>
                  <a:srgbClr val="000000"/>
                </a:solidFill>
                <a:latin typeface="Arial"/>
                <a:ea typeface="Arial"/>
                <a:cs typeface="Arial"/>
                <a:sym typeface="Arial"/>
              </a:endParaRPr>
            </a:p>
          </p:txBody>
        </p:sp>
      </p:grpSp>
      <p:sp>
        <p:nvSpPr>
          <p:cNvPr id="1690" name="Google Shape;1690;p68"/>
          <p:cNvSpPr/>
          <p:nvPr/>
        </p:nvSpPr>
        <p:spPr>
          <a:xfrm flipH="1">
            <a:off x="942540" y="3812798"/>
            <a:ext cx="109155" cy="109155"/>
          </a:xfrm>
          <a:prstGeom prst="rtTriangle">
            <a:avLst/>
          </a:prstGeom>
          <a:solidFill>
            <a:srgbClr val="BA083A"/>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Roboto Light"/>
              <a:ea typeface="Roboto Light"/>
              <a:cs typeface="Roboto Light"/>
              <a:sym typeface="Roboto Light"/>
            </a:endParaRPr>
          </a:p>
        </p:txBody>
      </p:sp>
      <p:grpSp>
        <p:nvGrpSpPr>
          <p:cNvPr id="1691" name="Google Shape;1691;p68"/>
          <p:cNvGrpSpPr/>
          <p:nvPr/>
        </p:nvGrpSpPr>
        <p:grpSpPr>
          <a:xfrm>
            <a:off x="1129870" y="4601365"/>
            <a:ext cx="4140630" cy="569003"/>
            <a:chOff x="1129870" y="4508734"/>
            <a:chExt cx="4140630" cy="569003"/>
          </a:xfrm>
        </p:grpSpPr>
        <p:sp>
          <p:nvSpPr>
            <p:cNvPr id="1692" name="Google Shape;1692;p68"/>
            <p:cNvSpPr/>
            <p:nvPr/>
          </p:nvSpPr>
          <p:spPr>
            <a:xfrm>
              <a:off x="1129870" y="4508734"/>
              <a:ext cx="4140629" cy="276999"/>
            </a:xfrm>
            <a:prstGeom prst="rect">
              <a:avLst/>
            </a:prstGeom>
            <a:noFill/>
            <a:ln>
              <a:noFill/>
            </a:ln>
          </p:spPr>
          <p:txBody>
            <a:bodyPr spcFirstLastPara="1" wrap="square" lIns="72000" tIns="0" rIns="7200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65CAA"/>
                  </a:solidFill>
                  <a:latin typeface="Roboto"/>
                  <a:ea typeface="Roboto"/>
                  <a:cs typeface="Roboto"/>
                  <a:sym typeface="Roboto"/>
                </a:rPr>
                <a:t>Data Staging Site</a:t>
              </a:r>
              <a:endParaRPr sz="1400" b="0" i="0" u="none" strike="noStrike" cap="none">
                <a:solidFill>
                  <a:srgbClr val="000000"/>
                </a:solidFill>
                <a:latin typeface="Arial"/>
                <a:ea typeface="Arial"/>
                <a:cs typeface="Arial"/>
                <a:sym typeface="Arial"/>
              </a:endParaRPr>
            </a:p>
          </p:txBody>
        </p:sp>
        <p:sp>
          <p:nvSpPr>
            <p:cNvPr id="1693" name="Google Shape;1693;p68"/>
            <p:cNvSpPr/>
            <p:nvPr/>
          </p:nvSpPr>
          <p:spPr>
            <a:xfrm>
              <a:off x="1129871" y="4831516"/>
              <a:ext cx="4140629" cy="246221"/>
            </a:xfrm>
            <a:prstGeom prst="rect">
              <a:avLst/>
            </a:prstGeom>
            <a:noFill/>
            <a:ln>
              <a:noFill/>
            </a:ln>
          </p:spPr>
          <p:txBody>
            <a:bodyPr spcFirstLastPara="1" wrap="square" lIns="72000" tIns="0" rIns="72000" bIns="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600" b="0" i="0" u="none" strike="noStrike" cap="none">
                  <a:solidFill>
                    <a:srgbClr val="3F3F3F"/>
                  </a:solidFill>
                  <a:latin typeface="Roboto"/>
                  <a:ea typeface="Roboto"/>
                  <a:cs typeface="Roboto"/>
                  <a:sym typeface="Roboto"/>
                </a:rPr>
                <a:t>Coordinate data movement for workflow</a:t>
              </a:r>
              <a:endParaRPr sz="1400" b="0" i="0" u="none" strike="noStrike" cap="none">
                <a:solidFill>
                  <a:srgbClr val="000000"/>
                </a:solidFill>
                <a:latin typeface="Arial"/>
                <a:ea typeface="Arial"/>
                <a:cs typeface="Arial"/>
                <a:sym typeface="Arial"/>
              </a:endParaRPr>
            </a:p>
          </p:txBody>
        </p:sp>
      </p:grpSp>
      <p:sp>
        <p:nvSpPr>
          <p:cNvPr id="1694" name="Google Shape;1694;p68"/>
          <p:cNvSpPr/>
          <p:nvPr/>
        </p:nvSpPr>
        <p:spPr>
          <a:xfrm flipH="1">
            <a:off x="942540" y="4664546"/>
            <a:ext cx="109155" cy="109155"/>
          </a:xfrm>
          <a:prstGeom prst="rtTriangle">
            <a:avLst/>
          </a:prstGeom>
          <a:solidFill>
            <a:srgbClr val="BA083A"/>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Roboto Light"/>
              <a:ea typeface="Roboto Light"/>
              <a:cs typeface="Roboto Light"/>
              <a:sym typeface="Roboto Light"/>
            </a:endParaRPr>
          </a:p>
        </p:txBody>
      </p:sp>
      <p:cxnSp>
        <p:nvCxnSpPr>
          <p:cNvPr id="1695" name="Google Shape;1695;p68"/>
          <p:cNvCxnSpPr/>
          <p:nvPr/>
        </p:nvCxnSpPr>
        <p:spPr>
          <a:xfrm>
            <a:off x="1223113" y="2186861"/>
            <a:ext cx="3882287" cy="0"/>
          </a:xfrm>
          <a:prstGeom prst="straightConnector1">
            <a:avLst/>
          </a:prstGeom>
          <a:noFill/>
          <a:ln w="9525" cap="flat" cmpd="sng">
            <a:solidFill>
              <a:srgbClr val="74CA21"/>
            </a:solidFill>
            <a:prstDash val="dash"/>
            <a:miter lim="800000"/>
            <a:headEnd type="none" w="sm" len="sm"/>
            <a:tailEnd type="none" w="sm" len="sm"/>
          </a:ln>
        </p:spPr>
      </p:cxnSp>
      <p:cxnSp>
        <p:nvCxnSpPr>
          <p:cNvPr id="1696" name="Google Shape;1696;p68"/>
          <p:cNvCxnSpPr/>
          <p:nvPr/>
        </p:nvCxnSpPr>
        <p:spPr>
          <a:xfrm>
            <a:off x="1223113" y="3561929"/>
            <a:ext cx="3882287" cy="0"/>
          </a:xfrm>
          <a:prstGeom prst="straightConnector1">
            <a:avLst/>
          </a:prstGeom>
          <a:noFill/>
          <a:ln w="9525" cap="flat" cmpd="sng">
            <a:solidFill>
              <a:srgbClr val="74CA21"/>
            </a:solidFill>
            <a:prstDash val="dash"/>
            <a:miter lim="800000"/>
            <a:headEnd type="none" w="sm" len="sm"/>
            <a:tailEnd type="none" w="sm" len="sm"/>
          </a:ln>
        </p:spPr>
      </p:cxnSp>
      <p:cxnSp>
        <p:nvCxnSpPr>
          <p:cNvPr id="1697" name="Google Shape;1697;p68"/>
          <p:cNvCxnSpPr/>
          <p:nvPr/>
        </p:nvCxnSpPr>
        <p:spPr>
          <a:xfrm>
            <a:off x="1223113" y="4444554"/>
            <a:ext cx="3882287" cy="0"/>
          </a:xfrm>
          <a:prstGeom prst="straightConnector1">
            <a:avLst/>
          </a:prstGeom>
          <a:noFill/>
          <a:ln w="9525" cap="flat" cmpd="sng">
            <a:solidFill>
              <a:srgbClr val="74CA21"/>
            </a:solidFill>
            <a:prstDash val="dash"/>
            <a:miter lim="800000"/>
            <a:headEnd type="none" w="sm" len="sm"/>
            <a:tailEnd type="none" w="sm" len="sm"/>
          </a:ln>
        </p:spPr>
      </p:cxnSp>
      <p:cxnSp>
        <p:nvCxnSpPr>
          <p:cNvPr id="1698" name="Google Shape;1698;p68"/>
          <p:cNvCxnSpPr/>
          <p:nvPr/>
        </p:nvCxnSpPr>
        <p:spPr>
          <a:xfrm>
            <a:off x="1223113" y="5327179"/>
            <a:ext cx="3882287" cy="0"/>
          </a:xfrm>
          <a:prstGeom prst="straightConnector1">
            <a:avLst/>
          </a:prstGeom>
          <a:noFill/>
          <a:ln w="9525" cap="flat" cmpd="sng">
            <a:solidFill>
              <a:srgbClr val="74CA21"/>
            </a:solidFill>
            <a:prstDash val="dash"/>
            <a:miter lim="800000"/>
            <a:headEnd type="none" w="sm" len="sm"/>
            <a:tailEnd type="none" w="sm" len="sm"/>
          </a:ln>
        </p:spPr>
      </p:cxnSp>
      <p:grpSp>
        <p:nvGrpSpPr>
          <p:cNvPr id="1699" name="Google Shape;1699;p68"/>
          <p:cNvGrpSpPr/>
          <p:nvPr/>
        </p:nvGrpSpPr>
        <p:grpSpPr>
          <a:xfrm>
            <a:off x="1129870" y="5483988"/>
            <a:ext cx="4140630" cy="569003"/>
            <a:chOff x="1129870" y="5360486"/>
            <a:chExt cx="4140630" cy="569003"/>
          </a:xfrm>
        </p:grpSpPr>
        <p:sp>
          <p:nvSpPr>
            <p:cNvPr id="1700" name="Google Shape;1700;p68"/>
            <p:cNvSpPr/>
            <p:nvPr/>
          </p:nvSpPr>
          <p:spPr>
            <a:xfrm>
              <a:off x="1129870" y="5360486"/>
              <a:ext cx="4140629" cy="276999"/>
            </a:xfrm>
            <a:prstGeom prst="rect">
              <a:avLst/>
            </a:prstGeom>
            <a:noFill/>
            <a:ln>
              <a:noFill/>
            </a:ln>
          </p:spPr>
          <p:txBody>
            <a:bodyPr spcFirstLastPara="1" wrap="square" lIns="72000" tIns="0" rIns="7200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65CAA"/>
                  </a:solidFill>
                  <a:latin typeface="Roboto"/>
                  <a:ea typeface="Roboto"/>
                  <a:cs typeface="Roboto"/>
                  <a:sym typeface="Roboto"/>
                </a:rPr>
                <a:t>Output Site</a:t>
              </a:r>
              <a:endParaRPr sz="1400" b="0" i="0" u="none" strike="noStrike" cap="none">
                <a:solidFill>
                  <a:srgbClr val="000000"/>
                </a:solidFill>
                <a:latin typeface="Arial"/>
                <a:ea typeface="Arial"/>
                <a:cs typeface="Arial"/>
                <a:sym typeface="Arial"/>
              </a:endParaRPr>
            </a:p>
          </p:txBody>
        </p:sp>
        <p:sp>
          <p:nvSpPr>
            <p:cNvPr id="1701" name="Google Shape;1701;p68"/>
            <p:cNvSpPr/>
            <p:nvPr/>
          </p:nvSpPr>
          <p:spPr>
            <a:xfrm>
              <a:off x="1129871" y="5683268"/>
              <a:ext cx="4140629" cy="246221"/>
            </a:xfrm>
            <a:prstGeom prst="rect">
              <a:avLst/>
            </a:prstGeom>
            <a:noFill/>
            <a:ln>
              <a:noFill/>
            </a:ln>
          </p:spPr>
          <p:txBody>
            <a:bodyPr spcFirstLastPara="1" wrap="square" lIns="72000" tIns="0" rIns="72000" bIns="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600" b="0" i="0" u="none" strike="noStrike" cap="none">
                  <a:solidFill>
                    <a:srgbClr val="3F3F3F"/>
                  </a:solidFill>
                  <a:latin typeface="Roboto"/>
                  <a:ea typeface="Roboto"/>
                  <a:cs typeface="Roboto"/>
                  <a:sym typeface="Roboto"/>
                </a:rPr>
                <a:t>Where output data is placed</a:t>
              </a:r>
              <a:endParaRPr sz="1400" b="0" i="0" u="none" strike="noStrike" cap="none">
                <a:solidFill>
                  <a:srgbClr val="000000"/>
                </a:solidFill>
                <a:latin typeface="Arial"/>
                <a:ea typeface="Arial"/>
                <a:cs typeface="Arial"/>
                <a:sym typeface="Arial"/>
              </a:endParaRPr>
            </a:p>
          </p:txBody>
        </p:sp>
      </p:grpSp>
      <p:sp>
        <p:nvSpPr>
          <p:cNvPr id="1702" name="Google Shape;1702;p68"/>
          <p:cNvSpPr/>
          <p:nvPr/>
        </p:nvSpPr>
        <p:spPr>
          <a:xfrm flipH="1">
            <a:off x="942540" y="5567098"/>
            <a:ext cx="109155" cy="109155"/>
          </a:xfrm>
          <a:prstGeom prst="rtTriangle">
            <a:avLst/>
          </a:prstGeom>
          <a:solidFill>
            <a:srgbClr val="BA083A"/>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Roboto Light"/>
              <a:ea typeface="Roboto Light"/>
              <a:cs typeface="Roboto Light"/>
              <a:sym typeface="Roboto Light"/>
            </a:endParaRPr>
          </a:p>
        </p:txBody>
      </p:sp>
      <p:sp>
        <p:nvSpPr>
          <p:cNvPr id="1703" name="Google Shape;1703;p68"/>
          <p:cNvSpPr/>
          <p:nvPr/>
        </p:nvSpPr>
        <p:spPr>
          <a:xfrm>
            <a:off x="5553075" y="5483988"/>
            <a:ext cx="6266037" cy="815332"/>
          </a:xfrm>
          <a:prstGeom prst="rect">
            <a:avLst/>
          </a:prstGeom>
          <a:solidFill>
            <a:srgbClr val="F2F2F2">
              <a:alpha val="23529"/>
            </a:srgbClr>
          </a:solid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704" name="Google Shape;1704;p68"/>
          <p:cNvGrpSpPr/>
          <p:nvPr/>
        </p:nvGrpSpPr>
        <p:grpSpPr>
          <a:xfrm>
            <a:off x="10636507" y="5606566"/>
            <a:ext cx="219845" cy="219845"/>
            <a:chOff x="4288417" y="6929460"/>
            <a:chExt cx="228600" cy="228600"/>
          </a:xfrm>
        </p:grpSpPr>
        <p:sp>
          <p:nvSpPr>
            <p:cNvPr id="1705" name="Google Shape;1705;p68"/>
            <p:cNvSpPr/>
            <p:nvPr/>
          </p:nvSpPr>
          <p:spPr>
            <a:xfrm>
              <a:off x="4288417" y="6929460"/>
              <a:ext cx="228600" cy="228600"/>
            </a:xfrm>
            <a:prstGeom prst="ellipse">
              <a:avLst/>
            </a:prstGeom>
            <a:noFill/>
            <a:ln w="952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latin typeface="Roboto"/>
                <a:ea typeface="Roboto"/>
                <a:cs typeface="Roboto"/>
                <a:sym typeface="Roboto"/>
              </a:endParaRPr>
            </a:p>
          </p:txBody>
        </p:sp>
        <p:sp>
          <p:nvSpPr>
            <p:cNvPr id="1706" name="Google Shape;1706;p68"/>
            <p:cNvSpPr/>
            <p:nvPr/>
          </p:nvSpPr>
          <p:spPr>
            <a:xfrm>
              <a:off x="4309170" y="6949298"/>
              <a:ext cx="189000" cy="189000"/>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J</a:t>
              </a:r>
              <a:endParaRPr sz="1400" b="0" i="0" u="none" strike="noStrike" cap="none">
                <a:solidFill>
                  <a:srgbClr val="000000"/>
                </a:solidFill>
                <a:latin typeface="Arial"/>
                <a:ea typeface="Arial"/>
                <a:cs typeface="Arial"/>
                <a:sym typeface="Arial"/>
              </a:endParaRPr>
            </a:p>
          </p:txBody>
        </p:sp>
      </p:grpSp>
      <p:sp>
        <p:nvSpPr>
          <p:cNvPr id="1707" name="Google Shape;1707;p68"/>
          <p:cNvSpPr/>
          <p:nvPr/>
        </p:nvSpPr>
        <p:spPr>
          <a:xfrm>
            <a:off x="7236166" y="5616266"/>
            <a:ext cx="199850" cy="199850"/>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08" name="Google Shape;1708;p68"/>
          <p:cNvSpPr/>
          <p:nvPr/>
        </p:nvSpPr>
        <p:spPr>
          <a:xfrm>
            <a:off x="7236166" y="5963846"/>
            <a:ext cx="199850" cy="199850"/>
          </a:xfrm>
          <a:prstGeom prst="ellipse">
            <a:avLst/>
          </a:prstGeom>
          <a:solidFill>
            <a:srgbClr val="74CA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09" name="Google Shape;1709;p68"/>
          <p:cNvSpPr/>
          <p:nvPr/>
        </p:nvSpPr>
        <p:spPr>
          <a:xfrm>
            <a:off x="8276744" y="5616266"/>
            <a:ext cx="199850" cy="199850"/>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10" name="Google Shape;1710;p68"/>
          <p:cNvSpPr/>
          <p:nvPr/>
        </p:nvSpPr>
        <p:spPr>
          <a:xfrm>
            <a:off x="8276744" y="5963846"/>
            <a:ext cx="199850" cy="1998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11" name="Google Shape;1711;p68"/>
          <p:cNvSpPr txBox="1"/>
          <p:nvPr/>
        </p:nvSpPr>
        <p:spPr>
          <a:xfrm>
            <a:off x="7520236" y="5590844"/>
            <a:ext cx="753695" cy="25069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Directory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Setup Job</a:t>
            </a:r>
            <a:endParaRPr sz="800" b="0" i="0" u="none" strike="noStrike" cap="none">
              <a:solidFill>
                <a:srgbClr val="3F3F3F"/>
              </a:solidFill>
              <a:latin typeface="Roboto Light"/>
              <a:ea typeface="Roboto Light"/>
              <a:cs typeface="Roboto Light"/>
              <a:sym typeface="Roboto Light"/>
            </a:endParaRPr>
          </a:p>
        </p:txBody>
      </p:sp>
      <p:sp>
        <p:nvSpPr>
          <p:cNvPr id="1712" name="Google Shape;1712;p68"/>
          <p:cNvSpPr txBox="1"/>
          <p:nvPr/>
        </p:nvSpPr>
        <p:spPr>
          <a:xfrm>
            <a:off x="7515076" y="5938424"/>
            <a:ext cx="753695" cy="25069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Stagein Job</a:t>
            </a:r>
            <a:endParaRPr sz="800" b="0" i="0" u="none" strike="noStrike" cap="none">
              <a:solidFill>
                <a:srgbClr val="3F3F3F"/>
              </a:solidFill>
              <a:latin typeface="Roboto Light"/>
              <a:ea typeface="Roboto Light"/>
              <a:cs typeface="Roboto Light"/>
              <a:sym typeface="Roboto Light"/>
            </a:endParaRPr>
          </a:p>
        </p:txBody>
      </p:sp>
      <p:sp>
        <p:nvSpPr>
          <p:cNvPr id="1713" name="Google Shape;1713;p68"/>
          <p:cNvSpPr txBox="1"/>
          <p:nvPr/>
        </p:nvSpPr>
        <p:spPr>
          <a:xfrm>
            <a:off x="10966454" y="5590844"/>
            <a:ext cx="753695" cy="25069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Pegasus Lite Compute Job</a:t>
            </a:r>
            <a:endParaRPr sz="800" b="0" i="0" u="none" strike="noStrike" cap="none">
              <a:solidFill>
                <a:srgbClr val="3F3F3F"/>
              </a:solidFill>
              <a:latin typeface="Roboto Light"/>
              <a:ea typeface="Roboto Light"/>
              <a:cs typeface="Roboto Light"/>
              <a:sym typeface="Roboto Light"/>
            </a:endParaRPr>
          </a:p>
        </p:txBody>
      </p:sp>
      <p:sp>
        <p:nvSpPr>
          <p:cNvPr id="1714" name="Google Shape;1714;p68"/>
          <p:cNvSpPr txBox="1"/>
          <p:nvPr/>
        </p:nvSpPr>
        <p:spPr>
          <a:xfrm>
            <a:off x="8579415" y="5590844"/>
            <a:ext cx="753695" cy="25069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Stageout Job</a:t>
            </a:r>
            <a:endParaRPr sz="800" b="0" i="0" u="none" strike="noStrike" cap="none">
              <a:solidFill>
                <a:srgbClr val="3F3F3F"/>
              </a:solidFill>
              <a:latin typeface="Roboto Light"/>
              <a:ea typeface="Roboto Light"/>
              <a:cs typeface="Roboto Light"/>
              <a:sym typeface="Roboto Light"/>
            </a:endParaRPr>
          </a:p>
        </p:txBody>
      </p:sp>
      <p:sp>
        <p:nvSpPr>
          <p:cNvPr id="1715" name="Google Shape;1715;p68"/>
          <p:cNvSpPr txBox="1"/>
          <p:nvPr/>
        </p:nvSpPr>
        <p:spPr>
          <a:xfrm>
            <a:off x="8563934" y="5938424"/>
            <a:ext cx="753695" cy="25069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Cleanup Job</a:t>
            </a:r>
            <a:endParaRPr sz="800" b="0" i="0" u="none" strike="noStrike" cap="none">
              <a:solidFill>
                <a:srgbClr val="3F3F3F"/>
              </a:solidFill>
              <a:latin typeface="Roboto Light"/>
              <a:ea typeface="Roboto Light"/>
              <a:cs typeface="Roboto Light"/>
              <a:sym typeface="Roboto Light"/>
            </a:endParaRPr>
          </a:p>
        </p:txBody>
      </p:sp>
      <p:sp>
        <p:nvSpPr>
          <p:cNvPr id="1716" name="Google Shape;1716;p68"/>
          <p:cNvSpPr txBox="1"/>
          <p:nvPr/>
        </p:nvSpPr>
        <p:spPr>
          <a:xfrm>
            <a:off x="10966454" y="5939490"/>
            <a:ext cx="753696"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Worker Node </a:t>
            </a:r>
            <a:endParaRPr sz="800" b="0" i="0" u="none" strike="noStrike" cap="none">
              <a:solidFill>
                <a:srgbClr val="3F3F3F"/>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(WN)</a:t>
            </a:r>
            <a:endParaRPr sz="800" b="0" i="0" u="none" strike="noStrike" cap="none">
              <a:solidFill>
                <a:srgbClr val="3F3F3F"/>
              </a:solidFill>
              <a:latin typeface="Roboto Light"/>
              <a:ea typeface="Roboto Light"/>
              <a:cs typeface="Roboto Light"/>
              <a:sym typeface="Roboto Light"/>
            </a:endParaRPr>
          </a:p>
        </p:txBody>
      </p:sp>
      <p:sp>
        <p:nvSpPr>
          <p:cNvPr id="1717" name="Google Shape;1717;p68"/>
          <p:cNvSpPr/>
          <p:nvPr/>
        </p:nvSpPr>
        <p:spPr>
          <a:xfrm>
            <a:off x="5553075" y="5170368"/>
            <a:ext cx="6266037" cy="313620"/>
          </a:xfrm>
          <a:prstGeom prst="round2SameRect">
            <a:avLst>
              <a:gd name="adj1" fmla="val 16667"/>
              <a:gd name="adj2" fmla="val 0"/>
            </a:avLst>
          </a:prstGeom>
          <a:gradFill>
            <a:gsLst>
              <a:gs pos="0">
                <a:schemeClr val="lt2"/>
              </a:gs>
              <a:gs pos="100000">
                <a:srgbClr val="D8D8D8"/>
              </a:gs>
            </a:gsLst>
            <a:path path="circle">
              <a:fillToRect l="50000" t="50000" r="50000" b="50000"/>
            </a:path>
            <a:tileRect/>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Roboto"/>
                <a:ea typeface="Roboto"/>
                <a:cs typeface="Roboto"/>
                <a:sym typeface="Roboto"/>
              </a:rPr>
              <a:t>LEGEND</a:t>
            </a:r>
            <a:endParaRPr sz="1050" b="1" i="0" u="none" strike="noStrike" cap="none">
              <a:solidFill>
                <a:srgbClr val="3F3F3F"/>
              </a:solidFill>
              <a:latin typeface="Roboto"/>
              <a:ea typeface="Roboto"/>
              <a:cs typeface="Roboto"/>
              <a:sym typeface="Roboto"/>
            </a:endParaRPr>
          </a:p>
        </p:txBody>
      </p:sp>
      <p:sp>
        <p:nvSpPr>
          <p:cNvPr id="1718" name="Google Shape;1718;p68"/>
          <p:cNvSpPr/>
          <p:nvPr/>
        </p:nvSpPr>
        <p:spPr>
          <a:xfrm>
            <a:off x="9410341" y="5616266"/>
            <a:ext cx="199850" cy="199850"/>
          </a:xfrm>
          <a:prstGeom prst="ellipse">
            <a:avLst/>
          </a:prstGeom>
          <a:solidFill>
            <a:srgbClr val="FF7C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19" name="Google Shape;1719;p68"/>
          <p:cNvSpPr/>
          <p:nvPr/>
        </p:nvSpPr>
        <p:spPr>
          <a:xfrm>
            <a:off x="9410341" y="5963846"/>
            <a:ext cx="199850" cy="199850"/>
          </a:xfrm>
          <a:prstGeom prst="ellipse">
            <a:avLst/>
          </a:prstGeom>
          <a:solidFill>
            <a:srgbClr val="FF5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20" name="Google Shape;1720;p68"/>
          <p:cNvSpPr txBox="1"/>
          <p:nvPr/>
        </p:nvSpPr>
        <p:spPr>
          <a:xfrm>
            <a:off x="9713012" y="5593079"/>
            <a:ext cx="753695"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Check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Integrity Job</a:t>
            </a:r>
            <a:endParaRPr sz="800" b="0" i="0" u="none" strike="noStrike" cap="none">
              <a:solidFill>
                <a:srgbClr val="3F3F3F"/>
              </a:solidFill>
              <a:latin typeface="Roboto Light"/>
              <a:ea typeface="Roboto Light"/>
              <a:cs typeface="Roboto Light"/>
              <a:sym typeface="Roboto Light"/>
            </a:endParaRPr>
          </a:p>
        </p:txBody>
      </p:sp>
      <p:sp>
        <p:nvSpPr>
          <p:cNvPr id="1721" name="Google Shape;1721;p68"/>
          <p:cNvSpPr txBox="1"/>
          <p:nvPr/>
        </p:nvSpPr>
        <p:spPr>
          <a:xfrm>
            <a:off x="9697531" y="5940659"/>
            <a:ext cx="753695"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Checksum Generation Job</a:t>
            </a:r>
            <a:endParaRPr sz="800" b="0" i="0" u="none" strike="noStrike" cap="none">
              <a:solidFill>
                <a:srgbClr val="3F3F3F"/>
              </a:solidFill>
              <a:latin typeface="Roboto Light"/>
              <a:ea typeface="Roboto Light"/>
              <a:cs typeface="Roboto Light"/>
              <a:sym typeface="Roboto Light"/>
            </a:endParaRPr>
          </a:p>
        </p:txBody>
      </p:sp>
      <p:sp>
        <p:nvSpPr>
          <p:cNvPr id="1722" name="Google Shape;1722;p68"/>
          <p:cNvSpPr txBox="1"/>
          <p:nvPr/>
        </p:nvSpPr>
        <p:spPr>
          <a:xfrm>
            <a:off x="6448425" y="5593079"/>
            <a:ext cx="657645"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Task flow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Checksums</a:t>
            </a:r>
            <a:endParaRPr sz="800" b="0" i="0" u="none" strike="noStrike" cap="none">
              <a:solidFill>
                <a:srgbClr val="3F3F3F"/>
              </a:solidFill>
              <a:latin typeface="Roboto Light"/>
              <a:ea typeface="Roboto Light"/>
              <a:cs typeface="Roboto Light"/>
              <a:sym typeface="Roboto Light"/>
            </a:endParaRPr>
          </a:p>
        </p:txBody>
      </p:sp>
      <p:sp>
        <p:nvSpPr>
          <p:cNvPr id="1723" name="Google Shape;1723;p68"/>
          <p:cNvSpPr txBox="1"/>
          <p:nvPr/>
        </p:nvSpPr>
        <p:spPr>
          <a:xfrm>
            <a:off x="6443265" y="6002214"/>
            <a:ext cx="657645"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Data Flow</a:t>
            </a:r>
            <a:endParaRPr sz="800" b="0" i="0" u="none" strike="noStrike" cap="none">
              <a:solidFill>
                <a:srgbClr val="3F3F3F"/>
              </a:solidFill>
              <a:latin typeface="Roboto Light"/>
              <a:ea typeface="Roboto Light"/>
              <a:cs typeface="Roboto Light"/>
              <a:sym typeface="Roboto Light"/>
            </a:endParaRPr>
          </a:p>
        </p:txBody>
      </p:sp>
      <p:cxnSp>
        <p:nvCxnSpPr>
          <p:cNvPr id="1724" name="Google Shape;1724;p68"/>
          <p:cNvCxnSpPr/>
          <p:nvPr/>
        </p:nvCxnSpPr>
        <p:spPr>
          <a:xfrm>
            <a:off x="5752362" y="6063769"/>
            <a:ext cx="537257" cy="0"/>
          </a:xfrm>
          <a:prstGeom prst="straightConnector1">
            <a:avLst/>
          </a:prstGeom>
          <a:noFill/>
          <a:ln w="12700" cap="flat" cmpd="sng">
            <a:solidFill>
              <a:srgbClr val="3F3F3F"/>
            </a:solidFill>
            <a:prstDash val="dash"/>
            <a:round/>
            <a:headEnd type="none" w="sm" len="sm"/>
            <a:tailEnd type="triangle" w="med" len="med"/>
          </a:ln>
        </p:spPr>
      </p:cxnSp>
      <p:cxnSp>
        <p:nvCxnSpPr>
          <p:cNvPr id="1725" name="Google Shape;1725;p68"/>
          <p:cNvCxnSpPr/>
          <p:nvPr/>
        </p:nvCxnSpPr>
        <p:spPr>
          <a:xfrm>
            <a:off x="5752362" y="5716189"/>
            <a:ext cx="537257" cy="0"/>
          </a:xfrm>
          <a:prstGeom prst="straightConnector1">
            <a:avLst/>
          </a:prstGeom>
          <a:noFill/>
          <a:ln w="12700" cap="flat" cmpd="sng">
            <a:solidFill>
              <a:srgbClr val="A5A5A5"/>
            </a:solidFill>
            <a:prstDash val="lgDash"/>
            <a:round/>
            <a:headEnd type="triangle" w="med" len="med"/>
            <a:tailEnd type="triangle" w="med" len="med"/>
          </a:ln>
        </p:spPr>
      </p:cxnSp>
      <p:sp>
        <p:nvSpPr>
          <p:cNvPr id="1726" name="Google Shape;1726;p68"/>
          <p:cNvSpPr txBox="1"/>
          <p:nvPr/>
        </p:nvSpPr>
        <p:spPr>
          <a:xfrm>
            <a:off x="7356866" y="3122911"/>
            <a:ext cx="992951" cy="16158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6CAF27"/>
                </a:solidFill>
                <a:latin typeface="Roboto"/>
                <a:ea typeface="Roboto"/>
                <a:cs typeface="Roboto"/>
                <a:sym typeface="Roboto"/>
              </a:rPr>
              <a:t>Compute Site n</a:t>
            </a:r>
            <a:endParaRPr sz="1050" b="1" i="0" u="none" strike="noStrike" cap="none">
              <a:solidFill>
                <a:srgbClr val="6CAF27"/>
              </a:solidFill>
              <a:latin typeface="Roboto"/>
              <a:ea typeface="Roboto"/>
              <a:cs typeface="Roboto"/>
              <a:sym typeface="Roboto"/>
            </a:endParaRPr>
          </a:p>
        </p:txBody>
      </p:sp>
      <p:cxnSp>
        <p:nvCxnSpPr>
          <p:cNvPr id="1727" name="Google Shape;1727;p68"/>
          <p:cNvCxnSpPr/>
          <p:nvPr/>
        </p:nvCxnSpPr>
        <p:spPr>
          <a:xfrm>
            <a:off x="7695949" y="4379799"/>
            <a:ext cx="572566" cy="0"/>
          </a:xfrm>
          <a:prstGeom prst="straightConnector1">
            <a:avLst/>
          </a:prstGeom>
          <a:noFill/>
          <a:ln w="12700" cap="flat" cmpd="sng">
            <a:solidFill>
              <a:srgbClr val="BFBFBF"/>
            </a:solidFill>
            <a:prstDash val="solid"/>
            <a:round/>
            <a:headEnd type="none" w="sm" len="sm"/>
            <a:tailEnd type="none" w="sm" len="sm"/>
          </a:ln>
        </p:spPr>
      </p:cxnSp>
      <p:grpSp>
        <p:nvGrpSpPr>
          <p:cNvPr id="1728" name="Google Shape;1728;p68"/>
          <p:cNvGrpSpPr/>
          <p:nvPr/>
        </p:nvGrpSpPr>
        <p:grpSpPr>
          <a:xfrm>
            <a:off x="7357905" y="4136121"/>
            <a:ext cx="480125" cy="576175"/>
            <a:chOff x="2700529" y="5095926"/>
            <a:chExt cx="376960" cy="452371"/>
          </a:xfrm>
        </p:grpSpPr>
        <p:grpSp>
          <p:nvGrpSpPr>
            <p:cNvPr id="1729" name="Google Shape;1729;p68"/>
            <p:cNvGrpSpPr/>
            <p:nvPr/>
          </p:nvGrpSpPr>
          <p:grpSpPr>
            <a:xfrm>
              <a:off x="2700529" y="5095926"/>
              <a:ext cx="376960" cy="448655"/>
              <a:chOff x="2939671" y="4395131"/>
              <a:chExt cx="376960" cy="448655"/>
            </a:xfrm>
          </p:grpSpPr>
          <p:grpSp>
            <p:nvGrpSpPr>
              <p:cNvPr id="1730" name="Google Shape;1730;p68"/>
              <p:cNvGrpSpPr/>
              <p:nvPr/>
            </p:nvGrpSpPr>
            <p:grpSpPr>
              <a:xfrm>
                <a:off x="3040778" y="4395131"/>
                <a:ext cx="275853" cy="376767"/>
                <a:chOff x="3040778" y="4395131"/>
                <a:chExt cx="275853" cy="376767"/>
              </a:xfrm>
            </p:grpSpPr>
            <p:sp>
              <p:nvSpPr>
                <p:cNvPr id="1731" name="Google Shape;1731;p68"/>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68"/>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68"/>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68"/>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68"/>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68"/>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68"/>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68"/>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68"/>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0" name="Google Shape;1740;p68"/>
              <p:cNvGrpSpPr/>
              <p:nvPr/>
            </p:nvGrpSpPr>
            <p:grpSpPr>
              <a:xfrm>
                <a:off x="2939671" y="4689883"/>
                <a:ext cx="145155" cy="153903"/>
                <a:chOff x="5967413" y="-3362325"/>
                <a:chExt cx="1133475" cy="1454150"/>
              </a:xfrm>
            </p:grpSpPr>
            <p:sp>
              <p:nvSpPr>
                <p:cNvPr id="1741" name="Google Shape;1741;p68"/>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68"/>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68"/>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68"/>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68"/>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68"/>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68"/>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68"/>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68"/>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68"/>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68"/>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68"/>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68"/>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68"/>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55" name="Google Shape;1755;p68"/>
            <p:cNvSpPr txBox="1"/>
            <p:nvPr/>
          </p:nvSpPr>
          <p:spPr>
            <a:xfrm>
              <a:off x="2866069" y="5486742"/>
              <a:ext cx="92696" cy="6155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grpSp>
        <p:nvGrpSpPr>
          <p:cNvPr id="1756" name="Google Shape;1756;p68"/>
          <p:cNvGrpSpPr/>
          <p:nvPr/>
        </p:nvGrpSpPr>
        <p:grpSpPr>
          <a:xfrm>
            <a:off x="7958008" y="4136121"/>
            <a:ext cx="480125" cy="576175"/>
            <a:chOff x="2700529" y="5095926"/>
            <a:chExt cx="376960" cy="452371"/>
          </a:xfrm>
        </p:grpSpPr>
        <p:grpSp>
          <p:nvGrpSpPr>
            <p:cNvPr id="1757" name="Google Shape;1757;p68"/>
            <p:cNvGrpSpPr/>
            <p:nvPr/>
          </p:nvGrpSpPr>
          <p:grpSpPr>
            <a:xfrm>
              <a:off x="2700529" y="5095926"/>
              <a:ext cx="376960" cy="448655"/>
              <a:chOff x="2939671" y="4395131"/>
              <a:chExt cx="376960" cy="448655"/>
            </a:xfrm>
          </p:grpSpPr>
          <p:grpSp>
            <p:nvGrpSpPr>
              <p:cNvPr id="1758" name="Google Shape;1758;p68"/>
              <p:cNvGrpSpPr/>
              <p:nvPr/>
            </p:nvGrpSpPr>
            <p:grpSpPr>
              <a:xfrm>
                <a:off x="3040778" y="4395131"/>
                <a:ext cx="275853" cy="376767"/>
                <a:chOff x="3040778" y="4395131"/>
                <a:chExt cx="275853" cy="376767"/>
              </a:xfrm>
            </p:grpSpPr>
            <p:sp>
              <p:nvSpPr>
                <p:cNvPr id="1759" name="Google Shape;1759;p68"/>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68"/>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68"/>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68"/>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68"/>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68"/>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68"/>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68"/>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68"/>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8" name="Google Shape;1768;p68"/>
              <p:cNvGrpSpPr/>
              <p:nvPr/>
            </p:nvGrpSpPr>
            <p:grpSpPr>
              <a:xfrm>
                <a:off x="2939671" y="4689883"/>
                <a:ext cx="145155" cy="153903"/>
                <a:chOff x="5967413" y="-3362325"/>
                <a:chExt cx="1133475" cy="1454150"/>
              </a:xfrm>
            </p:grpSpPr>
            <p:sp>
              <p:nvSpPr>
                <p:cNvPr id="1769" name="Google Shape;1769;p68"/>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68"/>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68"/>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68"/>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68"/>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68"/>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68"/>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68"/>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68"/>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68"/>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68"/>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68"/>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68"/>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68"/>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83" name="Google Shape;1783;p68"/>
            <p:cNvSpPr txBox="1"/>
            <p:nvPr/>
          </p:nvSpPr>
          <p:spPr>
            <a:xfrm>
              <a:off x="2866069" y="5486742"/>
              <a:ext cx="92696" cy="6155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sp>
        <p:nvSpPr>
          <p:cNvPr id="1784" name="Google Shape;1784;p68"/>
          <p:cNvSpPr/>
          <p:nvPr/>
        </p:nvSpPr>
        <p:spPr>
          <a:xfrm>
            <a:off x="9394598" y="3684355"/>
            <a:ext cx="167266" cy="167266"/>
          </a:xfrm>
          <a:prstGeom prst="ellipse">
            <a:avLst/>
          </a:prstGeom>
          <a:solidFill>
            <a:srgbClr val="FF7C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
              <a:buFont typeface="Arial"/>
              <a:buNone/>
            </a:pPr>
            <a:endParaRPr sz="400" b="1" i="0" u="none" strike="noStrike" cap="none">
              <a:solidFill>
                <a:schemeClr val="lt1"/>
              </a:solidFill>
              <a:latin typeface="Roboto"/>
              <a:ea typeface="Roboto"/>
              <a:cs typeface="Roboto"/>
              <a:sym typeface="Roboto"/>
            </a:endParaRPr>
          </a:p>
        </p:txBody>
      </p:sp>
      <p:sp>
        <p:nvSpPr>
          <p:cNvPr id="1785" name="Google Shape;1785;p68"/>
          <p:cNvSpPr/>
          <p:nvPr/>
        </p:nvSpPr>
        <p:spPr>
          <a:xfrm>
            <a:off x="9150157" y="3266676"/>
            <a:ext cx="169136" cy="169136"/>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86" name="Google Shape;1786;p68"/>
          <p:cNvSpPr/>
          <p:nvPr/>
        </p:nvSpPr>
        <p:spPr>
          <a:xfrm>
            <a:off x="9150157" y="3533462"/>
            <a:ext cx="169136" cy="169136"/>
          </a:xfrm>
          <a:prstGeom prst="ellipse">
            <a:avLst/>
          </a:prstGeom>
          <a:solidFill>
            <a:srgbClr val="74CA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87" name="Google Shape;1787;p68"/>
          <p:cNvSpPr/>
          <p:nvPr/>
        </p:nvSpPr>
        <p:spPr>
          <a:xfrm>
            <a:off x="9386264" y="3984186"/>
            <a:ext cx="169136" cy="169136"/>
          </a:xfrm>
          <a:prstGeom prst="ellipse">
            <a:avLst/>
          </a:prstGeom>
          <a:solidFill>
            <a:srgbClr val="FF66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88" name="Google Shape;1788;p68"/>
          <p:cNvSpPr/>
          <p:nvPr/>
        </p:nvSpPr>
        <p:spPr>
          <a:xfrm>
            <a:off x="9150157" y="4134995"/>
            <a:ext cx="169136" cy="169136"/>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89" name="Google Shape;1789;p68"/>
          <p:cNvSpPr/>
          <p:nvPr/>
        </p:nvSpPr>
        <p:spPr>
          <a:xfrm>
            <a:off x="9150157" y="4398032"/>
            <a:ext cx="169136" cy="169136"/>
          </a:xfrm>
          <a:prstGeom prst="ellips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790" name="Google Shape;1790;p68"/>
          <p:cNvSpPr/>
          <p:nvPr/>
        </p:nvSpPr>
        <p:spPr>
          <a:xfrm>
            <a:off x="9158909" y="3831102"/>
            <a:ext cx="153118" cy="153118"/>
          </a:xfrm>
          <a:prstGeom prst="ellipse">
            <a:avLst/>
          </a:prstGeom>
          <a:solidFill>
            <a:srgbClr val="F16D19"/>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1" i="0" u="none" strike="noStrike" cap="none">
                <a:solidFill>
                  <a:schemeClr val="lt1"/>
                </a:solidFill>
                <a:latin typeface="Roboto"/>
                <a:ea typeface="Roboto"/>
                <a:cs typeface="Roboto"/>
                <a:sym typeface="Roboto"/>
              </a:rPr>
              <a:t>T2</a:t>
            </a:r>
            <a:endParaRPr sz="1400" b="0" i="0" u="none" strike="noStrike" cap="none">
              <a:solidFill>
                <a:srgbClr val="000000"/>
              </a:solidFill>
              <a:latin typeface="Arial"/>
              <a:ea typeface="Arial"/>
              <a:cs typeface="Arial"/>
              <a:sym typeface="Arial"/>
            </a:endParaRPr>
          </a:p>
        </p:txBody>
      </p:sp>
      <p:cxnSp>
        <p:nvCxnSpPr>
          <p:cNvPr id="1791" name="Google Shape;1791;p68"/>
          <p:cNvCxnSpPr>
            <a:stCxn id="1785" idx="4"/>
            <a:endCxn id="1786" idx="0"/>
          </p:cNvCxnSpPr>
          <p:nvPr/>
        </p:nvCxnSpPr>
        <p:spPr>
          <a:xfrm>
            <a:off x="9234725" y="3435812"/>
            <a:ext cx="0" cy="97800"/>
          </a:xfrm>
          <a:prstGeom prst="straightConnector1">
            <a:avLst/>
          </a:prstGeom>
          <a:noFill/>
          <a:ln w="9525" cap="flat" cmpd="sng">
            <a:solidFill>
              <a:srgbClr val="3F3F3F"/>
            </a:solidFill>
            <a:prstDash val="solid"/>
            <a:round/>
            <a:headEnd type="none" w="sm" len="sm"/>
            <a:tailEnd type="triangle" w="sm" len="sm"/>
          </a:ln>
        </p:spPr>
      </p:cxnSp>
      <p:cxnSp>
        <p:nvCxnSpPr>
          <p:cNvPr id="1792" name="Google Shape;1792;p68"/>
          <p:cNvCxnSpPr>
            <a:stCxn id="1786" idx="6"/>
            <a:endCxn id="1784" idx="1"/>
          </p:cNvCxnSpPr>
          <p:nvPr/>
        </p:nvCxnSpPr>
        <p:spPr>
          <a:xfrm>
            <a:off x="9319293" y="3618030"/>
            <a:ext cx="99900" cy="90900"/>
          </a:xfrm>
          <a:prstGeom prst="straightConnector1">
            <a:avLst/>
          </a:prstGeom>
          <a:noFill/>
          <a:ln w="9525" cap="flat" cmpd="sng">
            <a:solidFill>
              <a:srgbClr val="3F3F3F"/>
            </a:solidFill>
            <a:prstDash val="solid"/>
            <a:round/>
            <a:headEnd type="none" w="sm" len="sm"/>
            <a:tailEnd type="triangle" w="sm" len="sm"/>
          </a:ln>
        </p:spPr>
      </p:cxnSp>
      <p:cxnSp>
        <p:nvCxnSpPr>
          <p:cNvPr id="1793" name="Google Shape;1793;p68"/>
          <p:cNvCxnSpPr>
            <a:stCxn id="1784" idx="3"/>
          </p:cNvCxnSpPr>
          <p:nvPr/>
        </p:nvCxnSpPr>
        <p:spPr>
          <a:xfrm flipH="1">
            <a:off x="9327294" y="3827125"/>
            <a:ext cx="91800" cy="80400"/>
          </a:xfrm>
          <a:prstGeom prst="straightConnector1">
            <a:avLst/>
          </a:prstGeom>
          <a:noFill/>
          <a:ln w="9525" cap="flat" cmpd="sng">
            <a:solidFill>
              <a:srgbClr val="3F3F3F"/>
            </a:solidFill>
            <a:prstDash val="solid"/>
            <a:round/>
            <a:headEnd type="none" w="sm" len="sm"/>
            <a:tailEnd type="triangle" w="sm" len="sm"/>
          </a:ln>
        </p:spPr>
      </p:cxnSp>
      <p:cxnSp>
        <p:nvCxnSpPr>
          <p:cNvPr id="1794" name="Google Shape;1794;p68"/>
          <p:cNvCxnSpPr>
            <a:stCxn id="1787" idx="3"/>
            <a:endCxn id="1788" idx="6"/>
          </p:cNvCxnSpPr>
          <p:nvPr/>
        </p:nvCxnSpPr>
        <p:spPr>
          <a:xfrm flipH="1">
            <a:off x="9319233" y="4128553"/>
            <a:ext cx="91800" cy="90900"/>
          </a:xfrm>
          <a:prstGeom prst="straightConnector1">
            <a:avLst/>
          </a:prstGeom>
          <a:noFill/>
          <a:ln w="9525" cap="flat" cmpd="sng">
            <a:solidFill>
              <a:srgbClr val="3F3F3F"/>
            </a:solidFill>
            <a:prstDash val="solid"/>
            <a:round/>
            <a:headEnd type="none" w="sm" len="sm"/>
            <a:tailEnd type="triangle" w="sm" len="sm"/>
          </a:ln>
        </p:spPr>
      </p:cxnSp>
      <p:cxnSp>
        <p:nvCxnSpPr>
          <p:cNvPr id="1795" name="Google Shape;1795;p68"/>
          <p:cNvCxnSpPr>
            <a:endCxn id="1787" idx="2"/>
          </p:cNvCxnSpPr>
          <p:nvPr/>
        </p:nvCxnSpPr>
        <p:spPr>
          <a:xfrm>
            <a:off x="9300164" y="3973054"/>
            <a:ext cx="86100" cy="95700"/>
          </a:xfrm>
          <a:prstGeom prst="straightConnector1">
            <a:avLst/>
          </a:prstGeom>
          <a:noFill/>
          <a:ln w="9525" cap="flat" cmpd="sng">
            <a:solidFill>
              <a:srgbClr val="3F3F3F"/>
            </a:solidFill>
            <a:prstDash val="solid"/>
            <a:round/>
            <a:headEnd type="none" w="sm" len="sm"/>
            <a:tailEnd type="triangle" w="sm" len="sm"/>
          </a:ln>
        </p:spPr>
      </p:cxnSp>
      <p:cxnSp>
        <p:nvCxnSpPr>
          <p:cNvPr id="1796" name="Google Shape;1796;p68"/>
          <p:cNvCxnSpPr>
            <a:stCxn id="1788" idx="4"/>
            <a:endCxn id="1789" idx="0"/>
          </p:cNvCxnSpPr>
          <p:nvPr/>
        </p:nvCxnSpPr>
        <p:spPr>
          <a:xfrm>
            <a:off x="9234725" y="4304131"/>
            <a:ext cx="0" cy="93900"/>
          </a:xfrm>
          <a:prstGeom prst="straightConnector1">
            <a:avLst/>
          </a:prstGeom>
          <a:noFill/>
          <a:ln w="9525" cap="flat" cmpd="sng">
            <a:solidFill>
              <a:srgbClr val="3F3F3F"/>
            </a:solidFill>
            <a:prstDash val="solid"/>
            <a:round/>
            <a:headEnd type="none" w="sm" len="sm"/>
            <a:tailEnd type="triangle" w="sm" len="sm"/>
          </a:ln>
        </p:spPr>
      </p:cxnSp>
      <p:grpSp>
        <p:nvGrpSpPr>
          <p:cNvPr id="1797" name="Google Shape;1797;p68"/>
          <p:cNvGrpSpPr/>
          <p:nvPr/>
        </p:nvGrpSpPr>
        <p:grpSpPr>
          <a:xfrm>
            <a:off x="7469783" y="3655209"/>
            <a:ext cx="292601" cy="292601"/>
            <a:chOff x="2910293" y="4570783"/>
            <a:chExt cx="228600" cy="228600"/>
          </a:xfrm>
        </p:grpSpPr>
        <p:sp>
          <p:nvSpPr>
            <p:cNvPr id="1798" name="Google Shape;1798;p68"/>
            <p:cNvSpPr/>
            <p:nvPr/>
          </p:nvSpPr>
          <p:spPr>
            <a:xfrm>
              <a:off x="2910293" y="4570783"/>
              <a:ext cx="228600" cy="228600"/>
            </a:xfrm>
            <a:prstGeom prst="ellipse">
              <a:avLst/>
            </a:prstGeom>
            <a:noFill/>
            <a:ln w="9525" cap="flat" cmpd="sng">
              <a:solidFill>
                <a:srgbClr val="A5A5A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Roboto"/>
                <a:ea typeface="Roboto"/>
                <a:cs typeface="Roboto"/>
                <a:sym typeface="Roboto"/>
              </a:endParaRPr>
            </a:p>
          </p:txBody>
        </p:sp>
        <p:sp>
          <p:nvSpPr>
            <p:cNvPr id="1799" name="Google Shape;1799;p68"/>
            <p:cNvSpPr/>
            <p:nvPr/>
          </p:nvSpPr>
          <p:spPr>
            <a:xfrm>
              <a:off x="2931046" y="4590621"/>
              <a:ext cx="188925" cy="188925"/>
            </a:xfrm>
            <a:prstGeom prst="ellipse">
              <a:avLst/>
            </a:prstGeom>
            <a:solidFill>
              <a:srgbClr val="F16D19"/>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chemeClr val="lt1"/>
                  </a:solidFill>
                  <a:latin typeface="Roboto"/>
                  <a:ea typeface="Roboto"/>
                  <a:cs typeface="Roboto"/>
                  <a:sym typeface="Roboto"/>
                </a:rPr>
                <a:t>J2</a:t>
              </a:r>
              <a:endParaRPr sz="1400" b="0" i="0" u="none" strike="noStrike" cap="none">
                <a:solidFill>
                  <a:srgbClr val="000000"/>
                </a:solidFill>
                <a:latin typeface="Arial"/>
                <a:ea typeface="Arial"/>
                <a:cs typeface="Arial"/>
                <a:sym typeface="Arial"/>
              </a:endParaRPr>
            </a:p>
          </p:txBody>
        </p:sp>
      </p:grpSp>
      <p:sp>
        <p:nvSpPr>
          <p:cNvPr id="1800" name="Google Shape;1800;p68"/>
          <p:cNvSpPr txBox="1"/>
          <p:nvPr/>
        </p:nvSpPr>
        <p:spPr>
          <a:xfrm>
            <a:off x="7934522" y="3321178"/>
            <a:ext cx="624301"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Pegasus Lite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Instance</a:t>
            </a:r>
            <a:endParaRPr sz="800" b="1" i="0" u="none" strike="noStrike" cap="none">
              <a:solidFill>
                <a:srgbClr val="3F3F3F"/>
              </a:solidFill>
              <a:latin typeface="Roboto"/>
              <a:ea typeface="Roboto"/>
              <a:cs typeface="Roboto"/>
              <a:sym typeface="Roboto"/>
            </a:endParaRPr>
          </a:p>
        </p:txBody>
      </p:sp>
      <p:sp>
        <p:nvSpPr>
          <p:cNvPr id="1801" name="Google Shape;1801;p68"/>
          <p:cNvSpPr/>
          <p:nvPr/>
        </p:nvSpPr>
        <p:spPr>
          <a:xfrm>
            <a:off x="5576287" y="990254"/>
            <a:ext cx="1453985" cy="262308"/>
          </a:xfrm>
          <a:prstGeom prst="round2SameRect">
            <a:avLst>
              <a:gd name="adj1" fmla="val 21992"/>
              <a:gd name="adj2" fmla="val 0"/>
            </a:avLst>
          </a:prstGeom>
          <a:solidFill>
            <a:srgbClr val="2D75B6"/>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chemeClr val="lt1"/>
                </a:solidFill>
                <a:latin typeface="Roboto"/>
                <a:ea typeface="Roboto"/>
                <a:cs typeface="Roboto"/>
                <a:sym typeface="Roboto"/>
              </a:rPr>
              <a:t>SUBMIT HOST</a:t>
            </a:r>
            <a:endParaRPr sz="1400" b="0" i="0" u="none" strike="noStrike" cap="none">
              <a:solidFill>
                <a:srgbClr val="000000"/>
              </a:solidFill>
              <a:latin typeface="Arial"/>
              <a:ea typeface="Arial"/>
              <a:cs typeface="Arial"/>
              <a:sym typeface="Arial"/>
            </a:endParaRPr>
          </a:p>
        </p:txBody>
      </p:sp>
      <p:sp>
        <p:nvSpPr>
          <p:cNvPr id="1802" name="Google Shape;1802;p68"/>
          <p:cNvSpPr txBox="1"/>
          <p:nvPr/>
        </p:nvSpPr>
        <p:spPr>
          <a:xfrm>
            <a:off x="6039786" y="1405950"/>
            <a:ext cx="526987" cy="250843"/>
          </a:xfrm>
          <a:prstGeom prst="rect">
            <a:avLst/>
          </a:prstGeom>
          <a:solidFill>
            <a:srgbClr val="BBD6E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F.in</a:t>
            </a:r>
            <a:endParaRPr sz="900" b="1" i="0" u="none" strike="noStrike" cap="none">
              <a:solidFill>
                <a:srgbClr val="3F3F3F"/>
              </a:solidFill>
              <a:latin typeface="Roboto"/>
              <a:ea typeface="Roboto"/>
              <a:cs typeface="Roboto"/>
              <a:sym typeface="Roboto"/>
            </a:endParaRPr>
          </a:p>
        </p:txBody>
      </p:sp>
      <p:sp>
        <p:nvSpPr>
          <p:cNvPr id="1803" name="Google Shape;1803;p68"/>
          <p:cNvSpPr/>
          <p:nvPr/>
        </p:nvSpPr>
        <p:spPr>
          <a:xfrm>
            <a:off x="6171568" y="1932082"/>
            <a:ext cx="266000" cy="266000"/>
          </a:xfrm>
          <a:prstGeom prst="ellipse">
            <a:avLst/>
          </a:prstGeom>
          <a:solidFill>
            <a:srgbClr val="F16D19"/>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T1</a:t>
            </a:r>
            <a:endParaRPr sz="1400" b="0" i="0" u="none" strike="noStrike" cap="none">
              <a:solidFill>
                <a:srgbClr val="000000"/>
              </a:solidFill>
              <a:latin typeface="Arial"/>
              <a:ea typeface="Arial"/>
              <a:cs typeface="Arial"/>
              <a:sym typeface="Arial"/>
            </a:endParaRPr>
          </a:p>
        </p:txBody>
      </p:sp>
      <p:sp>
        <p:nvSpPr>
          <p:cNvPr id="1804" name="Google Shape;1804;p68"/>
          <p:cNvSpPr txBox="1"/>
          <p:nvPr/>
        </p:nvSpPr>
        <p:spPr>
          <a:xfrm>
            <a:off x="6039786" y="2473367"/>
            <a:ext cx="526987" cy="250843"/>
          </a:xfrm>
          <a:prstGeom prst="rect">
            <a:avLst/>
          </a:prstGeom>
          <a:solidFill>
            <a:srgbClr val="BBD6E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F.int</a:t>
            </a:r>
            <a:endParaRPr sz="900" b="1" i="0" u="none" strike="noStrike" cap="none">
              <a:solidFill>
                <a:srgbClr val="3F3F3F"/>
              </a:solidFill>
              <a:latin typeface="Roboto"/>
              <a:ea typeface="Roboto"/>
              <a:cs typeface="Roboto"/>
              <a:sym typeface="Roboto"/>
            </a:endParaRPr>
          </a:p>
        </p:txBody>
      </p:sp>
      <p:sp>
        <p:nvSpPr>
          <p:cNvPr id="1805" name="Google Shape;1805;p68"/>
          <p:cNvSpPr/>
          <p:nvPr/>
        </p:nvSpPr>
        <p:spPr>
          <a:xfrm>
            <a:off x="6171568" y="2999497"/>
            <a:ext cx="266000" cy="266000"/>
          </a:xfrm>
          <a:prstGeom prst="ellipse">
            <a:avLst/>
          </a:prstGeom>
          <a:solidFill>
            <a:srgbClr val="F16D19"/>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T2</a:t>
            </a:r>
            <a:endParaRPr sz="1400" b="0" i="0" u="none" strike="noStrike" cap="none">
              <a:solidFill>
                <a:srgbClr val="000000"/>
              </a:solidFill>
              <a:latin typeface="Arial"/>
              <a:ea typeface="Arial"/>
              <a:cs typeface="Arial"/>
              <a:sym typeface="Arial"/>
            </a:endParaRPr>
          </a:p>
        </p:txBody>
      </p:sp>
      <p:sp>
        <p:nvSpPr>
          <p:cNvPr id="1806" name="Google Shape;1806;p68"/>
          <p:cNvSpPr txBox="1"/>
          <p:nvPr/>
        </p:nvSpPr>
        <p:spPr>
          <a:xfrm>
            <a:off x="6039786" y="3540784"/>
            <a:ext cx="526987" cy="250843"/>
          </a:xfrm>
          <a:prstGeom prst="rect">
            <a:avLst/>
          </a:prstGeom>
          <a:solidFill>
            <a:srgbClr val="BBD6E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F.out</a:t>
            </a:r>
            <a:endParaRPr sz="900" b="1" i="0" u="none" strike="noStrike" cap="none">
              <a:solidFill>
                <a:srgbClr val="3F3F3F"/>
              </a:solidFill>
              <a:latin typeface="Roboto"/>
              <a:ea typeface="Roboto"/>
              <a:cs typeface="Roboto"/>
              <a:sym typeface="Roboto"/>
            </a:endParaRPr>
          </a:p>
        </p:txBody>
      </p:sp>
      <p:cxnSp>
        <p:nvCxnSpPr>
          <p:cNvPr id="1807" name="Google Shape;1807;p68"/>
          <p:cNvCxnSpPr/>
          <p:nvPr/>
        </p:nvCxnSpPr>
        <p:spPr>
          <a:xfrm>
            <a:off x="6303279" y="1696602"/>
            <a:ext cx="0" cy="167738"/>
          </a:xfrm>
          <a:prstGeom prst="straightConnector1">
            <a:avLst/>
          </a:prstGeom>
          <a:noFill/>
          <a:ln w="12700" cap="flat" cmpd="sng">
            <a:solidFill>
              <a:srgbClr val="3F3F3F"/>
            </a:solidFill>
            <a:prstDash val="solid"/>
            <a:round/>
            <a:headEnd type="none" w="sm" len="sm"/>
            <a:tailEnd type="triangle" w="med" len="med"/>
          </a:ln>
        </p:spPr>
      </p:cxnSp>
      <p:cxnSp>
        <p:nvCxnSpPr>
          <p:cNvPr id="1808" name="Google Shape;1808;p68"/>
          <p:cNvCxnSpPr/>
          <p:nvPr/>
        </p:nvCxnSpPr>
        <p:spPr>
          <a:xfrm>
            <a:off x="6303279" y="2265819"/>
            <a:ext cx="0" cy="167739"/>
          </a:xfrm>
          <a:prstGeom prst="straightConnector1">
            <a:avLst/>
          </a:prstGeom>
          <a:noFill/>
          <a:ln w="12700" cap="flat" cmpd="sng">
            <a:solidFill>
              <a:srgbClr val="3F3F3F"/>
            </a:solidFill>
            <a:prstDash val="solid"/>
            <a:round/>
            <a:headEnd type="none" w="sm" len="sm"/>
            <a:tailEnd type="triangle" w="med" len="med"/>
          </a:ln>
        </p:spPr>
      </p:cxnSp>
      <p:cxnSp>
        <p:nvCxnSpPr>
          <p:cNvPr id="1809" name="Google Shape;1809;p68"/>
          <p:cNvCxnSpPr/>
          <p:nvPr/>
        </p:nvCxnSpPr>
        <p:spPr>
          <a:xfrm>
            <a:off x="6303279" y="2764019"/>
            <a:ext cx="0" cy="167738"/>
          </a:xfrm>
          <a:prstGeom prst="straightConnector1">
            <a:avLst/>
          </a:prstGeom>
          <a:noFill/>
          <a:ln w="12700" cap="flat" cmpd="sng">
            <a:solidFill>
              <a:srgbClr val="3F3F3F"/>
            </a:solidFill>
            <a:prstDash val="solid"/>
            <a:round/>
            <a:headEnd type="none" w="sm" len="sm"/>
            <a:tailEnd type="triangle" w="med" len="med"/>
          </a:ln>
        </p:spPr>
      </p:cxnSp>
      <p:cxnSp>
        <p:nvCxnSpPr>
          <p:cNvPr id="1810" name="Google Shape;1810;p68"/>
          <p:cNvCxnSpPr/>
          <p:nvPr/>
        </p:nvCxnSpPr>
        <p:spPr>
          <a:xfrm>
            <a:off x="6303279" y="3333236"/>
            <a:ext cx="0" cy="167739"/>
          </a:xfrm>
          <a:prstGeom prst="straightConnector1">
            <a:avLst/>
          </a:prstGeom>
          <a:noFill/>
          <a:ln w="12700" cap="flat" cmpd="sng">
            <a:solidFill>
              <a:srgbClr val="3F3F3F"/>
            </a:solidFill>
            <a:prstDash val="solid"/>
            <a:round/>
            <a:headEnd type="none" w="sm" len="sm"/>
            <a:tailEnd type="triangle" w="med" len="med"/>
          </a:ln>
        </p:spPr>
      </p:cxnSp>
      <p:cxnSp>
        <p:nvCxnSpPr>
          <p:cNvPr id="1811" name="Google Shape;1811;p68"/>
          <p:cNvCxnSpPr/>
          <p:nvPr/>
        </p:nvCxnSpPr>
        <p:spPr>
          <a:xfrm>
            <a:off x="6303280" y="3890442"/>
            <a:ext cx="1" cy="247640"/>
          </a:xfrm>
          <a:prstGeom prst="straightConnector1">
            <a:avLst/>
          </a:prstGeom>
          <a:noFill/>
          <a:ln w="25400" cap="flat" cmpd="sng">
            <a:solidFill>
              <a:srgbClr val="3F3F3F"/>
            </a:solidFill>
            <a:prstDash val="solid"/>
            <a:round/>
            <a:headEnd type="none" w="sm" len="sm"/>
            <a:tailEnd type="triangle" w="lg" len="lg"/>
          </a:ln>
        </p:spPr>
      </p:cxnSp>
      <p:sp>
        <p:nvSpPr>
          <p:cNvPr id="1812" name="Google Shape;1812;p68"/>
          <p:cNvSpPr txBox="1"/>
          <p:nvPr/>
        </p:nvSpPr>
        <p:spPr>
          <a:xfrm>
            <a:off x="7356866" y="1135919"/>
            <a:ext cx="992951" cy="16158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6CAF27"/>
                </a:solidFill>
                <a:latin typeface="Roboto"/>
                <a:ea typeface="Roboto"/>
                <a:cs typeface="Roboto"/>
                <a:sym typeface="Roboto"/>
              </a:rPr>
              <a:t>Compute Site 1</a:t>
            </a:r>
            <a:endParaRPr sz="1050" b="1" i="0" u="none" strike="noStrike" cap="none">
              <a:solidFill>
                <a:srgbClr val="6CAF27"/>
              </a:solidFill>
              <a:latin typeface="Roboto"/>
              <a:ea typeface="Roboto"/>
              <a:cs typeface="Roboto"/>
              <a:sym typeface="Roboto"/>
            </a:endParaRPr>
          </a:p>
        </p:txBody>
      </p:sp>
      <p:cxnSp>
        <p:nvCxnSpPr>
          <p:cNvPr id="1813" name="Google Shape;1813;p68"/>
          <p:cNvCxnSpPr/>
          <p:nvPr/>
        </p:nvCxnSpPr>
        <p:spPr>
          <a:xfrm>
            <a:off x="7695949" y="2392807"/>
            <a:ext cx="572566" cy="0"/>
          </a:xfrm>
          <a:prstGeom prst="straightConnector1">
            <a:avLst/>
          </a:prstGeom>
          <a:noFill/>
          <a:ln w="12700" cap="flat" cmpd="sng">
            <a:solidFill>
              <a:srgbClr val="BFBFBF"/>
            </a:solidFill>
            <a:prstDash val="solid"/>
            <a:round/>
            <a:headEnd type="none" w="sm" len="sm"/>
            <a:tailEnd type="none" w="sm" len="sm"/>
          </a:ln>
        </p:spPr>
      </p:cxnSp>
      <p:grpSp>
        <p:nvGrpSpPr>
          <p:cNvPr id="1814" name="Google Shape;1814;p68"/>
          <p:cNvGrpSpPr/>
          <p:nvPr/>
        </p:nvGrpSpPr>
        <p:grpSpPr>
          <a:xfrm>
            <a:off x="7357905" y="2149129"/>
            <a:ext cx="480125" cy="576175"/>
            <a:chOff x="2700529" y="5095926"/>
            <a:chExt cx="376960" cy="452371"/>
          </a:xfrm>
        </p:grpSpPr>
        <p:grpSp>
          <p:nvGrpSpPr>
            <p:cNvPr id="1815" name="Google Shape;1815;p68"/>
            <p:cNvGrpSpPr/>
            <p:nvPr/>
          </p:nvGrpSpPr>
          <p:grpSpPr>
            <a:xfrm>
              <a:off x="2700529" y="5095926"/>
              <a:ext cx="376960" cy="448655"/>
              <a:chOff x="2939671" y="4395131"/>
              <a:chExt cx="376960" cy="448655"/>
            </a:xfrm>
          </p:grpSpPr>
          <p:grpSp>
            <p:nvGrpSpPr>
              <p:cNvPr id="1816" name="Google Shape;1816;p68"/>
              <p:cNvGrpSpPr/>
              <p:nvPr/>
            </p:nvGrpSpPr>
            <p:grpSpPr>
              <a:xfrm>
                <a:off x="3040778" y="4395131"/>
                <a:ext cx="275853" cy="376767"/>
                <a:chOff x="3040778" y="4395131"/>
                <a:chExt cx="275853" cy="376767"/>
              </a:xfrm>
            </p:grpSpPr>
            <p:sp>
              <p:nvSpPr>
                <p:cNvPr id="1817" name="Google Shape;1817;p68"/>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68"/>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68"/>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68"/>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68"/>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68"/>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68"/>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68"/>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68"/>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6" name="Google Shape;1826;p68"/>
              <p:cNvGrpSpPr/>
              <p:nvPr/>
            </p:nvGrpSpPr>
            <p:grpSpPr>
              <a:xfrm>
                <a:off x="2939671" y="4689883"/>
                <a:ext cx="145155" cy="153903"/>
                <a:chOff x="5967413" y="-3362325"/>
                <a:chExt cx="1133475" cy="1454150"/>
              </a:xfrm>
            </p:grpSpPr>
            <p:sp>
              <p:nvSpPr>
                <p:cNvPr id="1827" name="Google Shape;1827;p68"/>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68"/>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68"/>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68"/>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68"/>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68"/>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68"/>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68"/>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68"/>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68"/>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68"/>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68"/>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68"/>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68"/>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41" name="Google Shape;1841;p68"/>
            <p:cNvSpPr txBox="1"/>
            <p:nvPr/>
          </p:nvSpPr>
          <p:spPr>
            <a:xfrm>
              <a:off x="2866069" y="5486742"/>
              <a:ext cx="92696" cy="6155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grpSp>
        <p:nvGrpSpPr>
          <p:cNvPr id="1842" name="Google Shape;1842;p68"/>
          <p:cNvGrpSpPr/>
          <p:nvPr/>
        </p:nvGrpSpPr>
        <p:grpSpPr>
          <a:xfrm>
            <a:off x="7958008" y="2149129"/>
            <a:ext cx="480125" cy="576175"/>
            <a:chOff x="2700529" y="5095926"/>
            <a:chExt cx="376960" cy="452371"/>
          </a:xfrm>
        </p:grpSpPr>
        <p:grpSp>
          <p:nvGrpSpPr>
            <p:cNvPr id="1843" name="Google Shape;1843;p68"/>
            <p:cNvGrpSpPr/>
            <p:nvPr/>
          </p:nvGrpSpPr>
          <p:grpSpPr>
            <a:xfrm>
              <a:off x="2700529" y="5095926"/>
              <a:ext cx="376960" cy="448655"/>
              <a:chOff x="2939671" y="4395131"/>
              <a:chExt cx="376960" cy="448655"/>
            </a:xfrm>
          </p:grpSpPr>
          <p:grpSp>
            <p:nvGrpSpPr>
              <p:cNvPr id="1844" name="Google Shape;1844;p68"/>
              <p:cNvGrpSpPr/>
              <p:nvPr/>
            </p:nvGrpSpPr>
            <p:grpSpPr>
              <a:xfrm>
                <a:off x="3040778" y="4395131"/>
                <a:ext cx="275853" cy="376767"/>
                <a:chOff x="3040778" y="4395131"/>
                <a:chExt cx="275853" cy="376767"/>
              </a:xfrm>
            </p:grpSpPr>
            <p:sp>
              <p:nvSpPr>
                <p:cNvPr id="1845" name="Google Shape;1845;p68"/>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68"/>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68"/>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68"/>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68"/>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68"/>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68"/>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68"/>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68"/>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54" name="Google Shape;1854;p68"/>
              <p:cNvGrpSpPr/>
              <p:nvPr/>
            </p:nvGrpSpPr>
            <p:grpSpPr>
              <a:xfrm>
                <a:off x="2939671" y="4689883"/>
                <a:ext cx="145155" cy="153903"/>
                <a:chOff x="5967413" y="-3362325"/>
                <a:chExt cx="1133475" cy="1454150"/>
              </a:xfrm>
            </p:grpSpPr>
            <p:sp>
              <p:nvSpPr>
                <p:cNvPr id="1855" name="Google Shape;1855;p68"/>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68"/>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68"/>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68"/>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68"/>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68"/>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68"/>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68"/>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68"/>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68"/>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68"/>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68"/>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68"/>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68"/>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69" name="Google Shape;1869;p68"/>
            <p:cNvSpPr txBox="1"/>
            <p:nvPr/>
          </p:nvSpPr>
          <p:spPr>
            <a:xfrm>
              <a:off x="2866069" y="5486742"/>
              <a:ext cx="92696" cy="6155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sp>
        <p:nvSpPr>
          <p:cNvPr id="1870" name="Google Shape;1870;p68"/>
          <p:cNvSpPr/>
          <p:nvPr/>
        </p:nvSpPr>
        <p:spPr>
          <a:xfrm>
            <a:off x="9394598" y="1697363"/>
            <a:ext cx="167266" cy="167266"/>
          </a:xfrm>
          <a:prstGeom prst="ellipse">
            <a:avLst/>
          </a:prstGeom>
          <a:solidFill>
            <a:srgbClr val="FF7C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
              <a:buFont typeface="Arial"/>
              <a:buNone/>
            </a:pPr>
            <a:endParaRPr sz="400" b="1" i="0" u="none" strike="noStrike" cap="none">
              <a:solidFill>
                <a:schemeClr val="lt1"/>
              </a:solidFill>
              <a:latin typeface="Roboto"/>
              <a:ea typeface="Roboto"/>
              <a:cs typeface="Roboto"/>
              <a:sym typeface="Roboto"/>
            </a:endParaRPr>
          </a:p>
        </p:txBody>
      </p:sp>
      <p:sp>
        <p:nvSpPr>
          <p:cNvPr id="1871" name="Google Shape;1871;p68"/>
          <p:cNvSpPr/>
          <p:nvPr/>
        </p:nvSpPr>
        <p:spPr>
          <a:xfrm>
            <a:off x="9150157" y="1279684"/>
            <a:ext cx="169136" cy="169136"/>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872" name="Google Shape;1872;p68"/>
          <p:cNvSpPr/>
          <p:nvPr/>
        </p:nvSpPr>
        <p:spPr>
          <a:xfrm>
            <a:off x="9150157" y="1546470"/>
            <a:ext cx="169136" cy="169136"/>
          </a:xfrm>
          <a:prstGeom prst="ellipse">
            <a:avLst/>
          </a:prstGeom>
          <a:solidFill>
            <a:srgbClr val="74CA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873" name="Google Shape;1873;p68"/>
          <p:cNvSpPr/>
          <p:nvPr/>
        </p:nvSpPr>
        <p:spPr>
          <a:xfrm>
            <a:off x="9386264" y="1997194"/>
            <a:ext cx="169136" cy="169136"/>
          </a:xfrm>
          <a:prstGeom prst="ellipse">
            <a:avLst/>
          </a:prstGeom>
          <a:solidFill>
            <a:srgbClr val="FF66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874" name="Google Shape;1874;p68"/>
          <p:cNvSpPr/>
          <p:nvPr/>
        </p:nvSpPr>
        <p:spPr>
          <a:xfrm>
            <a:off x="9150157" y="2148003"/>
            <a:ext cx="169136" cy="169136"/>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875" name="Google Shape;1875;p68"/>
          <p:cNvSpPr/>
          <p:nvPr/>
        </p:nvSpPr>
        <p:spPr>
          <a:xfrm>
            <a:off x="9150157" y="2411040"/>
            <a:ext cx="169136" cy="169136"/>
          </a:xfrm>
          <a:prstGeom prst="ellips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876" name="Google Shape;1876;p68"/>
          <p:cNvSpPr/>
          <p:nvPr/>
        </p:nvSpPr>
        <p:spPr>
          <a:xfrm>
            <a:off x="9158909" y="1844110"/>
            <a:ext cx="153118" cy="153118"/>
          </a:xfrm>
          <a:prstGeom prst="ellipse">
            <a:avLst/>
          </a:prstGeom>
          <a:solidFill>
            <a:srgbClr val="F16D19"/>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1" i="0" u="none" strike="noStrike" cap="none">
                <a:solidFill>
                  <a:schemeClr val="lt1"/>
                </a:solidFill>
                <a:latin typeface="Roboto"/>
                <a:ea typeface="Roboto"/>
                <a:cs typeface="Roboto"/>
                <a:sym typeface="Roboto"/>
              </a:rPr>
              <a:t>T1</a:t>
            </a:r>
            <a:endParaRPr sz="1400" b="0" i="0" u="none" strike="noStrike" cap="none">
              <a:solidFill>
                <a:srgbClr val="000000"/>
              </a:solidFill>
              <a:latin typeface="Arial"/>
              <a:ea typeface="Arial"/>
              <a:cs typeface="Arial"/>
              <a:sym typeface="Arial"/>
            </a:endParaRPr>
          </a:p>
        </p:txBody>
      </p:sp>
      <p:cxnSp>
        <p:nvCxnSpPr>
          <p:cNvPr id="1877" name="Google Shape;1877;p68"/>
          <p:cNvCxnSpPr>
            <a:stCxn id="1871" idx="4"/>
            <a:endCxn id="1872" idx="0"/>
          </p:cNvCxnSpPr>
          <p:nvPr/>
        </p:nvCxnSpPr>
        <p:spPr>
          <a:xfrm>
            <a:off x="9234725" y="1448820"/>
            <a:ext cx="0" cy="97800"/>
          </a:xfrm>
          <a:prstGeom prst="straightConnector1">
            <a:avLst/>
          </a:prstGeom>
          <a:noFill/>
          <a:ln w="9525" cap="flat" cmpd="sng">
            <a:solidFill>
              <a:srgbClr val="3F3F3F"/>
            </a:solidFill>
            <a:prstDash val="solid"/>
            <a:round/>
            <a:headEnd type="none" w="sm" len="sm"/>
            <a:tailEnd type="triangle" w="sm" len="sm"/>
          </a:ln>
        </p:spPr>
      </p:cxnSp>
      <p:cxnSp>
        <p:nvCxnSpPr>
          <p:cNvPr id="1878" name="Google Shape;1878;p68"/>
          <p:cNvCxnSpPr>
            <a:stCxn id="1872" idx="6"/>
            <a:endCxn id="1870" idx="1"/>
          </p:cNvCxnSpPr>
          <p:nvPr/>
        </p:nvCxnSpPr>
        <p:spPr>
          <a:xfrm>
            <a:off x="9319293" y="1631038"/>
            <a:ext cx="99900" cy="90900"/>
          </a:xfrm>
          <a:prstGeom prst="straightConnector1">
            <a:avLst/>
          </a:prstGeom>
          <a:noFill/>
          <a:ln w="9525" cap="flat" cmpd="sng">
            <a:solidFill>
              <a:srgbClr val="3F3F3F"/>
            </a:solidFill>
            <a:prstDash val="solid"/>
            <a:round/>
            <a:headEnd type="none" w="sm" len="sm"/>
            <a:tailEnd type="triangle" w="sm" len="sm"/>
          </a:ln>
        </p:spPr>
      </p:cxnSp>
      <p:cxnSp>
        <p:nvCxnSpPr>
          <p:cNvPr id="1879" name="Google Shape;1879;p68"/>
          <p:cNvCxnSpPr>
            <a:stCxn id="1870" idx="3"/>
          </p:cNvCxnSpPr>
          <p:nvPr/>
        </p:nvCxnSpPr>
        <p:spPr>
          <a:xfrm flipH="1">
            <a:off x="9327294" y="1840133"/>
            <a:ext cx="91800" cy="80400"/>
          </a:xfrm>
          <a:prstGeom prst="straightConnector1">
            <a:avLst/>
          </a:prstGeom>
          <a:noFill/>
          <a:ln w="9525" cap="flat" cmpd="sng">
            <a:solidFill>
              <a:srgbClr val="3F3F3F"/>
            </a:solidFill>
            <a:prstDash val="solid"/>
            <a:round/>
            <a:headEnd type="none" w="sm" len="sm"/>
            <a:tailEnd type="triangle" w="sm" len="sm"/>
          </a:ln>
        </p:spPr>
      </p:cxnSp>
      <p:cxnSp>
        <p:nvCxnSpPr>
          <p:cNvPr id="1880" name="Google Shape;1880;p68"/>
          <p:cNvCxnSpPr>
            <a:stCxn id="1873" idx="3"/>
            <a:endCxn id="1874" idx="6"/>
          </p:cNvCxnSpPr>
          <p:nvPr/>
        </p:nvCxnSpPr>
        <p:spPr>
          <a:xfrm flipH="1">
            <a:off x="9319233" y="2141561"/>
            <a:ext cx="91800" cy="90900"/>
          </a:xfrm>
          <a:prstGeom prst="straightConnector1">
            <a:avLst/>
          </a:prstGeom>
          <a:noFill/>
          <a:ln w="9525" cap="flat" cmpd="sng">
            <a:solidFill>
              <a:srgbClr val="3F3F3F"/>
            </a:solidFill>
            <a:prstDash val="solid"/>
            <a:round/>
            <a:headEnd type="none" w="sm" len="sm"/>
            <a:tailEnd type="triangle" w="sm" len="sm"/>
          </a:ln>
        </p:spPr>
      </p:cxnSp>
      <p:cxnSp>
        <p:nvCxnSpPr>
          <p:cNvPr id="1881" name="Google Shape;1881;p68"/>
          <p:cNvCxnSpPr>
            <a:endCxn id="1873" idx="2"/>
          </p:cNvCxnSpPr>
          <p:nvPr/>
        </p:nvCxnSpPr>
        <p:spPr>
          <a:xfrm>
            <a:off x="9300164" y="1986062"/>
            <a:ext cx="86100" cy="95700"/>
          </a:xfrm>
          <a:prstGeom prst="straightConnector1">
            <a:avLst/>
          </a:prstGeom>
          <a:noFill/>
          <a:ln w="9525" cap="flat" cmpd="sng">
            <a:solidFill>
              <a:srgbClr val="3F3F3F"/>
            </a:solidFill>
            <a:prstDash val="solid"/>
            <a:round/>
            <a:headEnd type="none" w="sm" len="sm"/>
            <a:tailEnd type="triangle" w="sm" len="sm"/>
          </a:ln>
        </p:spPr>
      </p:cxnSp>
      <p:cxnSp>
        <p:nvCxnSpPr>
          <p:cNvPr id="1882" name="Google Shape;1882;p68"/>
          <p:cNvCxnSpPr>
            <a:stCxn id="1874" idx="4"/>
            <a:endCxn id="1875" idx="0"/>
          </p:cNvCxnSpPr>
          <p:nvPr/>
        </p:nvCxnSpPr>
        <p:spPr>
          <a:xfrm>
            <a:off x="9234725" y="2317139"/>
            <a:ext cx="0" cy="93900"/>
          </a:xfrm>
          <a:prstGeom prst="straightConnector1">
            <a:avLst/>
          </a:prstGeom>
          <a:noFill/>
          <a:ln w="9525" cap="flat" cmpd="sng">
            <a:solidFill>
              <a:srgbClr val="3F3F3F"/>
            </a:solidFill>
            <a:prstDash val="solid"/>
            <a:round/>
            <a:headEnd type="none" w="sm" len="sm"/>
            <a:tailEnd type="triangle" w="sm" len="sm"/>
          </a:ln>
        </p:spPr>
      </p:cxnSp>
      <p:grpSp>
        <p:nvGrpSpPr>
          <p:cNvPr id="1883" name="Google Shape;1883;p68"/>
          <p:cNvGrpSpPr/>
          <p:nvPr/>
        </p:nvGrpSpPr>
        <p:grpSpPr>
          <a:xfrm>
            <a:off x="7469783" y="1637504"/>
            <a:ext cx="292601" cy="292601"/>
            <a:chOff x="2628544" y="4570783"/>
            <a:chExt cx="228600" cy="228600"/>
          </a:xfrm>
        </p:grpSpPr>
        <p:sp>
          <p:nvSpPr>
            <p:cNvPr id="1884" name="Google Shape;1884;p68"/>
            <p:cNvSpPr/>
            <p:nvPr/>
          </p:nvSpPr>
          <p:spPr>
            <a:xfrm>
              <a:off x="2628544" y="4570783"/>
              <a:ext cx="228600" cy="228600"/>
            </a:xfrm>
            <a:prstGeom prst="ellipse">
              <a:avLst/>
            </a:prstGeom>
            <a:noFill/>
            <a:ln w="9525" cap="flat" cmpd="sng">
              <a:solidFill>
                <a:srgbClr val="A5A5A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Roboto"/>
                <a:ea typeface="Roboto"/>
                <a:cs typeface="Roboto"/>
                <a:sym typeface="Roboto"/>
              </a:endParaRPr>
            </a:p>
          </p:txBody>
        </p:sp>
        <p:sp>
          <p:nvSpPr>
            <p:cNvPr id="1885" name="Google Shape;1885;p68"/>
            <p:cNvSpPr/>
            <p:nvPr/>
          </p:nvSpPr>
          <p:spPr>
            <a:xfrm>
              <a:off x="2649298" y="4590621"/>
              <a:ext cx="188925" cy="188925"/>
            </a:xfrm>
            <a:prstGeom prst="ellipse">
              <a:avLst/>
            </a:prstGeom>
            <a:solidFill>
              <a:srgbClr val="F16D19"/>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chemeClr val="lt1"/>
                  </a:solidFill>
                  <a:latin typeface="Roboto"/>
                  <a:ea typeface="Roboto"/>
                  <a:cs typeface="Roboto"/>
                  <a:sym typeface="Roboto"/>
                </a:rPr>
                <a:t>J1</a:t>
              </a:r>
              <a:endParaRPr sz="1400" b="0" i="0" u="none" strike="noStrike" cap="none">
                <a:solidFill>
                  <a:srgbClr val="000000"/>
                </a:solidFill>
                <a:latin typeface="Arial"/>
                <a:ea typeface="Arial"/>
                <a:cs typeface="Arial"/>
                <a:sym typeface="Arial"/>
              </a:endParaRPr>
            </a:p>
          </p:txBody>
        </p:sp>
      </p:grpSp>
      <p:sp>
        <p:nvSpPr>
          <p:cNvPr id="1886" name="Google Shape;1886;p68"/>
          <p:cNvSpPr txBox="1"/>
          <p:nvPr/>
        </p:nvSpPr>
        <p:spPr>
          <a:xfrm>
            <a:off x="7934522" y="1321786"/>
            <a:ext cx="624301"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Pegasus Lite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Instance</a:t>
            </a:r>
            <a:endParaRPr sz="800" b="1" i="0" u="none" strike="noStrike" cap="none">
              <a:solidFill>
                <a:srgbClr val="3F3F3F"/>
              </a:solidFill>
              <a:latin typeface="Roboto"/>
              <a:ea typeface="Roboto"/>
              <a:cs typeface="Roboto"/>
              <a:sym typeface="Roboto"/>
            </a:endParaRPr>
          </a:p>
        </p:txBody>
      </p:sp>
      <p:sp>
        <p:nvSpPr>
          <p:cNvPr id="1887" name="Google Shape;1887;p68"/>
          <p:cNvSpPr txBox="1"/>
          <p:nvPr/>
        </p:nvSpPr>
        <p:spPr>
          <a:xfrm>
            <a:off x="10962297" y="1509539"/>
            <a:ext cx="856815" cy="250843"/>
          </a:xfrm>
          <a:prstGeom prst="rect">
            <a:avLst/>
          </a:prstGeom>
          <a:solidFill>
            <a:srgbClr val="BBD6E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F.in</a:t>
            </a:r>
            <a:endParaRPr sz="900" b="1" i="0" u="none" strike="noStrike" cap="none">
              <a:solidFill>
                <a:srgbClr val="3F3F3F"/>
              </a:solidFill>
              <a:latin typeface="Roboto"/>
              <a:ea typeface="Roboto"/>
              <a:cs typeface="Roboto"/>
              <a:sym typeface="Roboto"/>
            </a:endParaRPr>
          </a:p>
        </p:txBody>
      </p:sp>
      <p:sp>
        <p:nvSpPr>
          <p:cNvPr id="1888" name="Google Shape;1888;p68"/>
          <p:cNvSpPr txBox="1"/>
          <p:nvPr/>
        </p:nvSpPr>
        <p:spPr>
          <a:xfrm>
            <a:off x="10962297" y="2850608"/>
            <a:ext cx="856815" cy="250843"/>
          </a:xfrm>
          <a:prstGeom prst="rect">
            <a:avLst/>
          </a:prstGeom>
          <a:solidFill>
            <a:srgbClr val="BBD6E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F.int</a:t>
            </a:r>
            <a:endParaRPr sz="900" b="1" i="0" u="none" strike="noStrike" cap="none">
              <a:solidFill>
                <a:srgbClr val="3F3F3F"/>
              </a:solidFill>
              <a:latin typeface="Roboto"/>
              <a:ea typeface="Roboto"/>
              <a:cs typeface="Roboto"/>
              <a:sym typeface="Roboto"/>
            </a:endParaRPr>
          </a:p>
        </p:txBody>
      </p:sp>
      <p:sp>
        <p:nvSpPr>
          <p:cNvPr id="1889" name="Google Shape;1889;p68"/>
          <p:cNvSpPr txBox="1"/>
          <p:nvPr/>
        </p:nvSpPr>
        <p:spPr>
          <a:xfrm>
            <a:off x="10962297" y="4112440"/>
            <a:ext cx="856815" cy="250843"/>
          </a:xfrm>
          <a:prstGeom prst="rect">
            <a:avLst/>
          </a:prstGeom>
          <a:solidFill>
            <a:srgbClr val="BBD6E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F.out</a:t>
            </a:r>
            <a:endParaRPr sz="900" b="1" i="0" u="none" strike="noStrike" cap="none">
              <a:solidFill>
                <a:srgbClr val="3F3F3F"/>
              </a:solidFill>
              <a:latin typeface="Roboto"/>
              <a:ea typeface="Roboto"/>
              <a:cs typeface="Roboto"/>
              <a:sym typeface="Roboto"/>
            </a:endParaRPr>
          </a:p>
        </p:txBody>
      </p:sp>
      <p:sp>
        <p:nvSpPr>
          <p:cNvPr id="1890" name="Google Shape;1890;p68"/>
          <p:cNvSpPr/>
          <p:nvPr/>
        </p:nvSpPr>
        <p:spPr>
          <a:xfrm>
            <a:off x="10962297" y="1263078"/>
            <a:ext cx="856815" cy="250843"/>
          </a:xfrm>
          <a:prstGeom prst="round2SameRect">
            <a:avLst>
              <a:gd name="adj1" fmla="val 16667"/>
              <a:gd name="adj2" fmla="val 0"/>
            </a:avLst>
          </a:prstGeom>
          <a:solidFill>
            <a:srgbClr val="F2F2F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Input Data Site</a:t>
            </a:r>
            <a:endParaRPr sz="800" b="1" i="0" u="none" strike="noStrike" cap="none">
              <a:solidFill>
                <a:srgbClr val="3F3F3F"/>
              </a:solidFill>
              <a:latin typeface="Roboto"/>
              <a:ea typeface="Roboto"/>
              <a:cs typeface="Roboto"/>
              <a:sym typeface="Roboto"/>
            </a:endParaRPr>
          </a:p>
        </p:txBody>
      </p:sp>
      <p:sp>
        <p:nvSpPr>
          <p:cNvPr id="1891" name="Google Shape;1891;p68"/>
          <p:cNvSpPr/>
          <p:nvPr/>
        </p:nvSpPr>
        <p:spPr>
          <a:xfrm>
            <a:off x="10962297" y="2604147"/>
            <a:ext cx="856815" cy="250843"/>
          </a:xfrm>
          <a:prstGeom prst="round2SameRect">
            <a:avLst>
              <a:gd name="adj1" fmla="val 16667"/>
              <a:gd name="adj2" fmla="val 0"/>
            </a:avLst>
          </a:prstGeom>
          <a:solidFill>
            <a:srgbClr val="F2F2F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Staging Site</a:t>
            </a:r>
            <a:endParaRPr sz="800" b="1" i="0" u="none" strike="noStrike" cap="none">
              <a:solidFill>
                <a:srgbClr val="3F3F3F"/>
              </a:solidFill>
              <a:latin typeface="Roboto"/>
              <a:ea typeface="Roboto"/>
              <a:cs typeface="Roboto"/>
              <a:sym typeface="Roboto"/>
            </a:endParaRPr>
          </a:p>
        </p:txBody>
      </p:sp>
      <p:sp>
        <p:nvSpPr>
          <p:cNvPr id="1892" name="Google Shape;1892;p68"/>
          <p:cNvSpPr/>
          <p:nvPr/>
        </p:nvSpPr>
        <p:spPr>
          <a:xfrm>
            <a:off x="10962297" y="3865979"/>
            <a:ext cx="856815" cy="250843"/>
          </a:xfrm>
          <a:prstGeom prst="round2SameRect">
            <a:avLst>
              <a:gd name="adj1" fmla="val 16667"/>
              <a:gd name="adj2" fmla="val 0"/>
            </a:avLst>
          </a:prstGeom>
          <a:solidFill>
            <a:srgbClr val="F2F2F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Output Data Site</a:t>
            </a:r>
            <a:endParaRPr sz="800" b="1" i="0" u="none" strike="noStrike" cap="none">
              <a:solidFill>
                <a:srgbClr val="3F3F3F"/>
              </a:solidFill>
              <a:latin typeface="Roboto"/>
              <a:ea typeface="Roboto"/>
              <a:cs typeface="Roboto"/>
              <a:sym typeface="Roboto"/>
            </a:endParaRPr>
          </a:p>
        </p:txBody>
      </p:sp>
      <p:cxnSp>
        <p:nvCxnSpPr>
          <p:cNvPr id="1893" name="Google Shape;1893;p68"/>
          <p:cNvCxnSpPr/>
          <p:nvPr/>
        </p:nvCxnSpPr>
        <p:spPr>
          <a:xfrm rot="10800000">
            <a:off x="9419094" y="1595698"/>
            <a:ext cx="1429028" cy="0"/>
          </a:xfrm>
          <a:prstGeom prst="straightConnector1">
            <a:avLst/>
          </a:prstGeom>
          <a:noFill/>
          <a:ln w="12700" cap="flat" cmpd="sng">
            <a:solidFill>
              <a:srgbClr val="3F3F3F"/>
            </a:solidFill>
            <a:prstDash val="dash"/>
            <a:round/>
            <a:headEnd type="none" w="sm" len="sm"/>
            <a:tailEnd type="triangle" w="med" len="med"/>
          </a:ln>
        </p:spPr>
      </p:cxnSp>
      <p:cxnSp>
        <p:nvCxnSpPr>
          <p:cNvPr id="1894" name="Google Shape;1894;p68"/>
          <p:cNvCxnSpPr/>
          <p:nvPr/>
        </p:nvCxnSpPr>
        <p:spPr>
          <a:xfrm rot="10800000" flipH="1">
            <a:off x="6712906" y="1997194"/>
            <a:ext cx="713529" cy="2077439"/>
          </a:xfrm>
          <a:prstGeom prst="straightConnector1">
            <a:avLst/>
          </a:prstGeom>
          <a:noFill/>
          <a:ln w="12700" cap="flat" cmpd="sng">
            <a:solidFill>
              <a:srgbClr val="B7B7B7"/>
            </a:solidFill>
            <a:prstDash val="lgDash"/>
            <a:round/>
            <a:headEnd type="triangle" w="med" len="med"/>
            <a:tailEnd type="triangle" w="med" len="med"/>
          </a:ln>
        </p:spPr>
      </p:cxnSp>
      <p:cxnSp>
        <p:nvCxnSpPr>
          <p:cNvPr id="1895" name="Google Shape;1895;p68"/>
          <p:cNvCxnSpPr/>
          <p:nvPr/>
        </p:nvCxnSpPr>
        <p:spPr>
          <a:xfrm>
            <a:off x="9386264" y="2317139"/>
            <a:ext cx="1469897" cy="615523"/>
          </a:xfrm>
          <a:prstGeom prst="straightConnector1">
            <a:avLst/>
          </a:prstGeom>
          <a:noFill/>
          <a:ln w="12700" cap="flat" cmpd="sng">
            <a:solidFill>
              <a:srgbClr val="3F3F3F"/>
            </a:solidFill>
            <a:prstDash val="dash"/>
            <a:round/>
            <a:headEnd type="none" w="sm" len="sm"/>
            <a:tailEnd type="triangle" w="med" len="med"/>
          </a:ln>
        </p:spPr>
      </p:cxnSp>
      <p:cxnSp>
        <p:nvCxnSpPr>
          <p:cNvPr id="1896" name="Google Shape;1896;p68"/>
          <p:cNvCxnSpPr/>
          <p:nvPr/>
        </p:nvCxnSpPr>
        <p:spPr>
          <a:xfrm flipH="1">
            <a:off x="9386266" y="3027845"/>
            <a:ext cx="1480464" cy="541029"/>
          </a:xfrm>
          <a:prstGeom prst="straightConnector1">
            <a:avLst/>
          </a:prstGeom>
          <a:noFill/>
          <a:ln w="12700" cap="flat" cmpd="sng">
            <a:solidFill>
              <a:srgbClr val="3F3F3F"/>
            </a:solidFill>
            <a:prstDash val="dash"/>
            <a:round/>
            <a:headEnd type="none" w="sm" len="sm"/>
            <a:tailEnd type="triangle" w="med" len="med"/>
          </a:ln>
        </p:spPr>
      </p:cxnSp>
      <p:cxnSp>
        <p:nvCxnSpPr>
          <p:cNvPr id="1897" name="Google Shape;1897;p68"/>
          <p:cNvCxnSpPr/>
          <p:nvPr/>
        </p:nvCxnSpPr>
        <p:spPr>
          <a:xfrm>
            <a:off x="9419094" y="4232477"/>
            <a:ext cx="1437067" cy="10769"/>
          </a:xfrm>
          <a:prstGeom prst="straightConnector1">
            <a:avLst/>
          </a:prstGeom>
          <a:noFill/>
          <a:ln w="12700" cap="flat" cmpd="sng">
            <a:solidFill>
              <a:srgbClr val="3F3F3F"/>
            </a:solidFill>
            <a:prstDash val="dash"/>
            <a:round/>
            <a:headEnd type="none" w="sm" len="sm"/>
            <a:tailEnd type="triangle" w="med" len="med"/>
          </a:ln>
        </p:spPr>
      </p:cxnSp>
      <p:cxnSp>
        <p:nvCxnSpPr>
          <p:cNvPr id="1898" name="Google Shape;1898;p68"/>
          <p:cNvCxnSpPr/>
          <p:nvPr/>
        </p:nvCxnSpPr>
        <p:spPr>
          <a:xfrm rot="10800000" flipH="1">
            <a:off x="6841110" y="3921953"/>
            <a:ext cx="582779" cy="477076"/>
          </a:xfrm>
          <a:prstGeom prst="straightConnector1">
            <a:avLst/>
          </a:prstGeom>
          <a:noFill/>
          <a:ln w="12700" cap="flat" cmpd="sng">
            <a:solidFill>
              <a:srgbClr val="B7B7B7"/>
            </a:solidFill>
            <a:prstDash val="lgDash"/>
            <a:round/>
            <a:headEnd type="triangle" w="med" len="med"/>
            <a:tailEnd type="triangle" w="med" len="med"/>
          </a:ln>
        </p:spPr>
      </p:cxnSp>
      <p:grpSp>
        <p:nvGrpSpPr>
          <p:cNvPr id="1899" name="Google Shape;1899;p68"/>
          <p:cNvGrpSpPr/>
          <p:nvPr/>
        </p:nvGrpSpPr>
        <p:grpSpPr>
          <a:xfrm>
            <a:off x="10588024" y="5914495"/>
            <a:ext cx="268163" cy="323449"/>
            <a:chOff x="2700529" y="5095926"/>
            <a:chExt cx="376960" cy="454673"/>
          </a:xfrm>
        </p:grpSpPr>
        <p:grpSp>
          <p:nvGrpSpPr>
            <p:cNvPr id="1900" name="Google Shape;1900;p68"/>
            <p:cNvGrpSpPr/>
            <p:nvPr/>
          </p:nvGrpSpPr>
          <p:grpSpPr>
            <a:xfrm>
              <a:off x="2700529" y="5095926"/>
              <a:ext cx="376960" cy="448655"/>
              <a:chOff x="2939671" y="4395131"/>
              <a:chExt cx="376960" cy="448655"/>
            </a:xfrm>
          </p:grpSpPr>
          <p:grpSp>
            <p:nvGrpSpPr>
              <p:cNvPr id="1901" name="Google Shape;1901;p68"/>
              <p:cNvGrpSpPr/>
              <p:nvPr/>
            </p:nvGrpSpPr>
            <p:grpSpPr>
              <a:xfrm>
                <a:off x="3040778" y="4395131"/>
                <a:ext cx="275853" cy="376767"/>
                <a:chOff x="3040778" y="4395131"/>
                <a:chExt cx="275853" cy="376767"/>
              </a:xfrm>
            </p:grpSpPr>
            <p:sp>
              <p:nvSpPr>
                <p:cNvPr id="1902" name="Google Shape;1902;p68"/>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68"/>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68"/>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68"/>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68"/>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68"/>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68"/>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68"/>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68"/>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1" name="Google Shape;1911;p68"/>
              <p:cNvGrpSpPr/>
              <p:nvPr/>
            </p:nvGrpSpPr>
            <p:grpSpPr>
              <a:xfrm>
                <a:off x="2939671" y="4689883"/>
                <a:ext cx="145155" cy="153903"/>
                <a:chOff x="5967413" y="-3362325"/>
                <a:chExt cx="1133475" cy="1454150"/>
              </a:xfrm>
            </p:grpSpPr>
            <p:sp>
              <p:nvSpPr>
                <p:cNvPr id="1912" name="Google Shape;1912;p68"/>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68"/>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68"/>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68"/>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68"/>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68"/>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68"/>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68"/>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68"/>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68"/>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68"/>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68"/>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68"/>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68"/>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926" name="Google Shape;1926;p68"/>
            <p:cNvSpPr txBox="1"/>
            <p:nvPr/>
          </p:nvSpPr>
          <p:spPr>
            <a:xfrm>
              <a:off x="2866068" y="5485703"/>
              <a:ext cx="129999" cy="64896"/>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300"/>
                <a:buFont typeface="Arial"/>
                <a:buNone/>
              </a:pPr>
              <a:r>
                <a:rPr lang="en-US" sz="300" b="1" i="0" u="none" strike="noStrike" cap="none">
                  <a:solidFill>
                    <a:srgbClr val="3F3F3F"/>
                  </a:solidFill>
                  <a:latin typeface="Roboto"/>
                  <a:ea typeface="Roboto"/>
                  <a:cs typeface="Roboto"/>
                  <a:sym typeface="Roboto"/>
                </a:rPr>
                <a:t>WN</a:t>
              </a:r>
              <a:endParaRPr sz="300" b="1" i="0" u="none" strike="noStrike" cap="none">
                <a:solidFill>
                  <a:srgbClr val="3F3F3F"/>
                </a:solidFill>
                <a:latin typeface="Roboto"/>
                <a:ea typeface="Roboto"/>
                <a:cs typeface="Roboto"/>
                <a:sym typeface="Roboto"/>
              </a:endParaRPr>
            </a:p>
          </p:txBody>
        </p:sp>
      </p:grpSp>
      <p:pic>
        <p:nvPicPr>
          <p:cNvPr id="1927" name="Google Shape;1927;p68"/>
          <p:cNvPicPr preferRelativeResize="0"/>
          <p:nvPr/>
        </p:nvPicPr>
        <p:blipFill rotWithShape="1">
          <a:blip r:embed="rId3">
            <a:alphaModFix/>
          </a:blip>
          <a:srcRect/>
          <a:stretch/>
        </p:blipFill>
        <p:spPr>
          <a:xfrm>
            <a:off x="5985779" y="4219966"/>
            <a:ext cx="635000" cy="531196"/>
          </a:xfrm>
          <a:prstGeom prst="rect">
            <a:avLst/>
          </a:prstGeom>
          <a:noFill/>
          <a:ln>
            <a:noFill/>
          </a:ln>
        </p:spPr>
      </p:pic>
      <p:cxnSp>
        <p:nvCxnSpPr>
          <p:cNvPr id="1928" name="Google Shape;1928;p68"/>
          <p:cNvCxnSpPr/>
          <p:nvPr/>
        </p:nvCxnSpPr>
        <p:spPr>
          <a:xfrm>
            <a:off x="7296309" y="2913583"/>
            <a:ext cx="2771540" cy="0"/>
          </a:xfrm>
          <a:prstGeom prst="straightConnector1">
            <a:avLst/>
          </a:prstGeom>
          <a:noFill/>
          <a:ln w="12700" cap="flat" cmpd="sng">
            <a:solidFill>
              <a:schemeClr val="accent6"/>
            </a:solidFill>
            <a:prstDash val="lgDash"/>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6"/>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1596" name="Google Shape;1596;p16"/>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Roboto"/>
                <a:ea typeface="Roboto"/>
                <a:cs typeface="Roboto"/>
                <a:sym typeface="Roboto"/>
              </a:rPr>
              <a:t>https://pegasus.isi.edu</a:t>
            </a:r>
            <a:endParaRPr/>
          </a:p>
        </p:txBody>
      </p:sp>
      <p:sp>
        <p:nvSpPr>
          <p:cNvPr id="1597" name="Google Shape;1597;p16"/>
          <p:cNvSpPr/>
          <p:nvPr/>
        </p:nvSpPr>
        <p:spPr>
          <a:xfrm>
            <a:off x="4638901" y="4350906"/>
            <a:ext cx="6239601" cy="1795893"/>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98" name="Google Shape;1598;p16"/>
          <p:cNvSpPr/>
          <p:nvPr/>
        </p:nvSpPr>
        <p:spPr>
          <a:xfrm>
            <a:off x="1491962" y="4350906"/>
            <a:ext cx="3124200" cy="179589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99" name="Google Shape;1599;p16"/>
          <p:cNvSpPr/>
          <p:nvPr/>
        </p:nvSpPr>
        <p:spPr>
          <a:xfrm rot="-5400000">
            <a:off x="383635" y="5061211"/>
            <a:ext cx="1795891" cy="375285"/>
          </a:xfrm>
          <a:prstGeom prst="round2SameRect">
            <a:avLst>
              <a:gd name="adj1" fmla="val 16667"/>
              <a:gd name="adj2" fmla="val 0"/>
            </a:avLst>
          </a:prstGeom>
          <a:solidFill>
            <a:srgbClr val="D8D8D8"/>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F3F3F"/>
                </a:solidFill>
                <a:latin typeface="Roboto"/>
                <a:ea typeface="Roboto"/>
                <a:cs typeface="Roboto"/>
                <a:sym typeface="Roboto"/>
              </a:rPr>
              <a:t>Clouds</a:t>
            </a:r>
            <a:endParaRPr sz="1400" b="1" i="0" u="none" strike="noStrike" cap="none">
              <a:solidFill>
                <a:srgbClr val="3F3F3F"/>
              </a:solidFill>
              <a:latin typeface="Arial"/>
              <a:ea typeface="Arial"/>
              <a:cs typeface="Arial"/>
              <a:sym typeface="Arial"/>
            </a:endParaRPr>
          </a:p>
        </p:txBody>
      </p:sp>
      <p:sp>
        <p:nvSpPr>
          <p:cNvPr id="1600" name="Google Shape;1600;p16"/>
          <p:cNvSpPr/>
          <p:nvPr/>
        </p:nvSpPr>
        <p:spPr>
          <a:xfrm>
            <a:off x="1491962" y="1131279"/>
            <a:ext cx="9386540" cy="158496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1" name="Google Shape;1601;p16"/>
          <p:cNvSpPr/>
          <p:nvPr/>
        </p:nvSpPr>
        <p:spPr>
          <a:xfrm>
            <a:off x="1491962" y="2741295"/>
            <a:ext cx="9386540" cy="1584960"/>
          </a:xfrm>
          <a:prstGeom prst="rect">
            <a:avLst/>
          </a:prstGeom>
          <a:solidFill>
            <a:srgbClr val="365C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2" name="Google Shape;1602;p16"/>
          <p:cNvPicPr preferRelativeResize="0"/>
          <p:nvPr/>
        </p:nvPicPr>
        <p:blipFill rotWithShape="1">
          <a:blip r:embed="rId3">
            <a:alphaModFix/>
          </a:blip>
          <a:srcRect l="3429" t="9761" r="2236" b="66691"/>
          <a:stretch/>
        </p:blipFill>
        <p:spPr>
          <a:xfrm>
            <a:off x="1534825" y="1284082"/>
            <a:ext cx="9300815" cy="1279354"/>
          </a:xfrm>
          <a:prstGeom prst="roundRect">
            <a:avLst>
              <a:gd name="adj" fmla="val 10532"/>
            </a:avLst>
          </a:prstGeom>
          <a:noFill/>
          <a:ln>
            <a:noFill/>
          </a:ln>
        </p:spPr>
      </p:pic>
      <p:grpSp>
        <p:nvGrpSpPr>
          <p:cNvPr id="1603" name="Google Shape;1603;p16"/>
          <p:cNvGrpSpPr/>
          <p:nvPr/>
        </p:nvGrpSpPr>
        <p:grpSpPr>
          <a:xfrm>
            <a:off x="8029221" y="3643874"/>
            <a:ext cx="1014801" cy="505086"/>
            <a:chOff x="6118347" y="5097563"/>
            <a:chExt cx="738725" cy="444889"/>
          </a:xfrm>
        </p:grpSpPr>
        <p:grpSp>
          <p:nvGrpSpPr>
            <p:cNvPr id="1604" name="Google Shape;1604;p16"/>
            <p:cNvGrpSpPr/>
            <p:nvPr/>
          </p:nvGrpSpPr>
          <p:grpSpPr>
            <a:xfrm>
              <a:off x="6118347" y="5097563"/>
              <a:ext cx="738725" cy="444889"/>
              <a:chOff x="2240413" y="2442559"/>
              <a:chExt cx="1164685" cy="701421"/>
            </a:xfrm>
          </p:grpSpPr>
          <p:sp>
            <p:nvSpPr>
              <p:cNvPr id="1605" name="Google Shape;1605;p16"/>
              <p:cNvSpPr/>
              <p:nvPr/>
            </p:nvSpPr>
            <p:spPr>
              <a:xfrm>
                <a:off x="2268144" y="2837312"/>
                <a:ext cx="1110856" cy="306668"/>
              </a:xfrm>
              <a:custGeom>
                <a:avLst/>
                <a:gdLst/>
                <a:ahLst/>
                <a:cxnLst/>
                <a:rect l="l" t="t" r="r" b="b"/>
                <a:pathLst>
                  <a:path w="2727" h="752" extrusionOk="0">
                    <a:moveTo>
                      <a:pt x="1363" y="0"/>
                    </a:moveTo>
                    <a:lnTo>
                      <a:pt x="1434" y="0"/>
                    </a:lnTo>
                    <a:lnTo>
                      <a:pt x="1503" y="1"/>
                    </a:lnTo>
                    <a:lnTo>
                      <a:pt x="1571" y="3"/>
                    </a:lnTo>
                    <a:lnTo>
                      <a:pt x="1638" y="7"/>
                    </a:lnTo>
                    <a:lnTo>
                      <a:pt x="1704" y="11"/>
                    </a:lnTo>
                    <a:lnTo>
                      <a:pt x="1770" y="16"/>
                    </a:lnTo>
                    <a:lnTo>
                      <a:pt x="1833" y="23"/>
                    </a:lnTo>
                    <a:lnTo>
                      <a:pt x="1895" y="29"/>
                    </a:lnTo>
                    <a:lnTo>
                      <a:pt x="1955" y="37"/>
                    </a:lnTo>
                    <a:lnTo>
                      <a:pt x="2014" y="45"/>
                    </a:lnTo>
                    <a:lnTo>
                      <a:pt x="2071" y="54"/>
                    </a:lnTo>
                    <a:lnTo>
                      <a:pt x="2126" y="64"/>
                    </a:lnTo>
                    <a:lnTo>
                      <a:pt x="2179" y="74"/>
                    </a:lnTo>
                    <a:lnTo>
                      <a:pt x="2230" y="86"/>
                    </a:lnTo>
                    <a:lnTo>
                      <a:pt x="2281" y="97"/>
                    </a:lnTo>
                    <a:lnTo>
                      <a:pt x="2328" y="110"/>
                    </a:lnTo>
                    <a:lnTo>
                      <a:pt x="2373" y="123"/>
                    </a:lnTo>
                    <a:lnTo>
                      <a:pt x="2416" y="136"/>
                    </a:lnTo>
                    <a:lnTo>
                      <a:pt x="2457" y="150"/>
                    </a:lnTo>
                    <a:lnTo>
                      <a:pt x="2494" y="166"/>
                    </a:lnTo>
                    <a:lnTo>
                      <a:pt x="2530" y="181"/>
                    </a:lnTo>
                    <a:lnTo>
                      <a:pt x="2562" y="196"/>
                    </a:lnTo>
                    <a:lnTo>
                      <a:pt x="2593" y="213"/>
                    </a:lnTo>
                    <a:lnTo>
                      <a:pt x="2620" y="230"/>
                    </a:lnTo>
                    <a:lnTo>
                      <a:pt x="2645" y="247"/>
                    </a:lnTo>
                    <a:lnTo>
                      <a:pt x="2665" y="263"/>
                    </a:lnTo>
                    <a:lnTo>
                      <a:pt x="2685" y="281"/>
                    </a:lnTo>
                    <a:lnTo>
                      <a:pt x="2700" y="299"/>
                    </a:lnTo>
                    <a:lnTo>
                      <a:pt x="2712" y="319"/>
                    </a:lnTo>
                    <a:lnTo>
                      <a:pt x="2721" y="337"/>
                    </a:lnTo>
                    <a:lnTo>
                      <a:pt x="2726" y="356"/>
                    </a:lnTo>
                    <a:lnTo>
                      <a:pt x="2727" y="375"/>
                    </a:lnTo>
                    <a:lnTo>
                      <a:pt x="2726" y="395"/>
                    </a:lnTo>
                    <a:lnTo>
                      <a:pt x="2721" y="414"/>
                    </a:lnTo>
                    <a:lnTo>
                      <a:pt x="2712" y="433"/>
                    </a:lnTo>
                    <a:lnTo>
                      <a:pt x="2700" y="451"/>
                    </a:lnTo>
                    <a:lnTo>
                      <a:pt x="2685" y="469"/>
                    </a:lnTo>
                    <a:lnTo>
                      <a:pt x="2665" y="487"/>
                    </a:lnTo>
                    <a:lnTo>
                      <a:pt x="2645" y="505"/>
                    </a:lnTo>
                    <a:lnTo>
                      <a:pt x="2620" y="522"/>
                    </a:lnTo>
                    <a:lnTo>
                      <a:pt x="2593" y="539"/>
                    </a:lnTo>
                    <a:lnTo>
                      <a:pt x="2562" y="556"/>
                    </a:lnTo>
                    <a:lnTo>
                      <a:pt x="2530" y="571"/>
                    </a:lnTo>
                    <a:lnTo>
                      <a:pt x="2494" y="586"/>
                    </a:lnTo>
                    <a:lnTo>
                      <a:pt x="2457" y="601"/>
                    </a:lnTo>
                    <a:lnTo>
                      <a:pt x="2416" y="615"/>
                    </a:lnTo>
                    <a:lnTo>
                      <a:pt x="2373" y="629"/>
                    </a:lnTo>
                    <a:lnTo>
                      <a:pt x="2328" y="642"/>
                    </a:lnTo>
                    <a:lnTo>
                      <a:pt x="2281" y="655"/>
                    </a:lnTo>
                    <a:lnTo>
                      <a:pt x="2230" y="666"/>
                    </a:lnTo>
                    <a:lnTo>
                      <a:pt x="2179" y="678"/>
                    </a:lnTo>
                    <a:lnTo>
                      <a:pt x="2126" y="688"/>
                    </a:lnTo>
                    <a:lnTo>
                      <a:pt x="2071" y="697"/>
                    </a:lnTo>
                    <a:lnTo>
                      <a:pt x="2014" y="706"/>
                    </a:lnTo>
                    <a:lnTo>
                      <a:pt x="1955" y="715"/>
                    </a:lnTo>
                    <a:lnTo>
                      <a:pt x="1895" y="723"/>
                    </a:lnTo>
                    <a:lnTo>
                      <a:pt x="1833" y="729"/>
                    </a:lnTo>
                    <a:lnTo>
                      <a:pt x="1770" y="736"/>
                    </a:lnTo>
                    <a:lnTo>
                      <a:pt x="1704" y="740"/>
                    </a:lnTo>
                    <a:lnTo>
                      <a:pt x="1638" y="745"/>
                    </a:lnTo>
                    <a:lnTo>
                      <a:pt x="1571" y="747"/>
                    </a:lnTo>
                    <a:lnTo>
                      <a:pt x="1503" y="750"/>
                    </a:lnTo>
                    <a:lnTo>
                      <a:pt x="1434" y="751"/>
                    </a:lnTo>
                    <a:lnTo>
                      <a:pt x="1363" y="752"/>
                    </a:lnTo>
                    <a:lnTo>
                      <a:pt x="1293" y="751"/>
                    </a:lnTo>
                    <a:lnTo>
                      <a:pt x="1224" y="750"/>
                    </a:lnTo>
                    <a:lnTo>
                      <a:pt x="1156" y="747"/>
                    </a:lnTo>
                    <a:lnTo>
                      <a:pt x="1089" y="745"/>
                    </a:lnTo>
                    <a:lnTo>
                      <a:pt x="1023" y="740"/>
                    </a:lnTo>
                    <a:lnTo>
                      <a:pt x="958" y="736"/>
                    </a:lnTo>
                    <a:lnTo>
                      <a:pt x="895" y="729"/>
                    </a:lnTo>
                    <a:lnTo>
                      <a:pt x="833" y="723"/>
                    </a:lnTo>
                    <a:lnTo>
                      <a:pt x="772" y="715"/>
                    </a:lnTo>
                    <a:lnTo>
                      <a:pt x="713" y="706"/>
                    </a:lnTo>
                    <a:lnTo>
                      <a:pt x="656" y="697"/>
                    </a:lnTo>
                    <a:lnTo>
                      <a:pt x="601" y="688"/>
                    </a:lnTo>
                    <a:lnTo>
                      <a:pt x="548" y="678"/>
                    </a:lnTo>
                    <a:lnTo>
                      <a:pt x="496" y="666"/>
                    </a:lnTo>
                    <a:lnTo>
                      <a:pt x="447" y="655"/>
                    </a:lnTo>
                    <a:lnTo>
                      <a:pt x="399" y="642"/>
                    </a:lnTo>
                    <a:lnTo>
                      <a:pt x="354" y="629"/>
                    </a:lnTo>
                    <a:lnTo>
                      <a:pt x="311" y="615"/>
                    </a:lnTo>
                    <a:lnTo>
                      <a:pt x="270" y="601"/>
                    </a:lnTo>
                    <a:lnTo>
                      <a:pt x="233" y="586"/>
                    </a:lnTo>
                    <a:lnTo>
                      <a:pt x="197" y="571"/>
                    </a:lnTo>
                    <a:lnTo>
                      <a:pt x="165" y="556"/>
                    </a:lnTo>
                    <a:lnTo>
                      <a:pt x="134" y="539"/>
                    </a:lnTo>
                    <a:lnTo>
                      <a:pt x="107" y="522"/>
                    </a:lnTo>
                    <a:lnTo>
                      <a:pt x="82" y="505"/>
                    </a:lnTo>
                    <a:lnTo>
                      <a:pt x="62" y="487"/>
                    </a:lnTo>
                    <a:lnTo>
                      <a:pt x="43" y="469"/>
                    </a:lnTo>
                    <a:lnTo>
                      <a:pt x="27" y="451"/>
                    </a:lnTo>
                    <a:lnTo>
                      <a:pt x="15" y="433"/>
                    </a:lnTo>
                    <a:lnTo>
                      <a:pt x="6" y="414"/>
                    </a:lnTo>
                    <a:lnTo>
                      <a:pt x="1" y="395"/>
                    </a:lnTo>
                    <a:lnTo>
                      <a:pt x="0" y="375"/>
                    </a:lnTo>
                    <a:lnTo>
                      <a:pt x="1" y="356"/>
                    </a:lnTo>
                    <a:lnTo>
                      <a:pt x="6" y="337"/>
                    </a:lnTo>
                    <a:lnTo>
                      <a:pt x="15" y="319"/>
                    </a:lnTo>
                    <a:lnTo>
                      <a:pt x="27" y="299"/>
                    </a:lnTo>
                    <a:lnTo>
                      <a:pt x="43" y="281"/>
                    </a:lnTo>
                    <a:lnTo>
                      <a:pt x="62" y="263"/>
                    </a:lnTo>
                    <a:lnTo>
                      <a:pt x="82" y="247"/>
                    </a:lnTo>
                    <a:lnTo>
                      <a:pt x="107" y="230"/>
                    </a:lnTo>
                    <a:lnTo>
                      <a:pt x="134" y="213"/>
                    </a:lnTo>
                    <a:lnTo>
                      <a:pt x="165" y="196"/>
                    </a:lnTo>
                    <a:lnTo>
                      <a:pt x="197" y="181"/>
                    </a:lnTo>
                    <a:lnTo>
                      <a:pt x="233" y="166"/>
                    </a:lnTo>
                    <a:lnTo>
                      <a:pt x="270" y="150"/>
                    </a:lnTo>
                    <a:lnTo>
                      <a:pt x="311" y="136"/>
                    </a:lnTo>
                    <a:lnTo>
                      <a:pt x="354" y="123"/>
                    </a:lnTo>
                    <a:lnTo>
                      <a:pt x="399" y="110"/>
                    </a:lnTo>
                    <a:lnTo>
                      <a:pt x="447" y="97"/>
                    </a:lnTo>
                    <a:lnTo>
                      <a:pt x="496" y="86"/>
                    </a:lnTo>
                    <a:lnTo>
                      <a:pt x="548" y="74"/>
                    </a:lnTo>
                    <a:lnTo>
                      <a:pt x="601" y="64"/>
                    </a:lnTo>
                    <a:lnTo>
                      <a:pt x="656" y="54"/>
                    </a:lnTo>
                    <a:lnTo>
                      <a:pt x="713" y="45"/>
                    </a:lnTo>
                    <a:lnTo>
                      <a:pt x="772" y="37"/>
                    </a:lnTo>
                    <a:lnTo>
                      <a:pt x="833" y="29"/>
                    </a:lnTo>
                    <a:lnTo>
                      <a:pt x="895" y="23"/>
                    </a:lnTo>
                    <a:lnTo>
                      <a:pt x="958" y="16"/>
                    </a:lnTo>
                    <a:lnTo>
                      <a:pt x="1023" y="11"/>
                    </a:lnTo>
                    <a:lnTo>
                      <a:pt x="1089" y="7"/>
                    </a:lnTo>
                    <a:lnTo>
                      <a:pt x="1156" y="3"/>
                    </a:lnTo>
                    <a:lnTo>
                      <a:pt x="1224" y="1"/>
                    </a:lnTo>
                    <a:lnTo>
                      <a:pt x="1293" y="0"/>
                    </a:lnTo>
                    <a:lnTo>
                      <a:pt x="136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6"/>
              <p:cNvSpPr/>
              <p:nvPr/>
            </p:nvSpPr>
            <p:spPr>
              <a:xfrm>
                <a:off x="2240413" y="2618727"/>
                <a:ext cx="1164685" cy="494257"/>
              </a:xfrm>
              <a:custGeom>
                <a:avLst/>
                <a:gdLst/>
                <a:ahLst/>
                <a:cxnLst/>
                <a:rect l="l" t="t" r="r" b="b"/>
                <a:pathLst>
                  <a:path w="2856" h="1212" extrusionOk="0">
                    <a:moveTo>
                      <a:pt x="2856" y="791"/>
                    </a:moveTo>
                    <a:lnTo>
                      <a:pt x="2852" y="813"/>
                    </a:lnTo>
                    <a:lnTo>
                      <a:pt x="2845" y="835"/>
                    </a:lnTo>
                    <a:lnTo>
                      <a:pt x="2835" y="855"/>
                    </a:lnTo>
                    <a:lnTo>
                      <a:pt x="2821" y="876"/>
                    </a:lnTo>
                    <a:lnTo>
                      <a:pt x="2804" y="896"/>
                    </a:lnTo>
                    <a:lnTo>
                      <a:pt x="2783" y="916"/>
                    </a:lnTo>
                    <a:lnTo>
                      <a:pt x="2760" y="936"/>
                    </a:lnTo>
                    <a:lnTo>
                      <a:pt x="2735" y="954"/>
                    </a:lnTo>
                    <a:lnTo>
                      <a:pt x="2705" y="974"/>
                    </a:lnTo>
                    <a:lnTo>
                      <a:pt x="2673" y="992"/>
                    </a:lnTo>
                    <a:lnTo>
                      <a:pt x="2638" y="1010"/>
                    </a:lnTo>
                    <a:lnTo>
                      <a:pt x="2601" y="1026"/>
                    </a:lnTo>
                    <a:lnTo>
                      <a:pt x="2561" y="1043"/>
                    </a:lnTo>
                    <a:lnTo>
                      <a:pt x="2518" y="1059"/>
                    </a:lnTo>
                    <a:lnTo>
                      <a:pt x="2475" y="1074"/>
                    </a:lnTo>
                    <a:lnTo>
                      <a:pt x="2427" y="1088"/>
                    </a:lnTo>
                    <a:lnTo>
                      <a:pt x="2378" y="1102"/>
                    </a:lnTo>
                    <a:lnTo>
                      <a:pt x="2325" y="1115"/>
                    </a:lnTo>
                    <a:lnTo>
                      <a:pt x="2273" y="1128"/>
                    </a:lnTo>
                    <a:lnTo>
                      <a:pt x="2217" y="1140"/>
                    </a:lnTo>
                    <a:lnTo>
                      <a:pt x="2159" y="1151"/>
                    </a:lnTo>
                    <a:lnTo>
                      <a:pt x="2100" y="1160"/>
                    </a:lnTo>
                    <a:lnTo>
                      <a:pt x="2040" y="1171"/>
                    </a:lnTo>
                    <a:lnTo>
                      <a:pt x="1977" y="1178"/>
                    </a:lnTo>
                    <a:lnTo>
                      <a:pt x="1912" y="1186"/>
                    </a:lnTo>
                    <a:lnTo>
                      <a:pt x="1847" y="1192"/>
                    </a:lnTo>
                    <a:lnTo>
                      <a:pt x="1780" y="1198"/>
                    </a:lnTo>
                    <a:lnTo>
                      <a:pt x="1711" y="1203"/>
                    </a:lnTo>
                    <a:lnTo>
                      <a:pt x="1642" y="1207"/>
                    </a:lnTo>
                    <a:lnTo>
                      <a:pt x="1571" y="1209"/>
                    </a:lnTo>
                    <a:lnTo>
                      <a:pt x="1500" y="1210"/>
                    </a:lnTo>
                    <a:lnTo>
                      <a:pt x="1427" y="1212"/>
                    </a:lnTo>
                    <a:lnTo>
                      <a:pt x="1355" y="1210"/>
                    </a:lnTo>
                    <a:lnTo>
                      <a:pt x="1284" y="1209"/>
                    </a:lnTo>
                    <a:lnTo>
                      <a:pt x="1213" y="1207"/>
                    </a:lnTo>
                    <a:lnTo>
                      <a:pt x="1144" y="1203"/>
                    </a:lnTo>
                    <a:lnTo>
                      <a:pt x="1076" y="1198"/>
                    </a:lnTo>
                    <a:lnTo>
                      <a:pt x="1009" y="1192"/>
                    </a:lnTo>
                    <a:lnTo>
                      <a:pt x="943" y="1186"/>
                    </a:lnTo>
                    <a:lnTo>
                      <a:pt x="879" y="1178"/>
                    </a:lnTo>
                    <a:lnTo>
                      <a:pt x="816" y="1171"/>
                    </a:lnTo>
                    <a:lnTo>
                      <a:pt x="755" y="1160"/>
                    </a:lnTo>
                    <a:lnTo>
                      <a:pt x="696" y="1151"/>
                    </a:lnTo>
                    <a:lnTo>
                      <a:pt x="638" y="1140"/>
                    </a:lnTo>
                    <a:lnTo>
                      <a:pt x="583" y="1128"/>
                    </a:lnTo>
                    <a:lnTo>
                      <a:pt x="529" y="1115"/>
                    </a:lnTo>
                    <a:lnTo>
                      <a:pt x="477" y="1102"/>
                    </a:lnTo>
                    <a:lnTo>
                      <a:pt x="428" y="1088"/>
                    </a:lnTo>
                    <a:lnTo>
                      <a:pt x="381" y="1074"/>
                    </a:lnTo>
                    <a:lnTo>
                      <a:pt x="337" y="1059"/>
                    </a:lnTo>
                    <a:lnTo>
                      <a:pt x="294" y="1043"/>
                    </a:lnTo>
                    <a:lnTo>
                      <a:pt x="255" y="1026"/>
                    </a:lnTo>
                    <a:lnTo>
                      <a:pt x="217" y="1010"/>
                    </a:lnTo>
                    <a:lnTo>
                      <a:pt x="182" y="992"/>
                    </a:lnTo>
                    <a:lnTo>
                      <a:pt x="150" y="974"/>
                    </a:lnTo>
                    <a:lnTo>
                      <a:pt x="121" y="954"/>
                    </a:lnTo>
                    <a:lnTo>
                      <a:pt x="95" y="936"/>
                    </a:lnTo>
                    <a:lnTo>
                      <a:pt x="72" y="916"/>
                    </a:lnTo>
                    <a:lnTo>
                      <a:pt x="51" y="896"/>
                    </a:lnTo>
                    <a:lnTo>
                      <a:pt x="34" y="876"/>
                    </a:lnTo>
                    <a:lnTo>
                      <a:pt x="20" y="855"/>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6"/>
              <p:cNvSpPr/>
              <p:nvPr/>
            </p:nvSpPr>
            <p:spPr>
              <a:xfrm>
                <a:off x="2240413" y="2442559"/>
                <a:ext cx="1164685" cy="350711"/>
              </a:xfrm>
              <a:custGeom>
                <a:avLst/>
                <a:gdLst/>
                <a:ahLst/>
                <a:cxnLst/>
                <a:rect l="l" t="t" r="r" b="b"/>
                <a:pathLst>
                  <a:path w="2856" h="860" extrusionOk="0">
                    <a:moveTo>
                      <a:pt x="1427" y="0"/>
                    </a:moveTo>
                    <a:lnTo>
                      <a:pt x="1502" y="1"/>
                    </a:lnTo>
                    <a:lnTo>
                      <a:pt x="1574" y="3"/>
                    </a:lnTo>
                    <a:lnTo>
                      <a:pt x="1644" y="5"/>
                    </a:lnTo>
                    <a:lnTo>
                      <a:pt x="1715" y="9"/>
                    </a:lnTo>
                    <a:lnTo>
                      <a:pt x="1785" y="14"/>
                    </a:lnTo>
                    <a:lnTo>
                      <a:pt x="1852" y="19"/>
                    </a:lnTo>
                    <a:lnTo>
                      <a:pt x="1919" y="27"/>
                    </a:lnTo>
                    <a:lnTo>
                      <a:pt x="1983" y="35"/>
                    </a:lnTo>
                    <a:lnTo>
                      <a:pt x="2046" y="43"/>
                    </a:lnTo>
                    <a:lnTo>
                      <a:pt x="2108" y="53"/>
                    </a:lnTo>
                    <a:lnTo>
                      <a:pt x="2168" y="63"/>
                    </a:lnTo>
                    <a:lnTo>
                      <a:pt x="2226" y="73"/>
                    </a:lnTo>
                    <a:lnTo>
                      <a:pt x="2282" y="86"/>
                    </a:lnTo>
                    <a:lnTo>
                      <a:pt x="2336" y="99"/>
                    </a:lnTo>
                    <a:lnTo>
                      <a:pt x="2387" y="112"/>
                    </a:lnTo>
                    <a:lnTo>
                      <a:pt x="2437" y="126"/>
                    </a:lnTo>
                    <a:lnTo>
                      <a:pt x="2485" y="142"/>
                    </a:lnTo>
                    <a:lnTo>
                      <a:pt x="2529" y="157"/>
                    </a:lnTo>
                    <a:lnTo>
                      <a:pt x="2571" y="173"/>
                    </a:lnTo>
                    <a:lnTo>
                      <a:pt x="2611" y="189"/>
                    </a:lnTo>
                    <a:lnTo>
                      <a:pt x="2648" y="207"/>
                    </a:lnTo>
                    <a:lnTo>
                      <a:pt x="2683" y="225"/>
                    </a:lnTo>
                    <a:lnTo>
                      <a:pt x="2714" y="243"/>
                    </a:lnTo>
                    <a:lnTo>
                      <a:pt x="2744" y="263"/>
                    </a:lnTo>
                    <a:lnTo>
                      <a:pt x="2769" y="282"/>
                    </a:lnTo>
                    <a:lnTo>
                      <a:pt x="2791" y="303"/>
                    </a:lnTo>
                    <a:lnTo>
                      <a:pt x="2811" y="323"/>
                    </a:lnTo>
                    <a:lnTo>
                      <a:pt x="2826" y="344"/>
                    </a:lnTo>
                    <a:lnTo>
                      <a:pt x="2839" y="364"/>
                    </a:lnTo>
                    <a:lnTo>
                      <a:pt x="2848" y="386"/>
                    </a:lnTo>
                    <a:lnTo>
                      <a:pt x="2853" y="408"/>
                    </a:lnTo>
                    <a:lnTo>
                      <a:pt x="2856" y="430"/>
                    </a:lnTo>
                    <a:lnTo>
                      <a:pt x="2853" y="452"/>
                    </a:lnTo>
                    <a:lnTo>
                      <a:pt x="2848" y="474"/>
                    </a:lnTo>
                    <a:lnTo>
                      <a:pt x="2839" y="496"/>
                    </a:lnTo>
                    <a:lnTo>
                      <a:pt x="2826" y="516"/>
                    </a:lnTo>
                    <a:lnTo>
                      <a:pt x="2811" y="538"/>
                    </a:lnTo>
                    <a:lnTo>
                      <a:pt x="2791" y="557"/>
                    </a:lnTo>
                    <a:lnTo>
                      <a:pt x="2769" y="578"/>
                    </a:lnTo>
                    <a:lnTo>
                      <a:pt x="2744" y="597"/>
                    </a:lnTo>
                    <a:lnTo>
                      <a:pt x="2714" y="617"/>
                    </a:lnTo>
                    <a:lnTo>
                      <a:pt x="2683" y="635"/>
                    </a:lnTo>
                    <a:lnTo>
                      <a:pt x="2648" y="653"/>
                    </a:lnTo>
                    <a:lnTo>
                      <a:pt x="2611" y="671"/>
                    </a:lnTo>
                    <a:lnTo>
                      <a:pt x="2571" y="687"/>
                    </a:lnTo>
                    <a:lnTo>
                      <a:pt x="2529" y="704"/>
                    </a:lnTo>
                    <a:lnTo>
                      <a:pt x="2485" y="720"/>
                    </a:lnTo>
                    <a:lnTo>
                      <a:pt x="2437" y="734"/>
                    </a:lnTo>
                    <a:lnTo>
                      <a:pt x="2387" y="748"/>
                    </a:lnTo>
                    <a:lnTo>
                      <a:pt x="2336" y="762"/>
                    </a:lnTo>
                    <a:lnTo>
                      <a:pt x="2282" y="775"/>
                    </a:lnTo>
                    <a:lnTo>
                      <a:pt x="2226" y="786"/>
                    </a:lnTo>
                    <a:lnTo>
                      <a:pt x="2168" y="798"/>
                    </a:lnTo>
                    <a:lnTo>
                      <a:pt x="2108" y="808"/>
                    </a:lnTo>
                    <a:lnTo>
                      <a:pt x="2046" y="817"/>
                    </a:lnTo>
                    <a:lnTo>
                      <a:pt x="1983" y="826"/>
                    </a:lnTo>
                    <a:lnTo>
                      <a:pt x="1919" y="834"/>
                    </a:lnTo>
                    <a:lnTo>
                      <a:pt x="1852" y="840"/>
                    </a:lnTo>
                    <a:lnTo>
                      <a:pt x="1785" y="846"/>
                    </a:lnTo>
                    <a:lnTo>
                      <a:pt x="1715" y="851"/>
                    </a:lnTo>
                    <a:lnTo>
                      <a:pt x="1644" y="855"/>
                    </a:lnTo>
                    <a:lnTo>
                      <a:pt x="1574" y="857"/>
                    </a:lnTo>
                    <a:lnTo>
                      <a:pt x="1502" y="860"/>
                    </a:lnTo>
                    <a:lnTo>
                      <a:pt x="1427" y="860"/>
                    </a:lnTo>
                    <a:lnTo>
                      <a:pt x="1354" y="860"/>
                    </a:lnTo>
                    <a:lnTo>
                      <a:pt x="1282" y="857"/>
                    </a:lnTo>
                    <a:lnTo>
                      <a:pt x="1211" y="855"/>
                    </a:lnTo>
                    <a:lnTo>
                      <a:pt x="1140" y="851"/>
                    </a:lnTo>
                    <a:lnTo>
                      <a:pt x="1070" y="846"/>
                    </a:lnTo>
                    <a:lnTo>
                      <a:pt x="1004" y="840"/>
                    </a:lnTo>
                    <a:lnTo>
                      <a:pt x="937" y="834"/>
                    </a:lnTo>
                    <a:lnTo>
                      <a:pt x="872" y="826"/>
                    </a:lnTo>
                    <a:lnTo>
                      <a:pt x="809" y="817"/>
                    </a:lnTo>
                    <a:lnTo>
                      <a:pt x="747" y="808"/>
                    </a:lnTo>
                    <a:lnTo>
                      <a:pt x="687" y="798"/>
                    </a:lnTo>
                    <a:lnTo>
                      <a:pt x="629" y="786"/>
                    </a:lnTo>
                    <a:lnTo>
                      <a:pt x="574" y="775"/>
                    </a:lnTo>
                    <a:lnTo>
                      <a:pt x="520" y="762"/>
                    </a:lnTo>
                    <a:lnTo>
                      <a:pt x="468" y="748"/>
                    </a:lnTo>
                    <a:lnTo>
                      <a:pt x="418" y="734"/>
                    </a:lnTo>
                    <a:lnTo>
                      <a:pt x="370" y="720"/>
                    </a:lnTo>
                    <a:lnTo>
                      <a:pt x="325" y="704"/>
                    </a:lnTo>
                    <a:lnTo>
                      <a:pt x="284" y="687"/>
                    </a:lnTo>
                    <a:lnTo>
                      <a:pt x="244" y="671"/>
                    </a:lnTo>
                    <a:lnTo>
                      <a:pt x="207" y="653"/>
                    </a:lnTo>
                    <a:lnTo>
                      <a:pt x="172" y="635"/>
                    </a:lnTo>
                    <a:lnTo>
                      <a:pt x="141" y="617"/>
                    </a:lnTo>
                    <a:lnTo>
                      <a:pt x="112" y="597"/>
                    </a:lnTo>
                    <a:lnTo>
                      <a:pt x="86" y="578"/>
                    </a:lnTo>
                    <a:lnTo>
                      <a:pt x="64" y="557"/>
                    </a:lnTo>
                    <a:lnTo>
                      <a:pt x="45" y="538"/>
                    </a:lnTo>
                    <a:lnTo>
                      <a:pt x="29" y="516"/>
                    </a:lnTo>
                    <a:lnTo>
                      <a:pt x="16" y="496"/>
                    </a:lnTo>
                    <a:lnTo>
                      <a:pt x="7" y="474"/>
                    </a:lnTo>
                    <a:lnTo>
                      <a:pt x="2" y="452"/>
                    </a:lnTo>
                    <a:lnTo>
                      <a:pt x="0" y="430"/>
                    </a:lnTo>
                    <a:lnTo>
                      <a:pt x="2" y="408"/>
                    </a:lnTo>
                    <a:lnTo>
                      <a:pt x="7" y="386"/>
                    </a:lnTo>
                    <a:lnTo>
                      <a:pt x="16" y="364"/>
                    </a:lnTo>
                    <a:lnTo>
                      <a:pt x="29" y="344"/>
                    </a:lnTo>
                    <a:lnTo>
                      <a:pt x="45" y="323"/>
                    </a:lnTo>
                    <a:lnTo>
                      <a:pt x="64" y="303"/>
                    </a:lnTo>
                    <a:lnTo>
                      <a:pt x="86" y="282"/>
                    </a:lnTo>
                    <a:lnTo>
                      <a:pt x="112" y="263"/>
                    </a:lnTo>
                    <a:lnTo>
                      <a:pt x="141" y="243"/>
                    </a:lnTo>
                    <a:lnTo>
                      <a:pt x="172" y="225"/>
                    </a:lnTo>
                    <a:lnTo>
                      <a:pt x="207" y="207"/>
                    </a:lnTo>
                    <a:lnTo>
                      <a:pt x="244" y="189"/>
                    </a:lnTo>
                    <a:lnTo>
                      <a:pt x="284" y="173"/>
                    </a:lnTo>
                    <a:lnTo>
                      <a:pt x="325" y="157"/>
                    </a:lnTo>
                    <a:lnTo>
                      <a:pt x="370" y="142"/>
                    </a:lnTo>
                    <a:lnTo>
                      <a:pt x="418" y="126"/>
                    </a:lnTo>
                    <a:lnTo>
                      <a:pt x="468" y="112"/>
                    </a:lnTo>
                    <a:lnTo>
                      <a:pt x="520" y="99"/>
                    </a:lnTo>
                    <a:lnTo>
                      <a:pt x="574" y="86"/>
                    </a:lnTo>
                    <a:lnTo>
                      <a:pt x="629" y="73"/>
                    </a:lnTo>
                    <a:lnTo>
                      <a:pt x="687" y="63"/>
                    </a:lnTo>
                    <a:lnTo>
                      <a:pt x="747" y="53"/>
                    </a:lnTo>
                    <a:lnTo>
                      <a:pt x="809" y="43"/>
                    </a:lnTo>
                    <a:lnTo>
                      <a:pt x="872" y="35"/>
                    </a:lnTo>
                    <a:lnTo>
                      <a:pt x="937" y="27"/>
                    </a:lnTo>
                    <a:lnTo>
                      <a:pt x="1004" y="19"/>
                    </a:lnTo>
                    <a:lnTo>
                      <a:pt x="1070" y="14"/>
                    </a:lnTo>
                    <a:lnTo>
                      <a:pt x="1140" y="9"/>
                    </a:lnTo>
                    <a:lnTo>
                      <a:pt x="1211" y="5"/>
                    </a:lnTo>
                    <a:lnTo>
                      <a:pt x="1282" y="3"/>
                    </a:lnTo>
                    <a:lnTo>
                      <a:pt x="1354" y="1"/>
                    </a:lnTo>
                    <a:lnTo>
                      <a:pt x="1427"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6"/>
              <p:cNvSpPr/>
              <p:nvPr/>
            </p:nvSpPr>
            <p:spPr>
              <a:xfrm>
                <a:off x="2364539" y="2496691"/>
                <a:ext cx="918065" cy="230409"/>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5"/>
                    </a:lnTo>
                    <a:lnTo>
                      <a:pt x="2071" y="54"/>
                    </a:lnTo>
                    <a:lnTo>
                      <a:pt x="2126" y="64"/>
                    </a:lnTo>
                    <a:lnTo>
                      <a:pt x="2179" y="75"/>
                    </a:lnTo>
                    <a:lnTo>
                      <a:pt x="2230" y="86"/>
                    </a:lnTo>
                    <a:lnTo>
                      <a:pt x="2281" y="98"/>
                    </a:lnTo>
                    <a:lnTo>
                      <a:pt x="2328" y="111"/>
                    </a:lnTo>
                    <a:lnTo>
                      <a:pt x="2373" y="124"/>
                    </a:lnTo>
                    <a:lnTo>
                      <a:pt x="2416" y="138"/>
                    </a:lnTo>
                    <a:lnTo>
                      <a:pt x="2457" y="152"/>
                    </a:lnTo>
                    <a:lnTo>
                      <a:pt x="2494" y="166"/>
                    </a:lnTo>
                    <a:lnTo>
                      <a:pt x="2530" y="181"/>
                    </a:lnTo>
                    <a:lnTo>
                      <a:pt x="2562" y="197"/>
                    </a:lnTo>
                    <a:lnTo>
                      <a:pt x="2593" y="214"/>
                    </a:lnTo>
                    <a:lnTo>
                      <a:pt x="2620" y="230"/>
                    </a:lnTo>
                    <a:lnTo>
                      <a:pt x="2645" y="247"/>
                    </a:lnTo>
                    <a:lnTo>
                      <a:pt x="2665" y="265"/>
                    </a:lnTo>
                    <a:lnTo>
                      <a:pt x="2685" y="282"/>
                    </a:lnTo>
                    <a:lnTo>
                      <a:pt x="2700" y="301"/>
                    </a:lnTo>
                    <a:lnTo>
                      <a:pt x="2712" y="319"/>
                    </a:lnTo>
                    <a:lnTo>
                      <a:pt x="2721" y="338"/>
                    </a:lnTo>
                    <a:lnTo>
                      <a:pt x="2726" y="356"/>
                    </a:lnTo>
                    <a:lnTo>
                      <a:pt x="2727" y="377"/>
                    </a:lnTo>
                    <a:lnTo>
                      <a:pt x="2726" y="396"/>
                    </a:lnTo>
                    <a:lnTo>
                      <a:pt x="2721" y="414"/>
                    </a:lnTo>
                    <a:lnTo>
                      <a:pt x="2712" y="434"/>
                    </a:lnTo>
                    <a:lnTo>
                      <a:pt x="2700" y="452"/>
                    </a:lnTo>
                    <a:lnTo>
                      <a:pt x="2685" y="471"/>
                    </a:lnTo>
                    <a:lnTo>
                      <a:pt x="2665" y="488"/>
                    </a:lnTo>
                    <a:lnTo>
                      <a:pt x="2645" y="506"/>
                    </a:lnTo>
                    <a:lnTo>
                      <a:pt x="2620" y="522"/>
                    </a:lnTo>
                    <a:lnTo>
                      <a:pt x="2593" y="539"/>
                    </a:lnTo>
                    <a:lnTo>
                      <a:pt x="2562" y="556"/>
                    </a:lnTo>
                    <a:lnTo>
                      <a:pt x="2530" y="571"/>
                    </a:lnTo>
                    <a:lnTo>
                      <a:pt x="2494" y="587"/>
                    </a:lnTo>
                    <a:lnTo>
                      <a:pt x="2457" y="601"/>
                    </a:lnTo>
                    <a:lnTo>
                      <a:pt x="2416" y="616"/>
                    </a:lnTo>
                    <a:lnTo>
                      <a:pt x="2373" y="629"/>
                    </a:lnTo>
                    <a:lnTo>
                      <a:pt x="2328" y="642"/>
                    </a:lnTo>
                    <a:lnTo>
                      <a:pt x="2281" y="655"/>
                    </a:lnTo>
                    <a:lnTo>
                      <a:pt x="2230" y="667"/>
                    </a:lnTo>
                    <a:lnTo>
                      <a:pt x="2179" y="678"/>
                    </a:lnTo>
                    <a:lnTo>
                      <a:pt x="2126" y="688"/>
                    </a:lnTo>
                    <a:lnTo>
                      <a:pt x="2071" y="699"/>
                    </a:lnTo>
                    <a:lnTo>
                      <a:pt x="2014" y="708"/>
                    </a:lnTo>
                    <a:lnTo>
                      <a:pt x="1955" y="715"/>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5"/>
                    </a:lnTo>
                    <a:lnTo>
                      <a:pt x="713" y="708"/>
                    </a:lnTo>
                    <a:lnTo>
                      <a:pt x="656" y="699"/>
                    </a:lnTo>
                    <a:lnTo>
                      <a:pt x="601" y="688"/>
                    </a:lnTo>
                    <a:lnTo>
                      <a:pt x="548" y="678"/>
                    </a:lnTo>
                    <a:lnTo>
                      <a:pt x="496" y="667"/>
                    </a:lnTo>
                    <a:lnTo>
                      <a:pt x="447" y="655"/>
                    </a:lnTo>
                    <a:lnTo>
                      <a:pt x="399" y="642"/>
                    </a:lnTo>
                    <a:lnTo>
                      <a:pt x="354" y="629"/>
                    </a:lnTo>
                    <a:lnTo>
                      <a:pt x="311" y="616"/>
                    </a:lnTo>
                    <a:lnTo>
                      <a:pt x="270" y="601"/>
                    </a:lnTo>
                    <a:lnTo>
                      <a:pt x="233" y="587"/>
                    </a:lnTo>
                    <a:lnTo>
                      <a:pt x="197" y="571"/>
                    </a:lnTo>
                    <a:lnTo>
                      <a:pt x="165" y="556"/>
                    </a:lnTo>
                    <a:lnTo>
                      <a:pt x="134" y="539"/>
                    </a:lnTo>
                    <a:lnTo>
                      <a:pt x="107" y="522"/>
                    </a:lnTo>
                    <a:lnTo>
                      <a:pt x="82" y="506"/>
                    </a:lnTo>
                    <a:lnTo>
                      <a:pt x="62" y="488"/>
                    </a:lnTo>
                    <a:lnTo>
                      <a:pt x="43" y="471"/>
                    </a:lnTo>
                    <a:lnTo>
                      <a:pt x="27" y="452"/>
                    </a:lnTo>
                    <a:lnTo>
                      <a:pt x="15" y="434"/>
                    </a:lnTo>
                    <a:lnTo>
                      <a:pt x="6" y="414"/>
                    </a:lnTo>
                    <a:lnTo>
                      <a:pt x="1" y="396"/>
                    </a:lnTo>
                    <a:lnTo>
                      <a:pt x="0" y="377"/>
                    </a:lnTo>
                    <a:lnTo>
                      <a:pt x="1" y="356"/>
                    </a:lnTo>
                    <a:lnTo>
                      <a:pt x="6" y="338"/>
                    </a:lnTo>
                    <a:lnTo>
                      <a:pt x="15" y="319"/>
                    </a:lnTo>
                    <a:lnTo>
                      <a:pt x="27" y="301"/>
                    </a:lnTo>
                    <a:lnTo>
                      <a:pt x="43" y="282"/>
                    </a:lnTo>
                    <a:lnTo>
                      <a:pt x="62" y="265"/>
                    </a:lnTo>
                    <a:lnTo>
                      <a:pt x="82" y="247"/>
                    </a:lnTo>
                    <a:lnTo>
                      <a:pt x="107" y="230"/>
                    </a:lnTo>
                    <a:lnTo>
                      <a:pt x="134" y="214"/>
                    </a:lnTo>
                    <a:lnTo>
                      <a:pt x="165" y="197"/>
                    </a:lnTo>
                    <a:lnTo>
                      <a:pt x="197" y="181"/>
                    </a:lnTo>
                    <a:lnTo>
                      <a:pt x="233" y="166"/>
                    </a:lnTo>
                    <a:lnTo>
                      <a:pt x="270" y="152"/>
                    </a:lnTo>
                    <a:lnTo>
                      <a:pt x="311" y="138"/>
                    </a:lnTo>
                    <a:lnTo>
                      <a:pt x="354" y="124"/>
                    </a:lnTo>
                    <a:lnTo>
                      <a:pt x="399" y="111"/>
                    </a:lnTo>
                    <a:lnTo>
                      <a:pt x="447" y="98"/>
                    </a:lnTo>
                    <a:lnTo>
                      <a:pt x="496" y="86"/>
                    </a:lnTo>
                    <a:lnTo>
                      <a:pt x="548" y="75"/>
                    </a:lnTo>
                    <a:lnTo>
                      <a:pt x="601" y="64"/>
                    </a:lnTo>
                    <a:lnTo>
                      <a:pt x="656" y="54"/>
                    </a:lnTo>
                    <a:lnTo>
                      <a:pt x="713" y="45"/>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gradFill>
                <a:gsLst>
                  <a:gs pos="0">
                    <a:srgbClr val="00B0F0"/>
                  </a:gs>
                  <a:gs pos="100000">
                    <a:srgbClr val="2D75B6"/>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9" name="Google Shape;1609;p16"/>
            <p:cNvSpPr txBox="1"/>
            <p:nvPr/>
          </p:nvSpPr>
          <p:spPr>
            <a:xfrm>
              <a:off x="6228102" y="5357608"/>
              <a:ext cx="519214" cy="11928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Workflow DB</a:t>
              </a:r>
              <a:endParaRPr sz="800" b="1" i="0" u="none" strike="noStrike" cap="none">
                <a:solidFill>
                  <a:srgbClr val="3F3F3F"/>
                </a:solidFill>
                <a:latin typeface="Roboto"/>
                <a:ea typeface="Roboto"/>
                <a:cs typeface="Roboto"/>
                <a:sym typeface="Roboto"/>
              </a:endParaRPr>
            </a:p>
          </p:txBody>
        </p:sp>
      </p:grpSp>
      <p:sp>
        <p:nvSpPr>
          <p:cNvPr id="1610" name="Google Shape;1610;p16"/>
          <p:cNvSpPr/>
          <p:nvPr/>
        </p:nvSpPr>
        <p:spPr>
          <a:xfrm>
            <a:off x="4804954" y="3384345"/>
            <a:ext cx="1486550" cy="276855"/>
          </a:xfrm>
          <a:prstGeom prst="roundRect">
            <a:avLst>
              <a:gd name="adj" fmla="val 50000"/>
            </a:avLst>
          </a:prstGeom>
          <a:solidFill>
            <a:srgbClr val="00B0F0"/>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Engine</a:t>
            </a:r>
            <a:endParaRPr sz="1100" b="0" i="0" u="none" strike="noStrike" cap="none">
              <a:solidFill>
                <a:srgbClr val="000000"/>
              </a:solidFill>
              <a:latin typeface="Arial"/>
              <a:ea typeface="Arial"/>
              <a:cs typeface="Arial"/>
              <a:sym typeface="Arial"/>
            </a:endParaRPr>
          </a:p>
        </p:txBody>
      </p:sp>
      <p:sp>
        <p:nvSpPr>
          <p:cNvPr id="1611" name="Google Shape;1611;p16"/>
          <p:cNvSpPr/>
          <p:nvPr/>
        </p:nvSpPr>
        <p:spPr>
          <a:xfrm>
            <a:off x="4804954" y="3787749"/>
            <a:ext cx="1486550" cy="276855"/>
          </a:xfrm>
          <a:prstGeom prst="roundRect">
            <a:avLst>
              <a:gd name="adj" fmla="val 50000"/>
            </a:avLst>
          </a:prstGeom>
          <a:solidFill>
            <a:srgbClr val="00B0F0"/>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Scheduler</a:t>
            </a:r>
            <a:endParaRPr sz="1100" b="0" i="0" u="none" strike="noStrike" cap="none">
              <a:solidFill>
                <a:srgbClr val="000000"/>
              </a:solidFill>
              <a:latin typeface="Arial"/>
              <a:ea typeface="Arial"/>
              <a:cs typeface="Arial"/>
              <a:sym typeface="Arial"/>
            </a:endParaRPr>
          </a:p>
        </p:txBody>
      </p:sp>
      <p:sp>
        <p:nvSpPr>
          <p:cNvPr id="1612" name="Google Shape;1612;p16"/>
          <p:cNvSpPr/>
          <p:nvPr/>
        </p:nvSpPr>
        <p:spPr>
          <a:xfrm>
            <a:off x="4804954" y="2980940"/>
            <a:ext cx="1486550" cy="276855"/>
          </a:xfrm>
          <a:prstGeom prst="roundRect">
            <a:avLst>
              <a:gd name="adj" fmla="val 50000"/>
            </a:avLst>
          </a:prstGeom>
          <a:solidFill>
            <a:srgbClr val="00B0F0"/>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Mapper</a:t>
            </a:r>
            <a:endParaRPr sz="1100" b="0" i="0" u="none" strike="noStrike" cap="none">
              <a:solidFill>
                <a:srgbClr val="000000"/>
              </a:solidFill>
              <a:latin typeface="Arial"/>
              <a:ea typeface="Arial"/>
              <a:cs typeface="Arial"/>
              <a:sym typeface="Arial"/>
            </a:endParaRPr>
          </a:p>
        </p:txBody>
      </p:sp>
      <p:grpSp>
        <p:nvGrpSpPr>
          <p:cNvPr id="1613" name="Google Shape;1613;p16"/>
          <p:cNvGrpSpPr/>
          <p:nvPr/>
        </p:nvGrpSpPr>
        <p:grpSpPr>
          <a:xfrm>
            <a:off x="3049373" y="3003822"/>
            <a:ext cx="1414194" cy="1059907"/>
            <a:chOff x="3099386" y="2809491"/>
            <a:chExt cx="1414194" cy="1059907"/>
          </a:xfrm>
        </p:grpSpPr>
        <p:sp>
          <p:nvSpPr>
            <p:cNvPr id="1614" name="Google Shape;1614;p16"/>
            <p:cNvSpPr/>
            <p:nvPr/>
          </p:nvSpPr>
          <p:spPr>
            <a:xfrm>
              <a:off x="3099387" y="2809491"/>
              <a:ext cx="1414193" cy="276855"/>
            </a:xfrm>
            <a:prstGeom prst="round2SameRect">
              <a:avLst>
                <a:gd name="adj1" fmla="val 16667"/>
                <a:gd name="adj2" fmla="val 0"/>
              </a:avLst>
            </a:prstGeom>
            <a:solidFill>
              <a:srgbClr val="00B0F0"/>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Catalogs</a:t>
              </a:r>
              <a:endParaRPr sz="1100" b="0" i="0" u="none" strike="noStrike" cap="none">
                <a:solidFill>
                  <a:srgbClr val="000000"/>
                </a:solidFill>
                <a:latin typeface="Arial"/>
                <a:ea typeface="Arial"/>
                <a:cs typeface="Arial"/>
                <a:sym typeface="Arial"/>
              </a:endParaRPr>
            </a:p>
          </p:txBody>
        </p:sp>
        <p:sp>
          <p:nvSpPr>
            <p:cNvPr id="1615" name="Google Shape;1615;p16"/>
            <p:cNvSpPr/>
            <p:nvPr/>
          </p:nvSpPr>
          <p:spPr>
            <a:xfrm>
              <a:off x="3099386" y="3086346"/>
              <a:ext cx="1414193" cy="783052"/>
            </a:xfrm>
            <a:prstGeom prst="rect">
              <a:avLst/>
            </a:prstGeom>
            <a:solidFill>
              <a:srgbClr val="F2F2F2"/>
            </a:solidFill>
            <a:ln>
              <a:noFill/>
            </a:ln>
          </p:spPr>
          <p:txBody>
            <a:bodyPr spcFirstLastPara="1" wrap="square" lIns="108000" tIns="72000" rIns="108000" bIns="72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F3F3F"/>
                  </a:solidFill>
                  <a:latin typeface="Roboto"/>
                  <a:ea typeface="Roboto"/>
                  <a:cs typeface="Roboto"/>
                  <a:sym typeface="Roboto"/>
                </a:rPr>
                <a:t>Transformations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100"/>
                <a:buFont typeface="Arial"/>
                <a:buNone/>
              </a:pPr>
              <a:r>
                <a:rPr lang="en-US" sz="1100" b="0" i="0" u="none" strike="noStrike" cap="none">
                  <a:solidFill>
                    <a:srgbClr val="3F3F3F"/>
                  </a:solidFill>
                  <a:latin typeface="Roboto"/>
                  <a:ea typeface="Roboto"/>
                  <a:cs typeface="Roboto"/>
                  <a:sym typeface="Roboto"/>
                </a:rPr>
                <a:t>Replica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300"/>
                </a:spcAft>
                <a:buClr>
                  <a:srgbClr val="000000"/>
                </a:buClr>
                <a:buSzPts val="1100"/>
                <a:buFont typeface="Arial"/>
                <a:buNone/>
              </a:pPr>
              <a:r>
                <a:rPr lang="en-US" sz="1100" b="0" i="0" u="none" strike="noStrike" cap="none">
                  <a:solidFill>
                    <a:srgbClr val="3F3F3F"/>
                  </a:solidFill>
                  <a:latin typeface="Roboto"/>
                  <a:ea typeface="Roboto"/>
                  <a:cs typeface="Roboto"/>
                  <a:sym typeface="Roboto"/>
                </a:rPr>
                <a:t>Sites</a:t>
              </a:r>
              <a:endParaRPr sz="1050" b="0" i="0" u="none" strike="noStrike" cap="none">
                <a:solidFill>
                  <a:srgbClr val="3F3F3F"/>
                </a:solidFill>
                <a:latin typeface="Arial"/>
                <a:ea typeface="Arial"/>
                <a:cs typeface="Arial"/>
                <a:sym typeface="Arial"/>
              </a:endParaRPr>
            </a:p>
          </p:txBody>
        </p:sp>
      </p:grpSp>
      <p:sp>
        <p:nvSpPr>
          <p:cNvPr id="1616" name="Google Shape;1616;p16"/>
          <p:cNvSpPr/>
          <p:nvPr/>
        </p:nvSpPr>
        <p:spPr>
          <a:xfrm>
            <a:off x="7793346" y="2914547"/>
            <a:ext cx="1486550" cy="490923"/>
          </a:xfrm>
          <a:prstGeom prst="roundRect">
            <a:avLst>
              <a:gd name="adj" fmla="val 13875"/>
            </a:avLst>
          </a:prstGeom>
          <a:solidFill>
            <a:srgbClr val="00B0F0"/>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Monitoring</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&amp; Provenance</a:t>
            </a:r>
            <a:endParaRPr sz="1100" b="0" i="0" u="none" strike="noStrike" cap="none">
              <a:solidFill>
                <a:srgbClr val="000000"/>
              </a:solidFill>
              <a:latin typeface="Arial"/>
              <a:ea typeface="Arial"/>
              <a:cs typeface="Arial"/>
              <a:sym typeface="Arial"/>
            </a:endParaRPr>
          </a:p>
        </p:txBody>
      </p:sp>
      <p:grpSp>
        <p:nvGrpSpPr>
          <p:cNvPr id="1617" name="Google Shape;1617;p16"/>
          <p:cNvGrpSpPr/>
          <p:nvPr/>
        </p:nvGrpSpPr>
        <p:grpSpPr>
          <a:xfrm>
            <a:off x="6665846" y="2914547"/>
            <a:ext cx="823198" cy="1238456"/>
            <a:chOff x="6542231" y="2809491"/>
            <a:chExt cx="823198" cy="1238456"/>
          </a:xfrm>
        </p:grpSpPr>
        <p:sp>
          <p:nvSpPr>
            <p:cNvPr id="1618" name="Google Shape;1618;p16"/>
            <p:cNvSpPr/>
            <p:nvPr/>
          </p:nvSpPr>
          <p:spPr>
            <a:xfrm>
              <a:off x="6542231" y="2809491"/>
              <a:ext cx="823198" cy="1238456"/>
            </a:xfrm>
            <a:prstGeom prst="roundRect">
              <a:avLst>
                <a:gd name="adj" fmla="val 4098"/>
              </a:avLst>
            </a:prstGeom>
            <a:solidFill>
              <a:srgbClr val="F2F2F2"/>
            </a:solidFill>
            <a:ln>
              <a:noFill/>
            </a:ln>
          </p:spPr>
          <p:txBody>
            <a:bodyPr spcFirstLastPara="1" wrap="square" lIns="108000" tIns="72000" rIns="108000" bIns="72000" anchor="t" anchorCtr="0">
              <a:noAutofit/>
            </a:bodyPr>
            <a:lstStyle/>
            <a:p>
              <a:pPr marL="0" marR="0" lvl="0" indent="0" algn="l" rtl="0">
                <a:lnSpc>
                  <a:spcPct val="100000"/>
                </a:lnSpc>
                <a:spcBef>
                  <a:spcPts val="0"/>
                </a:spcBef>
                <a:spcAft>
                  <a:spcPts val="30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grpSp>
          <p:nvGrpSpPr>
            <p:cNvPr id="1619" name="Google Shape;1619;p16"/>
            <p:cNvGrpSpPr/>
            <p:nvPr/>
          </p:nvGrpSpPr>
          <p:grpSpPr>
            <a:xfrm>
              <a:off x="6782187" y="2897947"/>
              <a:ext cx="322669" cy="902304"/>
              <a:chOff x="7222331" y="2990850"/>
              <a:chExt cx="303787" cy="875232"/>
            </a:xfrm>
          </p:grpSpPr>
          <p:grpSp>
            <p:nvGrpSpPr>
              <p:cNvPr id="1620" name="Google Shape;1620;p16"/>
              <p:cNvGrpSpPr/>
              <p:nvPr/>
            </p:nvGrpSpPr>
            <p:grpSpPr>
              <a:xfrm>
                <a:off x="7222331" y="3319463"/>
                <a:ext cx="303784" cy="546619"/>
                <a:chOff x="7262386" y="3439950"/>
                <a:chExt cx="263729" cy="426132"/>
              </a:xfrm>
            </p:grpSpPr>
            <p:sp>
              <p:nvSpPr>
                <p:cNvPr id="1621" name="Google Shape;1621;p16"/>
                <p:cNvSpPr/>
                <p:nvPr/>
              </p:nvSpPr>
              <p:spPr>
                <a:xfrm>
                  <a:off x="7262386" y="3759549"/>
                  <a:ext cx="263729" cy="106533"/>
                </a:xfrm>
                <a:prstGeom prst="rect">
                  <a:avLst/>
                </a:prstGeom>
                <a:solidFill>
                  <a:schemeClr val="lt1"/>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3F3F3F"/>
                      </a:solidFill>
                      <a:latin typeface="Arial"/>
                      <a:ea typeface="Arial"/>
                      <a:cs typeface="Arial"/>
                      <a:sym typeface="Arial"/>
                    </a:rPr>
                    <a:t>j</a:t>
                  </a:r>
                  <a:r>
                    <a:rPr lang="en-US" sz="500" b="0" i="0" u="none" strike="noStrike" cap="none">
                      <a:solidFill>
                        <a:srgbClr val="3F3F3F"/>
                      </a:solidFill>
                      <a:latin typeface="Arial"/>
                      <a:ea typeface="Arial"/>
                      <a:cs typeface="Arial"/>
                      <a:sym typeface="Arial"/>
                    </a:rPr>
                    <a:t>n</a:t>
                  </a:r>
                  <a:endParaRPr sz="600" b="0" i="0" u="none" strike="noStrike" cap="none">
                    <a:solidFill>
                      <a:srgbClr val="3F3F3F"/>
                    </a:solidFill>
                    <a:latin typeface="Arial"/>
                    <a:ea typeface="Arial"/>
                    <a:cs typeface="Arial"/>
                    <a:sym typeface="Arial"/>
                  </a:endParaRPr>
                </a:p>
              </p:txBody>
            </p:sp>
            <p:sp>
              <p:nvSpPr>
                <p:cNvPr id="1622" name="Google Shape;1622;p16"/>
                <p:cNvSpPr/>
                <p:nvPr/>
              </p:nvSpPr>
              <p:spPr>
                <a:xfrm>
                  <a:off x="7262386" y="3653016"/>
                  <a:ext cx="263729" cy="106533"/>
                </a:xfrm>
                <a:prstGeom prst="rect">
                  <a:avLst/>
                </a:prstGeom>
                <a:solidFill>
                  <a:schemeClr val="lt1"/>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3F3F3F"/>
                      </a:solidFill>
                      <a:latin typeface="Arial"/>
                      <a:ea typeface="Arial"/>
                      <a:cs typeface="Arial"/>
                      <a:sym typeface="Arial"/>
                    </a:rPr>
                    <a:t>...</a:t>
                  </a:r>
                  <a:endParaRPr sz="600" b="0" i="0" u="none" strike="noStrike" cap="none">
                    <a:solidFill>
                      <a:srgbClr val="3F3F3F"/>
                    </a:solidFill>
                    <a:latin typeface="Arial"/>
                    <a:ea typeface="Arial"/>
                    <a:cs typeface="Arial"/>
                    <a:sym typeface="Arial"/>
                  </a:endParaRPr>
                </a:p>
              </p:txBody>
            </p:sp>
            <p:sp>
              <p:nvSpPr>
                <p:cNvPr id="1623" name="Google Shape;1623;p16"/>
                <p:cNvSpPr/>
                <p:nvPr/>
              </p:nvSpPr>
              <p:spPr>
                <a:xfrm>
                  <a:off x="7262386" y="3546483"/>
                  <a:ext cx="263729" cy="106533"/>
                </a:xfrm>
                <a:prstGeom prst="rect">
                  <a:avLst/>
                </a:prstGeom>
                <a:solidFill>
                  <a:schemeClr val="lt1"/>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3F3F3F"/>
                      </a:solidFill>
                      <a:latin typeface="Arial"/>
                      <a:ea typeface="Arial"/>
                      <a:cs typeface="Arial"/>
                      <a:sym typeface="Arial"/>
                    </a:rPr>
                    <a:t>j</a:t>
                  </a:r>
                  <a:r>
                    <a:rPr lang="en-US" sz="500" b="0" i="0" u="none" strike="noStrike" cap="none">
                      <a:solidFill>
                        <a:srgbClr val="3F3F3F"/>
                      </a:solidFill>
                      <a:latin typeface="Arial"/>
                      <a:ea typeface="Arial"/>
                      <a:cs typeface="Arial"/>
                      <a:sym typeface="Arial"/>
                    </a:rPr>
                    <a:t>2</a:t>
                  </a:r>
                  <a:endParaRPr sz="600" b="0" i="0" u="none" strike="noStrike" cap="none">
                    <a:solidFill>
                      <a:srgbClr val="3F3F3F"/>
                    </a:solidFill>
                    <a:latin typeface="Arial"/>
                    <a:ea typeface="Arial"/>
                    <a:cs typeface="Arial"/>
                    <a:sym typeface="Arial"/>
                  </a:endParaRPr>
                </a:p>
              </p:txBody>
            </p:sp>
            <p:sp>
              <p:nvSpPr>
                <p:cNvPr id="1624" name="Google Shape;1624;p16"/>
                <p:cNvSpPr/>
                <p:nvPr/>
              </p:nvSpPr>
              <p:spPr>
                <a:xfrm>
                  <a:off x="7262386" y="3439950"/>
                  <a:ext cx="263729" cy="106533"/>
                </a:xfrm>
                <a:prstGeom prst="rect">
                  <a:avLst/>
                </a:prstGeom>
                <a:solidFill>
                  <a:schemeClr val="lt1"/>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3F3F3F"/>
                      </a:solidFill>
                      <a:latin typeface="Arial"/>
                      <a:ea typeface="Arial"/>
                      <a:cs typeface="Arial"/>
                      <a:sym typeface="Arial"/>
                    </a:rPr>
                    <a:t>j</a:t>
                  </a:r>
                  <a:r>
                    <a:rPr lang="en-US" sz="500" b="0" i="0" u="none" strike="noStrike" cap="none">
                      <a:solidFill>
                        <a:srgbClr val="3F3F3F"/>
                      </a:solidFill>
                      <a:latin typeface="Arial"/>
                      <a:ea typeface="Arial"/>
                      <a:cs typeface="Arial"/>
                      <a:sym typeface="Arial"/>
                    </a:rPr>
                    <a:t>1</a:t>
                  </a:r>
                  <a:endParaRPr sz="600" b="0" i="0" u="none" strike="noStrike" cap="none">
                    <a:solidFill>
                      <a:srgbClr val="3F3F3F"/>
                    </a:solidFill>
                    <a:latin typeface="Arial"/>
                    <a:ea typeface="Arial"/>
                    <a:cs typeface="Arial"/>
                    <a:sym typeface="Arial"/>
                  </a:endParaRPr>
                </a:p>
              </p:txBody>
            </p:sp>
          </p:grpSp>
          <p:sp>
            <p:nvSpPr>
              <p:cNvPr id="1625" name="Google Shape;1625;p16"/>
              <p:cNvSpPr/>
              <p:nvPr/>
            </p:nvSpPr>
            <p:spPr>
              <a:xfrm>
                <a:off x="7222334" y="2990850"/>
                <a:ext cx="303784" cy="328613"/>
              </a:xfrm>
              <a:custGeom>
                <a:avLst/>
                <a:gdLst/>
                <a:ahLst/>
                <a:cxnLst/>
                <a:rect l="l" t="t" r="r" b="b"/>
                <a:pathLst>
                  <a:path w="252412" h="334612" extrusionOk="0">
                    <a:moveTo>
                      <a:pt x="252412" y="0"/>
                    </a:moveTo>
                    <a:lnTo>
                      <a:pt x="252412" y="334612"/>
                    </a:lnTo>
                    <a:lnTo>
                      <a:pt x="0" y="334612"/>
                    </a:lnTo>
                    <a:lnTo>
                      <a:pt x="0" y="0"/>
                    </a:lnTo>
                  </a:path>
                </a:pathLst>
              </a:custGeom>
              <a:solidFill>
                <a:schemeClr val="lt1"/>
              </a:solid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rgbClr val="3F3F3F"/>
                  </a:solidFill>
                  <a:latin typeface="Roboto"/>
                  <a:ea typeface="Roboto"/>
                  <a:cs typeface="Roboto"/>
                  <a:sym typeface="Roboto"/>
                </a:endParaRPr>
              </a:p>
            </p:txBody>
          </p:sp>
        </p:grpSp>
        <p:sp>
          <p:nvSpPr>
            <p:cNvPr id="1626" name="Google Shape;1626;p16"/>
            <p:cNvSpPr txBox="1"/>
            <p:nvPr/>
          </p:nvSpPr>
          <p:spPr>
            <a:xfrm>
              <a:off x="6642897" y="3861317"/>
              <a:ext cx="601246" cy="123111"/>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Job Queue</a:t>
              </a:r>
              <a:endParaRPr sz="800" b="1" i="0" u="none" strike="noStrike" cap="none">
                <a:solidFill>
                  <a:srgbClr val="3F3F3F"/>
                </a:solidFill>
                <a:latin typeface="Roboto"/>
                <a:ea typeface="Roboto"/>
                <a:cs typeface="Roboto"/>
                <a:sym typeface="Roboto"/>
              </a:endParaRPr>
            </a:p>
          </p:txBody>
        </p:sp>
      </p:grpSp>
      <p:cxnSp>
        <p:nvCxnSpPr>
          <p:cNvPr id="1627" name="Google Shape;1627;p16"/>
          <p:cNvCxnSpPr>
            <a:stCxn id="1607" idx="42"/>
            <a:endCxn id="1616" idx="2"/>
          </p:cNvCxnSpPr>
          <p:nvPr/>
        </p:nvCxnSpPr>
        <p:spPr>
          <a:xfrm rot="10800000" flipH="1">
            <a:off x="8536321" y="3405470"/>
            <a:ext cx="300" cy="238500"/>
          </a:xfrm>
          <a:prstGeom prst="straightConnector1">
            <a:avLst/>
          </a:prstGeom>
          <a:noFill/>
          <a:ln w="12700" cap="flat" cmpd="sng">
            <a:solidFill>
              <a:schemeClr val="lt1"/>
            </a:solidFill>
            <a:prstDash val="solid"/>
            <a:round/>
            <a:headEnd type="none" w="sm" len="sm"/>
            <a:tailEnd type="triangle" w="med" len="med"/>
          </a:ln>
        </p:spPr>
      </p:cxnSp>
      <p:pic>
        <p:nvPicPr>
          <p:cNvPr id="1628" name="Google Shape;1628;p16"/>
          <p:cNvPicPr preferRelativeResize="0"/>
          <p:nvPr/>
        </p:nvPicPr>
        <p:blipFill rotWithShape="1">
          <a:blip r:embed="rId3">
            <a:alphaModFix/>
          </a:blip>
          <a:srcRect l="4523" t="36143" r="85359" b="39179"/>
          <a:stretch/>
        </p:blipFill>
        <p:spPr>
          <a:xfrm>
            <a:off x="1739612" y="2882900"/>
            <a:ext cx="968375" cy="1301751"/>
          </a:xfrm>
          <a:prstGeom prst="roundRect">
            <a:avLst>
              <a:gd name="adj" fmla="val 6831"/>
            </a:avLst>
          </a:prstGeom>
          <a:noFill/>
          <a:ln>
            <a:noFill/>
          </a:ln>
        </p:spPr>
      </p:pic>
      <p:sp>
        <p:nvSpPr>
          <p:cNvPr id="1629" name="Google Shape;1629;p16"/>
          <p:cNvSpPr/>
          <p:nvPr/>
        </p:nvSpPr>
        <p:spPr>
          <a:xfrm rot="-5400000">
            <a:off x="489101" y="3346133"/>
            <a:ext cx="1584958" cy="375285"/>
          </a:xfrm>
          <a:prstGeom prst="round2SameRect">
            <a:avLst>
              <a:gd name="adj1" fmla="val 16667"/>
              <a:gd name="adj2" fmla="val 0"/>
            </a:avLst>
          </a:prstGeom>
          <a:solidFill>
            <a:srgbClr val="0070C0"/>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Pegasus WMS</a:t>
            </a:r>
            <a:endParaRPr sz="1200" b="1" i="0" u="none" strike="noStrike" cap="none">
              <a:solidFill>
                <a:srgbClr val="000000"/>
              </a:solidFill>
              <a:latin typeface="Arial"/>
              <a:ea typeface="Arial"/>
              <a:cs typeface="Arial"/>
              <a:sym typeface="Arial"/>
            </a:endParaRPr>
          </a:p>
        </p:txBody>
      </p:sp>
      <p:sp>
        <p:nvSpPr>
          <p:cNvPr id="1630" name="Google Shape;1630;p16"/>
          <p:cNvSpPr/>
          <p:nvPr/>
        </p:nvSpPr>
        <p:spPr>
          <a:xfrm>
            <a:off x="9279896" y="2524125"/>
            <a:ext cx="561681" cy="631825"/>
          </a:xfrm>
          <a:custGeom>
            <a:avLst/>
            <a:gdLst/>
            <a:ahLst/>
            <a:cxnLst/>
            <a:rect l="l" t="t" r="r" b="b"/>
            <a:pathLst>
              <a:path w="1609725" h="1609725" extrusionOk="0">
                <a:moveTo>
                  <a:pt x="1609725" y="0"/>
                </a:moveTo>
                <a:lnTo>
                  <a:pt x="1609725" y="1609725"/>
                </a:lnTo>
                <a:lnTo>
                  <a:pt x="0" y="1609725"/>
                </a:lnTo>
              </a:path>
            </a:pathLst>
          </a:custGeom>
          <a:noFill/>
          <a:ln w="19050" cap="flat" cmpd="sng">
            <a:solidFill>
              <a:srgbClr val="00B0F0"/>
            </a:solidFill>
            <a:prstDash val="dash"/>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1" name="Google Shape;1631;p16"/>
          <p:cNvSpPr/>
          <p:nvPr/>
        </p:nvSpPr>
        <p:spPr>
          <a:xfrm>
            <a:off x="10120302" y="3155950"/>
            <a:ext cx="928893" cy="755650"/>
          </a:xfrm>
          <a:prstGeom prst="roundRect">
            <a:avLst>
              <a:gd name="adj" fmla="val 8264"/>
            </a:avLst>
          </a:prstGeom>
          <a:solidFill>
            <a:srgbClr val="0070C0"/>
          </a:solidFill>
          <a:ln>
            <a:noFill/>
          </a:ln>
          <a:effectLst>
            <a:outerShdw blurRad="50800" dist="25400" dir="2700000" algn="tl" rotWithShape="0">
              <a:srgbClr val="000000">
                <a:alpha val="20000"/>
              </a:srgbClr>
            </a:outerShdw>
          </a:effectLst>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Submit</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Host</a:t>
            </a:r>
            <a:endParaRPr sz="1100" b="0" i="0" u="none" strike="noStrike" cap="none">
              <a:solidFill>
                <a:srgbClr val="000000"/>
              </a:solidFill>
              <a:latin typeface="Arial"/>
              <a:ea typeface="Arial"/>
              <a:cs typeface="Arial"/>
              <a:sym typeface="Arial"/>
            </a:endParaRPr>
          </a:p>
        </p:txBody>
      </p:sp>
      <p:sp>
        <p:nvSpPr>
          <p:cNvPr id="1632" name="Google Shape;1632;p16"/>
          <p:cNvSpPr/>
          <p:nvPr/>
        </p:nvSpPr>
        <p:spPr>
          <a:xfrm rot="-5400000">
            <a:off x="489102" y="1736115"/>
            <a:ext cx="1584959" cy="375285"/>
          </a:xfrm>
          <a:prstGeom prst="round2SameRect">
            <a:avLst>
              <a:gd name="adj1" fmla="val 16667"/>
              <a:gd name="adj2" fmla="val 0"/>
            </a:avLst>
          </a:prstGeom>
          <a:solidFill>
            <a:schemeClr val="lt2"/>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rgbClr val="3F3F3F"/>
                </a:solidFill>
                <a:latin typeface="Roboto"/>
                <a:ea typeface="Roboto"/>
                <a:cs typeface="Roboto"/>
                <a:sym typeface="Roboto"/>
              </a:rPr>
              <a:t>Interfaces</a:t>
            </a:r>
            <a:endParaRPr sz="1200" b="1" i="0" u="none" strike="noStrike" cap="none">
              <a:solidFill>
                <a:srgbClr val="3F3F3F"/>
              </a:solidFill>
              <a:latin typeface="Arial"/>
              <a:ea typeface="Arial"/>
              <a:cs typeface="Arial"/>
              <a:sym typeface="Arial"/>
            </a:endParaRPr>
          </a:p>
        </p:txBody>
      </p:sp>
      <p:sp>
        <p:nvSpPr>
          <p:cNvPr id="1633" name="Google Shape;1633;p16"/>
          <p:cNvSpPr/>
          <p:nvPr/>
        </p:nvSpPr>
        <p:spPr>
          <a:xfrm>
            <a:off x="8353911" y="4207710"/>
            <a:ext cx="365420" cy="305671"/>
          </a:xfrm>
          <a:prstGeom prst="upArrow">
            <a:avLst>
              <a:gd name="adj1" fmla="val 60426"/>
              <a:gd name="adj2" fmla="val 41416"/>
            </a:avLst>
          </a:prstGeom>
          <a:solidFill>
            <a:srgbClr val="365CA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4" name="Google Shape;1634;p16"/>
          <p:cNvSpPr/>
          <p:nvPr/>
        </p:nvSpPr>
        <p:spPr>
          <a:xfrm rot="10800000" flipH="1">
            <a:off x="5926084" y="4207710"/>
            <a:ext cx="365420" cy="305671"/>
          </a:xfrm>
          <a:prstGeom prst="upArrow">
            <a:avLst>
              <a:gd name="adj1" fmla="val 60426"/>
              <a:gd name="adj2" fmla="val 55439"/>
            </a:avLst>
          </a:prstGeom>
          <a:solidFill>
            <a:srgbClr val="365CA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5" name="Google Shape;1635;p16"/>
          <p:cNvSpPr/>
          <p:nvPr/>
        </p:nvSpPr>
        <p:spPr>
          <a:xfrm rot="10800000" flipH="1">
            <a:off x="3049373" y="4207710"/>
            <a:ext cx="365420" cy="305671"/>
          </a:xfrm>
          <a:prstGeom prst="upArrow">
            <a:avLst>
              <a:gd name="adj1" fmla="val 60426"/>
              <a:gd name="adj2" fmla="val 58555"/>
            </a:avLst>
          </a:prstGeom>
          <a:solidFill>
            <a:srgbClr val="365CA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16"/>
          <p:cNvSpPr/>
          <p:nvPr/>
        </p:nvSpPr>
        <p:spPr>
          <a:xfrm rot="5400000">
            <a:off x="10316528" y="1736115"/>
            <a:ext cx="1584959" cy="375285"/>
          </a:xfrm>
          <a:prstGeom prst="round2SameRect">
            <a:avLst>
              <a:gd name="adj1" fmla="val 16667"/>
              <a:gd name="adj2" fmla="val 0"/>
            </a:avLst>
          </a:prstGeom>
          <a:solidFill>
            <a:schemeClr val="lt2"/>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1" i="0" u="none" strike="noStrike" cap="none">
                <a:solidFill>
                  <a:srgbClr val="365CAA"/>
                </a:solidFill>
                <a:latin typeface="Roboto"/>
                <a:ea typeface="Roboto"/>
                <a:cs typeface="Roboto"/>
                <a:sym typeface="Roboto"/>
              </a:rPr>
              <a:t>System Architecture</a:t>
            </a:r>
            <a:endParaRPr sz="1400" b="0" i="0" u="none" strike="noStrike" cap="none">
              <a:solidFill>
                <a:srgbClr val="000000"/>
              </a:solidFill>
              <a:latin typeface="Arial"/>
              <a:ea typeface="Arial"/>
              <a:cs typeface="Arial"/>
              <a:sym typeface="Arial"/>
            </a:endParaRPr>
          </a:p>
        </p:txBody>
      </p:sp>
      <p:sp>
        <p:nvSpPr>
          <p:cNvPr id="1637" name="Google Shape;1637;p16"/>
          <p:cNvSpPr/>
          <p:nvPr/>
        </p:nvSpPr>
        <p:spPr>
          <a:xfrm>
            <a:off x="2565383" y="4691145"/>
            <a:ext cx="1898183" cy="251686"/>
          </a:xfrm>
          <a:prstGeom prst="roundRect">
            <a:avLst>
              <a:gd name="adj" fmla="val 16667"/>
            </a:avLst>
          </a:prstGeom>
          <a:solidFill>
            <a:schemeClr val="lt1"/>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Roboto"/>
                <a:ea typeface="Roboto"/>
                <a:cs typeface="Roboto"/>
                <a:sym typeface="Roboto"/>
              </a:rPr>
              <a:t>OpenStack</a:t>
            </a:r>
            <a:endParaRPr sz="900" b="0" i="0" u="none" strike="noStrike" cap="none">
              <a:solidFill>
                <a:srgbClr val="3F3F3F"/>
              </a:solidFill>
              <a:latin typeface="Arial"/>
              <a:ea typeface="Arial"/>
              <a:cs typeface="Arial"/>
              <a:sym typeface="Arial"/>
            </a:endParaRPr>
          </a:p>
        </p:txBody>
      </p:sp>
      <p:sp>
        <p:nvSpPr>
          <p:cNvPr id="1638" name="Google Shape;1638;p16"/>
          <p:cNvSpPr/>
          <p:nvPr/>
        </p:nvSpPr>
        <p:spPr>
          <a:xfrm>
            <a:off x="2565383" y="4999539"/>
            <a:ext cx="1898183" cy="532535"/>
          </a:xfrm>
          <a:prstGeom prst="roundRect">
            <a:avLst>
              <a:gd name="adj" fmla="val 10894"/>
            </a:avLst>
          </a:prstGeom>
          <a:solidFill>
            <a:schemeClr val="lt1"/>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Roboto"/>
                <a:ea typeface="Roboto"/>
                <a:cs typeface="Roboto"/>
                <a:sym typeface="Roboto"/>
              </a:rPr>
              <a:t>Amazon EC2  &amp;  AWS Batch</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Roboto"/>
                <a:ea typeface="Roboto"/>
                <a:cs typeface="Roboto"/>
                <a:sym typeface="Roboto"/>
              </a:rPr>
              <a:t>Google Cloud  |  RackSpace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Roboto"/>
                <a:ea typeface="Roboto"/>
                <a:cs typeface="Roboto"/>
                <a:sym typeface="Roboto"/>
              </a:rPr>
              <a:t>Chameleon</a:t>
            </a:r>
            <a:endParaRPr sz="900" b="0" i="0" u="none" strike="noStrike" cap="none">
              <a:solidFill>
                <a:srgbClr val="3F3F3F"/>
              </a:solidFill>
              <a:latin typeface="Arial"/>
              <a:ea typeface="Arial"/>
              <a:cs typeface="Arial"/>
              <a:sym typeface="Arial"/>
            </a:endParaRPr>
          </a:p>
        </p:txBody>
      </p:sp>
      <p:sp>
        <p:nvSpPr>
          <p:cNvPr id="1639" name="Google Shape;1639;p16"/>
          <p:cNvSpPr/>
          <p:nvPr/>
        </p:nvSpPr>
        <p:spPr>
          <a:xfrm>
            <a:off x="2565383" y="5584046"/>
            <a:ext cx="1898183" cy="409951"/>
          </a:xfrm>
          <a:prstGeom prst="roundRect">
            <a:avLst>
              <a:gd name="adj" fmla="val 12462"/>
            </a:avLst>
          </a:prstGeom>
          <a:solidFill>
            <a:schemeClr val="lt1"/>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Roboto"/>
                <a:ea typeface="Roboto"/>
                <a:cs typeface="Roboto"/>
                <a:sym typeface="Roboto"/>
              </a:rPr>
              <a:t>Amazon S3  |  OpenStack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Roboto"/>
                <a:ea typeface="Roboto"/>
                <a:cs typeface="Roboto"/>
                <a:sym typeface="Roboto"/>
              </a:rPr>
              <a:t>Google Cloud Storage</a:t>
            </a:r>
            <a:endParaRPr sz="900" b="0" i="0" u="none" strike="noStrike" cap="none">
              <a:solidFill>
                <a:srgbClr val="3F3F3F"/>
              </a:solidFill>
              <a:latin typeface="Arial"/>
              <a:ea typeface="Arial"/>
              <a:cs typeface="Arial"/>
              <a:sym typeface="Arial"/>
            </a:endParaRPr>
          </a:p>
        </p:txBody>
      </p:sp>
      <p:sp>
        <p:nvSpPr>
          <p:cNvPr id="1640" name="Google Shape;1640;p16"/>
          <p:cNvSpPr/>
          <p:nvPr/>
        </p:nvSpPr>
        <p:spPr>
          <a:xfrm>
            <a:off x="4804954" y="4600825"/>
            <a:ext cx="1653343" cy="1465980"/>
          </a:xfrm>
          <a:prstGeom prst="roundRect">
            <a:avLst>
              <a:gd name="adj" fmla="val 4089"/>
            </a:avLst>
          </a:prstGeom>
          <a:solidFill>
            <a:schemeClr val="lt1"/>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3F3F3F"/>
                </a:solidFill>
                <a:latin typeface="Roboto"/>
                <a:ea typeface="Roboto"/>
                <a:cs typeface="Roboto"/>
                <a:sym typeface="Roboto"/>
              </a:rPr>
              <a:t>Campus Clusters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Clr>
                <a:srgbClr val="000000"/>
              </a:buClr>
              <a:buSzPts val="1100"/>
              <a:buFont typeface="Arial"/>
              <a:buNone/>
            </a:pPr>
            <a:r>
              <a:rPr lang="en-US" sz="1100" b="1" i="0" u="none" strike="noStrike" cap="none">
                <a:solidFill>
                  <a:srgbClr val="3F3F3F"/>
                </a:solidFill>
                <a:latin typeface="Roboto"/>
                <a:ea typeface="Roboto"/>
                <a:cs typeface="Roboto"/>
                <a:sym typeface="Roboto"/>
              </a:rPr>
              <a:t>Local Clusters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Clr>
                <a:srgbClr val="000000"/>
              </a:buClr>
              <a:buSzPts val="1100"/>
              <a:buFont typeface="Arial"/>
              <a:buNone/>
            </a:pPr>
            <a:r>
              <a:rPr lang="en-US" sz="1100" b="1" i="0" u="none" strike="noStrike" cap="none">
                <a:solidFill>
                  <a:srgbClr val="3F3F3F"/>
                </a:solidFill>
                <a:latin typeface="Roboto"/>
                <a:ea typeface="Roboto"/>
                <a:cs typeface="Roboto"/>
                <a:sym typeface="Roboto"/>
              </a:rPr>
              <a:t>OpenScience Grid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1000"/>
              </a:spcAft>
              <a:buClr>
                <a:srgbClr val="000000"/>
              </a:buClr>
              <a:buSzPts val="1100"/>
              <a:buFont typeface="Arial"/>
              <a:buNone/>
            </a:pPr>
            <a:r>
              <a:rPr lang="en-US" sz="1100" b="1">
                <a:solidFill>
                  <a:srgbClr val="3F3F3F"/>
                </a:solidFill>
                <a:latin typeface="Roboto"/>
                <a:ea typeface="Roboto"/>
                <a:cs typeface="Roboto"/>
                <a:sym typeface="Roboto"/>
              </a:rPr>
              <a:t>ACCESS</a:t>
            </a:r>
            <a:endParaRPr sz="1050" b="0" i="0" u="none" strike="noStrike" cap="none">
              <a:solidFill>
                <a:srgbClr val="3F3F3F"/>
              </a:solidFill>
              <a:latin typeface="Arial"/>
              <a:ea typeface="Arial"/>
              <a:cs typeface="Arial"/>
              <a:sym typeface="Arial"/>
            </a:endParaRPr>
          </a:p>
        </p:txBody>
      </p:sp>
      <p:sp>
        <p:nvSpPr>
          <p:cNvPr id="1641" name="Google Shape;1641;p16"/>
          <p:cNvSpPr/>
          <p:nvPr/>
        </p:nvSpPr>
        <p:spPr>
          <a:xfrm>
            <a:off x="6614747" y="4600825"/>
            <a:ext cx="3179205" cy="1465980"/>
          </a:xfrm>
          <a:prstGeom prst="roundRect">
            <a:avLst>
              <a:gd name="adj" fmla="val 3656"/>
            </a:avLst>
          </a:prstGeom>
          <a:solidFill>
            <a:schemeClr val="lt1"/>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600"/>
              </a:spcAft>
              <a:buClr>
                <a:srgbClr val="000000"/>
              </a:buClr>
              <a:buSzPts val="1050"/>
              <a:buFont typeface="Arial"/>
              <a:buNone/>
            </a:pPr>
            <a:endParaRPr sz="1050" b="0" i="0" u="none" strike="noStrike" cap="none">
              <a:solidFill>
                <a:srgbClr val="3F3F3F"/>
              </a:solidFill>
              <a:latin typeface="Arial"/>
              <a:ea typeface="Arial"/>
              <a:cs typeface="Arial"/>
              <a:sym typeface="Arial"/>
            </a:endParaRPr>
          </a:p>
        </p:txBody>
      </p:sp>
      <p:sp>
        <p:nvSpPr>
          <p:cNvPr id="1642" name="Google Shape;1642;p16"/>
          <p:cNvSpPr/>
          <p:nvPr/>
        </p:nvSpPr>
        <p:spPr>
          <a:xfrm>
            <a:off x="6706186" y="4701538"/>
            <a:ext cx="2996326"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F3F3F"/>
                </a:solidFill>
                <a:latin typeface="Arial"/>
                <a:ea typeface="Arial"/>
                <a:cs typeface="Arial"/>
                <a:sym typeface="Arial"/>
              </a:rPr>
              <a:t>HTCondor / GRAM</a:t>
            </a:r>
            <a:endParaRPr sz="1400" b="0" i="0" u="none" strike="noStrike" cap="none">
              <a:solidFill>
                <a:srgbClr val="000000"/>
              </a:solidFill>
              <a:latin typeface="Arial"/>
              <a:ea typeface="Arial"/>
              <a:cs typeface="Arial"/>
              <a:sym typeface="Arial"/>
            </a:endParaRPr>
          </a:p>
        </p:txBody>
      </p:sp>
      <p:grpSp>
        <p:nvGrpSpPr>
          <p:cNvPr id="1643" name="Google Shape;1643;p16"/>
          <p:cNvGrpSpPr/>
          <p:nvPr/>
        </p:nvGrpSpPr>
        <p:grpSpPr>
          <a:xfrm>
            <a:off x="6706185" y="4925877"/>
            <a:ext cx="2996327" cy="227257"/>
            <a:chOff x="6757274" y="4754427"/>
            <a:chExt cx="2455788" cy="227257"/>
          </a:xfrm>
        </p:grpSpPr>
        <p:sp>
          <p:nvSpPr>
            <p:cNvPr id="1644" name="Google Shape;1644;p16"/>
            <p:cNvSpPr/>
            <p:nvPr/>
          </p:nvSpPr>
          <p:spPr>
            <a:xfrm>
              <a:off x="6757274" y="4754427"/>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PBS</a:t>
              </a:r>
              <a:endParaRPr sz="1400" b="0" i="0" u="none" strike="noStrike" cap="none">
                <a:solidFill>
                  <a:srgbClr val="000000"/>
                </a:solidFill>
                <a:latin typeface="Arial"/>
                <a:ea typeface="Arial"/>
                <a:cs typeface="Arial"/>
                <a:sym typeface="Arial"/>
              </a:endParaRPr>
            </a:p>
          </p:txBody>
        </p:sp>
        <p:sp>
          <p:nvSpPr>
            <p:cNvPr id="1645" name="Google Shape;1645;p16"/>
            <p:cNvSpPr/>
            <p:nvPr/>
          </p:nvSpPr>
          <p:spPr>
            <a:xfrm>
              <a:off x="7371221" y="4754427"/>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SLURM</a:t>
              </a:r>
              <a:endParaRPr sz="1400" b="0" i="0" u="none" strike="noStrike" cap="none">
                <a:solidFill>
                  <a:srgbClr val="000000"/>
                </a:solidFill>
                <a:latin typeface="Arial"/>
                <a:ea typeface="Arial"/>
                <a:cs typeface="Arial"/>
                <a:sym typeface="Arial"/>
              </a:endParaRPr>
            </a:p>
          </p:txBody>
        </p:sp>
        <p:sp>
          <p:nvSpPr>
            <p:cNvPr id="1646" name="Google Shape;1646;p16"/>
            <p:cNvSpPr/>
            <p:nvPr/>
          </p:nvSpPr>
          <p:spPr>
            <a:xfrm>
              <a:off x="7985168" y="4754427"/>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LSF</a:t>
              </a:r>
              <a:endParaRPr sz="1400" b="0" i="0" u="none" strike="noStrike" cap="none">
                <a:solidFill>
                  <a:srgbClr val="000000"/>
                </a:solidFill>
                <a:latin typeface="Arial"/>
                <a:ea typeface="Arial"/>
                <a:cs typeface="Arial"/>
                <a:sym typeface="Arial"/>
              </a:endParaRPr>
            </a:p>
          </p:txBody>
        </p:sp>
        <p:sp>
          <p:nvSpPr>
            <p:cNvPr id="1647" name="Google Shape;1647;p16"/>
            <p:cNvSpPr/>
            <p:nvPr/>
          </p:nvSpPr>
          <p:spPr>
            <a:xfrm>
              <a:off x="8599115" y="4754427"/>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SGE</a:t>
              </a:r>
              <a:endParaRPr sz="1400" b="0" i="0" u="none" strike="noStrike" cap="none">
                <a:solidFill>
                  <a:srgbClr val="000000"/>
                </a:solidFill>
                <a:latin typeface="Arial"/>
                <a:ea typeface="Arial"/>
                <a:cs typeface="Arial"/>
                <a:sym typeface="Arial"/>
              </a:endParaRPr>
            </a:p>
          </p:txBody>
        </p:sp>
      </p:grpSp>
      <p:sp>
        <p:nvSpPr>
          <p:cNvPr id="1648" name="Google Shape;1648;p16"/>
          <p:cNvSpPr/>
          <p:nvPr/>
        </p:nvSpPr>
        <p:spPr>
          <a:xfrm>
            <a:off x="6706186" y="5220187"/>
            <a:ext cx="1878726" cy="227257"/>
          </a:xfrm>
          <a:prstGeom prst="rect">
            <a:avLst/>
          </a:prstGeom>
          <a:solidFill>
            <a:srgbClr val="D8E2F3"/>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Arial"/>
                <a:ea typeface="Arial"/>
                <a:cs typeface="Arial"/>
                <a:sym typeface="Arial"/>
              </a:rPr>
              <a:t>Compute</a:t>
            </a:r>
            <a:endParaRPr sz="1400" b="0" i="0" u="none" strike="noStrike" cap="none">
              <a:solidFill>
                <a:srgbClr val="000000"/>
              </a:solidFill>
              <a:latin typeface="Arial"/>
              <a:ea typeface="Arial"/>
              <a:cs typeface="Arial"/>
              <a:sym typeface="Arial"/>
            </a:endParaRPr>
          </a:p>
        </p:txBody>
      </p:sp>
      <p:sp>
        <p:nvSpPr>
          <p:cNvPr id="1649" name="Google Shape;1649;p16"/>
          <p:cNvSpPr/>
          <p:nvPr/>
        </p:nvSpPr>
        <p:spPr>
          <a:xfrm>
            <a:off x="8584912" y="5220187"/>
            <a:ext cx="1117600" cy="227257"/>
          </a:xfrm>
          <a:prstGeom prst="rect">
            <a:avLst/>
          </a:prstGeom>
          <a:solidFill>
            <a:srgbClr val="B3C6E7"/>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Arial"/>
                <a:ea typeface="Arial"/>
                <a:cs typeface="Arial"/>
                <a:sym typeface="Arial"/>
              </a:rPr>
              <a:t>Containers</a:t>
            </a:r>
            <a:endParaRPr sz="1400" b="0" i="0" u="none" strike="noStrike" cap="none">
              <a:solidFill>
                <a:srgbClr val="000000"/>
              </a:solidFill>
              <a:latin typeface="Arial"/>
              <a:ea typeface="Arial"/>
              <a:cs typeface="Arial"/>
              <a:sym typeface="Arial"/>
            </a:endParaRPr>
          </a:p>
        </p:txBody>
      </p:sp>
      <p:grpSp>
        <p:nvGrpSpPr>
          <p:cNvPr id="1650" name="Google Shape;1650;p16"/>
          <p:cNvGrpSpPr/>
          <p:nvPr/>
        </p:nvGrpSpPr>
        <p:grpSpPr>
          <a:xfrm>
            <a:off x="6706185" y="5519992"/>
            <a:ext cx="2996327" cy="454514"/>
            <a:chOff x="6757274" y="4754427"/>
            <a:chExt cx="2455788" cy="454514"/>
          </a:xfrm>
        </p:grpSpPr>
        <p:sp>
          <p:nvSpPr>
            <p:cNvPr id="1651" name="Google Shape;1651;p16"/>
            <p:cNvSpPr/>
            <p:nvPr/>
          </p:nvSpPr>
          <p:spPr>
            <a:xfrm>
              <a:off x="6757274" y="4754427"/>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GridFTP</a:t>
              </a:r>
              <a:endParaRPr sz="900" b="0" i="0" u="none" strike="noStrike" cap="none">
                <a:solidFill>
                  <a:srgbClr val="3F3F3F"/>
                </a:solidFill>
                <a:latin typeface="Arial"/>
                <a:ea typeface="Arial"/>
                <a:cs typeface="Arial"/>
                <a:sym typeface="Arial"/>
              </a:endParaRPr>
            </a:p>
          </p:txBody>
        </p:sp>
        <p:sp>
          <p:nvSpPr>
            <p:cNvPr id="1652" name="Google Shape;1652;p16"/>
            <p:cNvSpPr/>
            <p:nvPr/>
          </p:nvSpPr>
          <p:spPr>
            <a:xfrm>
              <a:off x="7371221" y="4754427"/>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HTTP</a:t>
              </a:r>
              <a:endParaRPr sz="1400" b="0" i="0" u="none" strike="noStrike" cap="none">
                <a:solidFill>
                  <a:srgbClr val="000000"/>
                </a:solidFill>
                <a:latin typeface="Arial"/>
                <a:ea typeface="Arial"/>
                <a:cs typeface="Arial"/>
                <a:sym typeface="Arial"/>
              </a:endParaRPr>
            </a:p>
          </p:txBody>
        </p:sp>
        <p:sp>
          <p:nvSpPr>
            <p:cNvPr id="1653" name="Google Shape;1653;p16"/>
            <p:cNvSpPr/>
            <p:nvPr/>
          </p:nvSpPr>
          <p:spPr>
            <a:xfrm>
              <a:off x="7985168" y="4754427"/>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FTP</a:t>
              </a:r>
              <a:endParaRPr sz="1400" b="0" i="0" u="none" strike="noStrike" cap="none">
                <a:solidFill>
                  <a:srgbClr val="000000"/>
                </a:solidFill>
                <a:latin typeface="Arial"/>
                <a:ea typeface="Arial"/>
                <a:cs typeface="Arial"/>
                <a:sym typeface="Arial"/>
              </a:endParaRPr>
            </a:p>
          </p:txBody>
        </p:sp>
        <p:sp>
          <p:nvSpPr>
            <p:cNvPr id="1654" name="Google Shape;1654;p16"/>
            <p:cNvSpPr/>
            <p:nvPr/>
          </p:nvSpPr>
          <p:spPr>
            <a:xfrm>
              <a:off x="8599115" y="4754427"/>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SRM</a:t>
              </a:r>
              <a:endParaRPr sz="1400" b="0" i="0" u="none" strike="noStrike" cap="none">
                <a:solidFill>
                  <a:srgbClr val="000000"/>
                </a:solidFill>
                <a:latin typeface="Arial"/>
                <a:ea typeface="Arial"/>
                <a:cs typeface="Arial"/>
                <a:sym typeface="Arial"/>
              </a:endParaRPr>
            </a:p>
          </p:txBody>
        </p:sp>
        <p:sp>
          <p:nvSpPr>
            <p:cNvPr id="1655" name="Google Shape;1655;p16"/>
            <p:cNvSpPr/>
            <p:nvPr/>
          </p:nvSpPr>
          <p:spPr>
            <a:xfrm>
              <a:off x="6757274" y="4981684"/>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IRODS</a:t>
              </a:r>
              <a:endParaRPr sz="1400" b="0" i="0" u="none" strike="noStrike" cap="none">
                <a:solidFill>
                  <a:srgbClr val="000000"/>
                </a:solidFill>
                <a:latin typeface="Arial"/>
                <a:ea typeface="Arial"/>
                <a:cs typeface="Arial"/>
                <a:sym typeface="Arial"/>
              </a:endParaRPr>
            </a:p>
          </p:txBody>
        </p:sp>
        <p:sp>
          <p:nvSpPr>
            <p:cNvPr id="1656" name="Google Shape;1656;p16"/>
            <p:cNvSpPr/>
            <p:nvPr/>
          </p:nvSpPr>
          <p:spPr>
            <a:xfrm>
              <a:off x="7371221" y="4981684"/>
              <a:ext cx="613947" cy="22725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3F3F3F"/>
                  </a:solidFill>
                  <a:latin typeface="Arial"/>
                  <a:ea typeface="Arial"/>
                  <a:cs typeface="Arial"/>
                  <a:sym typeface="Arial"/>
                </a:rPr>
                <a:t>SCP</a:t>
              </a:r>
              <a:endParaRPr sz="1400" b="0" i="0" u="none" strike="noStrike" cap="none">
                <a:solidFill>
                  <a:srgbClr val="000000"/>
                </a:solidFill>
                <a:latin typeface="Arial"/>
                <a:ea typeface="Arial"/>
                <a:cs typeface="Arial"/>
                <a:sym typeface="Arial"/>
              </a:endParaRPr>
            </a:p>
          </p:txBody>
        </p:sp>
      </p:grpSp>
      <p:sp>
        <p:nvSpPr>
          <p:cNvPr id="1657" name="Google Shape;1657;p16"/>
          <p:cNvSpPr/>
          <p:nvPr/>
        </p:nvSpPr>
        <p:spPr>
          <a:xfrm>
            <a:off x="9885390" y="4801571"/>
            <a:ext cx="903206" cy="253520"/>
          </a:xfrm>
          <a:prstGeom prst="roundRect">
            <a:avLst>
              <a:gd name="adj" fmla="val 14526"/>
            </a:avLst>
          </a:prstGeom>
          <a:solidFill>
            <a:schemeClr val="accent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1" i="0" u="none" strike="noStrike" cap="none">
                <a:solidFill>
                  <a:schemeClr val="lt1"/>
                </a:solidFill>
                <a:latin typeface="Roboto"/>
                <a:ea typeface="Roboto"/>
                <a:cs typeface="Roboto"/>
                <a:sym typeface="Roboto"/>
              </a:rPr>
              <a:t>Middleware</a:t>
            </a:r>
            <a:endParaRPr sz="900" b="0" i="0" u="none" strike="noStrike" cap="none">
              <a:solidFill>
                <a:srgbClr val="000000"/>
              </a:solidFill>
              <a:latin typeface="Arial"/>
              <a:ea typeface="Arial"/>
              <a:cs typeface="Arial"/>
              <a:sym typeface="Arial"/>
            </a:endParaRPr>
          </a:p>
        </p:txBody>
      </p:sp>
      <p:sp>
        <p:nvSpPr>
          <p:cNvPr id="1658" name="Google Shape;1658;p16"/>
          <p:cNvSpPr/>
          <p:nvPr/>
        </p:nvSpPr>
        <p:spPr>
          <a:xfrm>
            <a:off x="9885390" y="5628076"/>
            <a:ext cx="903206" cy="253520"/>
          </a:xfrm>
          <a:prstGeom prst="roundRect">
            <a:avLst>
              <a:gd name="adj" fmla="val 15778"/>
            </a:avLst>
          </a:prstGeom>
          <a:solidFill>
            <a:schemeClr val="accent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1" i="0" u="none" strike="noStrike" cap="none">
                <a:solidFill>
                  <a:schemeClr val="lt1"/>
                </a:solidFill>
                <a:latin typeface="Roboto"/>
                <a:ea typeface="Roboto"/>
                <a:cs typeface="Roboto"/>
                <a:sym typeface="Roboto"/>
              </a:rPr>
              <a:t>Storage</a:t>
            </a:r>
            <a:endParaRPr sz="900" b="0" i="0" u="none" strike="noStrike" cap="none">
              <a:solidFill>
                <a:srgbClr val="000000"/>
              </a:solidFill>
              <a:latin typeface="Arial"/>
              <a:ea typeface="Arial"/>
              <a:cs typeface="Arial"/>
              <a:sym typeface="Arial"/>
            </a:endParaRPr>
          </a:p>
        </p:txBody>
      </p:sp>
      <p:sp>
        <p:nvSpPr>
          <p:cNvPr id="1659" name="Google Shape;1659;p16"/>
          <p:cNvSpPr/>
          <p:nvPr/>
        </p:nvSpPr>
        <p:spPr>
          <a:xfrm rot="5400000">
            <a:off x="10211062" y="5061211"/>
            <a:ext cx="1795890" cy="375285"/>
          </a:xfrm>
          <a:prstGeom prst="round2SameRect">
            <a:avLst>
              <a:gd name="adj1" fmla="val 16667"/>
              <a:gd name="adj2" fmla="val 0"/>
            </a:avLst>
          </a:prstGeom>
          <a:solidFill>
            <a:schemeClr val="accent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a:solidFill>
                  <a:schemeClr val="lt1"/>
                </a:solidFill>
                <a:latin typeface="Roboto"/>
                <a:ea typeface="Roboto"/>
                <a:cs typeface="Roboto"/>
                <a:sym typeface="Roboto"/>
              </a:rPr>
              <a:t>Distributed Resources</a:t>
            </a:r>
            <a:endParaRPr sz="1100" b="0" i="0" u="none" strike="noStrike" cap="none">
              <a:solidFill>
                <a:srgbClr val="000000"/>
              </a:solidFill>
              <a:latin typeface="Arial"/>
              <a:ea typeface="Arial"/>
              <a:cs typeface="Arial"/>
              <a:sym typeface="Arial"/>
            </a:endParaRPr>
          </a:p>
        </p:txBody>
      </p:sp>
      <p:sp>
        <p:nvSpPr>
          <p:cNvPr id="1660" name="Google Shape;1660;p16"/>
          <p:cNvSpPr/>
          <p:nvPr/>
        </p:nvSpPr>
        <p:spPr>
          <a:xfrm>
            <a:off x="1615963" y="4701572"/>
            <a:ext cx="792204" cy="2308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000"/>
              <a:buFont typeface="Arial"/>
              <a:buNone/>
            </a:pPr>
            <a:r>
              <a:rPr lang="en-US" sz="1000" b="1" i="1" u="none" strike="noStrike" cap="none">
                <a:solidFill>
                  <a:srgbClr val="3F3F3F"/>
                </a:solidFill>
                <a:latin typeface="Roboto"/>
                <a:ea typeface="Roboto"/>
                <a:cs typeface="Roboto"/>
                <a:sym typeface="Roboto"/>
              </a:rPr>
              <a:t>Cloudware</a:t>
            </a:r>
            <a:endParaRPr sz="900" b="1" i="1" u="none" strike="noStrike" cap="none">
              <a:solidFill>
                <a:srgbClr val="3F3F3F"/>
              </a:solidFill>
              <a:latin typeface="Arial"/>
              <a:ea typeface="Arial"/>
              <a:cs typeface="Arial"/>
              <a:sym typeface="Arial"/>
            </a:endParaRPr>
          </a:p>
        </p:txBody>
      </p:sp>
      <p:sp>
        <p:nvSpPr>
          <p:cNvPr id="1661" name="Google Shape;1661;p16"/>
          <p:cNvSpPr/>
          <p:nvPr/>
        </p:nvSpPr>
        <p:spPr>
          <a:xfrm>
            <a:off x="1659244" y="5150390"/>
            <a:ext cx="70564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000"/>
              <a:buFont typeface="Arial"/>
              <a:buNone/>
            </a:pPr>
            <a:r>
              <a:rPr lang="en-US" sz="1000" b="1" i="1" u="none" strike="noStrike" cap="none">
                <a:solidFill>
                  <a:srgbClr val="3F3F3F"/>
                </a:solidFill>
                <a:latin typeface="Roboto"/>
                <a:ea typeface="Roboto"/>
                <a:cs typeface="Roboto"/>
                <a:sym typeface="Roboto"/>
              </a:rPr>
              <a:t>Compute</a:t>
            </a:r>
            <a:endParaRPr sz="900" b="1" i="1" u="none" strike="noStrike" cap="none">
              <a:solidFill>
                <a:srgbClr val="3F3F3F"/>
              </a:solidFill>
              <a:latin typeface="Arial"/>
              <a:ea typeface="Arial"/>
              <a:cs typeface="Arial"/>
              <a:sym typeface="Arial"/>
            </a:endParaRPr>
          </a:p>
        </p:txBody>
      </p:sp>
      <p:sp>
        <p:nvSpPr>
          <p:cNvPr id="1662" name="Google Shape;1662;p16"/>
          <p:cNvSpPr/>
          <p:nvPr/>
        </p:nvSpPr>
        <p:spPr>
          <a:xfrm>
            <a:off x="1693708" y="5673605"/>
            <a:ext cx="636714" cy="2308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000"/>
              <a:buFont typeface="Arial"/>
              <a:buNone/>
            </a:pPr>
            <a:r>
              <a:rPr lang="en-US" sz="1000" b="1" i="1" u="none" strike="noStrike" cap="none">
                <a:solidFill>
                  <a:srgbClr val="3F3F3F"/>
                </a:solidFill>
                <a:latin typeface="Roboto"/>
                <a:ea typeface="Roboto"/>
                <a:cs typeface="Roboto"/>
                <a:sym typeface="Roboto"/>
              </a:rPr>
              <a:t>Storage</a:t>
            </a:r>
            <a:endParaRPr sz="900" b="1" i="1" u="none" strike="noStrike" cap="none">
              <a:solidFill>
                <a:srgbClr val="3F3F3F"/>
              </a:solidFill>
              <a:latin typeface="Arial"/>
              <a:ea typeface="Arial"/>
              <a:cs typeface="Arial"/>
              <a:sym typeface="Arial"/>
            </a:endParaRPr>
          </a:p>
        </p:txBody>
      </p:sp>
      <p:pic>
        <p:nvPicPr>
          <p:cNvPr id="1663" name="Google Shape;1663;p16"/>
          <p:cNvPicPr preferRelativeResize="0"/>
          <p:nvPr/>
        </p:nvPicPr>
        <p:blipFill>
          <a:blip r:embed="rId4">
            <a:alphaModFix/>
          </a:blip>
          <a:stretch>
            <a:fillRect/>
          </a:stretch>
        </p:blipFill>
        <p:spPr>
          <a:xfrm>
            <a:off x="6865525" y="1898449"/>
            <a:ext cx="1653350" cy="521521"/>
          </a:xfrm>
          <a:prstGeom prst="rect">
            <a:avLst/>
          </a:prstGeom>
          <a:noFill/>
          <a:ln>
            <a:noFill/>
          </a:ln>
        </p:spPr>
      </p:pic>
      <p:sp>
        <p:nvSpPr>
          <p:cNvPr id="1664" name="Google Shape;1664;p16"/>
          <p:cNvSpPr txBox="1"/>
          <p:nvPr/>
        </p:nvSpPr>
        <p:spPr>
          <a:xfrm>
            <a:off x="6747650" y="1317550"/>
            <a:ext cx="2023500" cy="585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Roboto Light"/>
                <a:ea typeface="Roboto Light"/>
                <a:cs typeface="Roboto Light"/>
                <a:sym typeface="Roboto Light"/>
              </a:rPr>
              <a:t>Science Gateways and Portals</a:t>
            </a:r>
            <a:endParaRPr sz="1300">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66"/>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3F3F3F"/>
              </a:buClr>
              <a:buSzPts val="3600"/>
              <a:buFont typeface="Roboto Black"/>
              <a:buNone/>
            </a:pPr>
            <a:r>
              <a:rPr lang="en-US"/>
              <a:t>What are Scientific Workflows</a:t>
            </a:r>
            <a:endParaRPr/>
          </a:p>
        </p:txBody>
      </p:sp>
      <p:sp>
        <p:nvSpPr>
          <p:cNvPr id="314" name="Google Shape;314;p66"/>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a:t>
            </a:fld>
            <a:endParaRPr/>
          </a:p>
        </p:txBody>
      </p:sp>
      <p:sp>
        <p:nvSpPr>
          <p:cNvPr id="315" name="Google Shape;315;p66"/>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cxnSp>
        <p:nvCxnSpPr>
          <p:cNvPr id="316" name="Google Shape;316;p66"/>
          <p:cNvCxnSpPr/>
          <p:nvPr/>
        </p:nvCxnSpPr>
        <p:spPr>
          <a:xfrm>
            <a:off x="1025752" y="1765591"/>
            <a:ext cx="5550329" cy="0"/>
          </a:xfrm>
          <a:prstGeom prst="straightConnector1">
            <a:avLst/>
          </a:prstGeom>
          <a:noFill/>
          <a:ln w="9525" cap="flat" cmpd="sng">
            <a:solidFill>
              <a:srgbClr val="74CA21"/>
            </a:solidFill>
            <a:prstDash val="dash"/>
            <a:miter lim="800000"/>
            <a:headEnd type="none" w="sm" len="sm"/>
            <a:tailEnd type="none" w="sm" len="sm"/>
          </a:ln>
        </p:spPr>
      </p:cxnSp>
      <p:grpSp>
        <p:nvGrpSpPr>
          <p:cNvPr id="317" name="Google Shape;317;p66"/>
          <p:cNvGrpSpPr/>
          <p:nvPr/>
        </p:nvGrpSpPr>
        <p:grpSpPr>
          <a:xfrm>
            <a:off x="856082" y="1120423"/>
            <a:ext cx="6120561" cy="559446"/>
            <a:chOff x="856082" y="1120423"/>
            <a:chExt cx="6120561" cy="559446"/>
          </a:xfrm>
        </p:grpSpPr>
        <p:grpSp>
          <p:nvGrpSpPr>
            <p:cNvPr id="318" name="Google Shape;318;p66"/>
            <p:cNvGrpSpPr/>
            <p:nvPr/>
          </p:nvGrpSpPr>
          <p:grpSpPr>
            <a:xfrm>
              <a:off x="1025751" y="1120423"/>
              <a:ext cx="5950892" cy="559446"/>
              <a:chOff x="4511039" y="1264992"/>
              <a:chExt cx="5950892" cy="559446"/>
            </a:xfrm>
          </p:grpSpPr>
          <p:sp>
            <p:nvSpPr>
              <p:cNvPr id="319" name="Google Shape;319;p66"/>
              <p:cNvSpPr/>
              <p:nvPr/>
            </p:nvSpPr>
            <p:spPr>
              <a:xfrm>
                <a:off x="4511039" y="1264992"/>
                <a:ext cx="5950892" cy="288147"/>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65CAA"/>
                    </a:solidFill>
                    <a:latin typeface="Roboto"/>
                    <a:ea typeface="Roboto"/>
                    <a:cs typeface="Roboto"/>
                    <a:sym typeface="Roboto"/>
                  </a:rPr>
                  <a:t>Conducts a series of computational tasks.</a:t>
                </a:r>
                <a:endParaRPr sz="1400" b="0" i="0" u="none" strike="noStrike" cap="none">
                  <a:solidFill>
                    <a:srgbClr val="000000"/>
                  </a:solidFill>
                  <a:latin typeface="Arial"/>
                  <a:ea typeface="Arial"/>
                  <a:cs typeface="Arial"/>
                  <a:sym typeface="Arial"/>
                </a:endParaRPr>
              </a:p>
            </p:txBody>
          </p:sp>
          <p:sp>
            <p:nvSpPr>
              <p:cNvPr id="320" name="Google Shape;320;p66"/>
              <p:cNvSpPr/>
              <p:nvPr/>
            </p:nvSpPr>
            <p:spPr>
              <a:xfrm>
                <a:off x="4511040" y="1536291"/>
                <a:ext cx="5950891" cy="288147"/>
              </a:xfrm>
              <a:prstGeom prst="rect">
                <a:avLst/>
              </a:prstGeom>
              <a:noFill/>
              <a:ln>
                <a:noFill/>
              </a:ln>
            </p:spPr>
            <p:txBody>
              <a:bodyPr spcFirstLastPara="1" wrap="square" lIns="72000" tIns="36000" rIns="72000" bIns="3600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Resources distributed across Internet.</a:t>
                </a:r>
                <a:endParaRPr sz="1400" b="0" i="0" u="none" strike="noStrike" cap="none">
                  <a:solidFill>
                    <a:srgbClr val="000000"/>
                  </a:solidFill>
                  <a:latin typeface="Arial"/>
                  <a:ea typeface="Arial"/>
                  <a:cs typeface="Arial"/>
                  <a:sym typeface="Arial"/>
                </a:endParaRPr>
              </a:p>
            </p:txBody>
          </p:sp>
        </p:grpSp>
        <p:sp>
          <p:nvSpPr>
            <p:cNvPr id="321" name="Google Shape;321;p66"/>
            <p:cNvSpPr/>
            <p:nvPr/>
          </p:nvSpPr>
          <p:spPr>
            <a:xfrm flipH="1">
              <a:off x="856082" y="1227221"/>
              <a:ext cx="99232" cy="99232"/>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grpSp>
        <p:nvGrpSpPr>
          <p:cNvPr id="322" name="Google Shape;322;p66"/>
          <p:cNvGrpSpPr/>
          <p:nvPr/>
        </p:nvGrpSpPr>
        <p:grpSpPr>
          <a:xfrm>
            <a:off x="856081" y="1851313"/>
            <a:ext cx="6120561" cy="559446"/>
            <a:chOff x="856081" y="1851313"/>
            <a:chExt cx="6120561" cy="559446"/>
          </a:xfrm>
        </p:grpSpPr>
        <p:grpSp>
          <p:nvGrpSpPr>
            <p:cNvPr id="323" name="Google Shape;323;p66"/>
            <p:cNvGrpSpPr/>
            <p:nvPr/>
          </p:nvGrpSpPr>
          <p:grpSpPr>
            <a:xfrm>
              <a:off x="1025750" y="1851313"/>
              <a:ext cx="5950893" cy="559446"/>
              <a:chOff x="4511039" y="1264992"/>
              <a:chExt cx="5950892" cy="559446"/>
            </a:xfrm>
          </p:grpSpPr>
          <p:sp>
            <p:nvSpPr>
              <p:cNvPr id="324" name="Google Shape;324;p66"/>
              <p:cNvSpPr/>
              <p:nvPr/>
            </p:nvSpPr>
            <p:spPr>
              <a:xfrm>
                <a:off x="4511039" y="1264992"/>
                <a:ext cx="5950892" cy="288147"/>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65CAA"/>
                    </a:solidFill>
                    <a:latin typeface="Roboto"/>
                    <a:ea typeface="Roboto"/>
                    <a:cs typeface="Roboto"/>
                    <a:sym typeface="Roboto"/>
                  </a:rPr>
                  <a:t>Chaining (outputs become inputs) replaces manual hand-offs.</a:t>
                </a:r>
                <a:endParaRPr sz="1400" b="0" i="0" u="none" strike="noStrike" cap="none">
                  <a:solidFill>
                    <a:srgbClr val="000000"/>
                  </a:solidFill>
                  <a:latin typeface="Arial"/>
                  <a:ea typeface="Arial"/>
                  <a:cs typeface="Arial"/>
                  <a:sym typeface="Arial"/>
                </a:endParaRPr>
              </a:p>
            </p:txBody>
          </p:sp>
          <p:sp>
            <p:nvSpPr>
              <p:cNvPr id="325" name="Google Shape;325;p66"/>
              <p:cNvSpPr/>
              <p:nvPr/>
            </p:nvSpPr>
            <p:spPr>
              <a:xfrm>
                <a:off x="4511040" y="1536291"/>
                <a:ext cx="5950891" cy="288147"/>
              </a:xfrm>
              <a:prstGeom prst="rect">
                <a:avLst/>
              </a:prstGeom>
              <a:noFill/>
              <a:ln>
                <a:noFill/>
              </a:ln>
            </p:spPr>
            <p:txBody>
              <a:bodyPr spcFirstLastPara="1" wrap="square" lIns="72000" tIns="36000" rIns="72000" bIns="3600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Accelerated creation of products. </a:t>
                </a:r>
                <a:endParaRPr sz="1400" b="0" i="0" u="none" strike="noStrike" cap="none">
                  <a:solidFill>
                    <a:srgbClr val="000000"/>
                  </a:solidFill>
                  <a:latin typeface="Arial"/>
                  <a:ea typeface="Arial"/>
                  <a:cs typeface="Arial"/>
                  <a:sym typeface="Arial"/>
                </a:endParaRPr>
              </a:p>
            </p:txBody>
          </p:sp>
        </p:grpSp>
        <p:sp>
          <p:nvSpPr>
            <p:cNvPr id="326" name="Google Shape;326;p66"/>
            <p:cNvSpPr/>
            <p:nvPr/>
          </p:nvSpPr>
          <p:spPr>
            <a:xfrm flipH="1">
              <a:off x="856081" y="1958111"/>
              <a:ext cx="99232" cy="99232"/>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cxnSp>
        <p:nvCxnSpPr>
          <p:cNvPr id="327" name="Google Shape;327;p66"/>
          <p:cNvCxnSpPr/>
          <p:nvPr/>
        </p:nvCxnSpPr>
        <p:spPr>
          <a:xfrm>
            <a:off x="1025752" y="2496481"/>
            <a:ext cx="5550329" cy="0"/>
          </a:xfrm>
          <a:prstGeom prst="straightConnector1">
            <a:avLst/>
          </a:prstGeom>
          <a:noFill/>
          <a:ln w="9525" cap="flat" cmpd="sng">
            <a:solidFill>
              <a:srgbClr val="74CA21"/>
            </a:solidFill>
            <a:prstDash val="dash"/>
            <a:miter lim="800000"/>
            <a:headEnd type="none" w="sm" len="sm"/>
            <a:tailEnd type="none" w="sm" len="sm"/>
          </a:ln>
        </p:spPr>
      </p:cxnSp>
      <p:grpSp>
        <p:nvGrpSpPr>
          <p:cNvPr id="328" name="Google Shape;328;p66"/>
          <p:cNvGrpSpPr/>
          <p:nvPr/>
        </p:nvGrpSpPr>
        <p:grpSpPr>
          <a:xfrm>
            <a:off x="856082" y="2582203"/>
            <a:ext cx="6120561" cy="559446"/>
            <a:chOff x="856082" y="2582203"/>
            <a:chExt cx="6120561" cy="559446"/>
          </a:xfrm>
        </p:grpSpPr>
        <p:grpSp>
          <p:nvGrpSpPr>
            <p:cNvPr id="329" name="Google Shape;329;p66"/>
            <p:cNvGrpSpPr/>
            <p:nvPr/>
          </p:nvGrpSpPr>
          <p:grpSpPr>
            <a:xfrm>
              <a:off x="1025751" y="2582203"/>
              <a:ext cx="5950892" cy="559446"/>
              <a:chOff x="4511039" y="1264992"/>
              <a:chExt cx="5950892" cy="559446"/>
            </a:xfrm>
          </p:grpSpPr>
          <p:sp>
            <p:nvSpPr>
              <p:cNvPr id="330" name="Google Shape;330;p66"/>
              <p:cNvSpPr/>
              <p:nvPr/>
            </p:nvSpPr>
            <p:spPr>
              <a:xfrm>
                <a:off x="4511039" y="1264992"/>
                <a:ext cx="5950892" cy="288147"/>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65CAA"/>
                    </a:solidFill>
                    <a:latin typeface="Roboto"/>
                    <a:ea typeface="Roboto"/>
                    <a:cs typeface="Roboto"/>
                    <a:sym typeface="Roboto"/>
                  </a:rPr>
                  <a:t>Ease of use - gives non-developers access to sophisticated codes.</a:t>
                </a:r>
                <a:endParaRPr sz="1400" b="0" i="0" u="none" strike="noStrike" cap="none">
                  <a:solidFill>
                    <a:srgbClr val="000000"/>
                  </a:solidFill>
                  <a:latin typeface="Arial"/>
                  <a:ea typeface="Arial"/>
                  <a:cs typeface="Arial"/>
                  <a:sym typeface="Arial"/>
                </a:endParaRPr>
              </a:p>
            </p:txBody>
          </p:sp>
          <p:sp>
            <p:nvSpPr>
              <p:cNvPr id="331" name="Google Shape;331;p66"/>
              <p:cNvSpPr/>
              <p:nvPr/>
            </p:nvSpPr>
            <p:spPr>
              <a:xfrm>
                <a:off x="4511040" y="1536291"/>
                <a:ext cx="5950891" cy="288147"/>
              </a:xfrm>
              <a:prstGeom prst="rect">
                <a:avLst/>
              </a:prstGeom>
              <a:noFill/>
              <a:ln>
                <a:noFill/>
              </a:ln>
            </p:spPr>
            <p:txBody>
              <a:bodyPr spcFirstLastPara="1" wrap="square" lIns="72000" tIns="36000" rIns="72000" bIns="3600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Resources distributed across Internet.</a:t>
                </a:r>
                <a:endParaRPr sz="1400" b="0" i="0" u="none" strike="noStrike" cap="none">
                  <a:solidFill>
                    <a:srgbClr val="000000"/>
                  </a:solidFill>
                  <a:latin typeface="Arial"/>
                  <a:ea typeface="Arial"/>
                  <a:cs typeface="Arial"/>
                  <a:sym typeface="Arial"/>
                </a:endParaRPr>
              </a:p>
            </p:txBody>
          </p:sp>
        </p:grpSp>
        <p:sp>
          <p:nvSpPr>
            <p:cNvPr id="332" name="Google Shape;332;p66"/>
            <p:cNvSpPr/>
            <p:nvPr/>
          </p:nvSpPr>
          <p:spPr>
            <a:xfrm flipH="1">
              <a:off x="856082" y="2689001"/>
              <a:ext cx="99232" cy="99232"/>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cxnSp>
        <p:nvCxnSpPr>
          <p:cNvPr id="333" name="Google Shape;333;p66"/>
          <p:cNvCxnSpPr/>
          <p:nvPr/>
        </p:nvCxnSpPr>
        <p:spPr>
          <a:xfrm>
            <a:off x="1025752" y="3227371"/>
            <a:ext cx="5550329" cy="0"/>
          </a:xfrm>
          <a:prstGeom prst="straightConnector1">
            <a:avLst/>
          </a:prstGeom>
          <a:noFill/>
          <a:ln w="9525" cap="flat" cmpd="sng">
            <a:solidFill>
              <a:srgbClr val="74CA21"/>
            </a:solidFill>
            <a:prstDash val="dash"/>
            <a:miter lim="800000"/>
            <a:headEnd type="none" w="sm" len="sm"/>
            <a:tailEnd type="none" w="sm" len="sm"/>
          </a:ln>
        </p:spPr>
      </p:cxnSp>
      <p:grpSp>
        <p:nvGrpSpPr>
          <p:cNvPr id="334" name="Google Shape;334;p66"/>
          <p:cNvGrpSpPr/>
          <p:nvPr/>
        </p:nvGrpSpPr>
        <p:grpSpPr>
          <a:xfrm>
            <a:off x="856082" y="3313093"/>
            <a:ext cx="6120561" cy="559446"/>
            <a:chOff x="856082" y="3313093"/>
            <a:chExt cx="6120561" cy="559446"/>
          </a:xfrm>
        </p:grpSpPr>
        <p:grpSp>
          <p:nvGrpSpPr>
            <p:cNvPr id="335" name="Google Shape;335;p66"/>
            <p:cNvGrpSpPr/>
            <p:nvPr/>
          </p:nvGrpSpPr>
          <p:grpSpPr>
            <a:xfrm>
              <a:off x="1025751" y="3313093"/>
              <a:ext cx="5950892" cy="559446"/>
              <a:chOff x="4511039" y="1264992"/>
              <a:chExt cx="5950892" cy="559446"/>
            </a:xfrm>
          </p:grpSpPr>
          <p:sp>
            <p:nvSpPr>
              <p:cNvPr id="336" name="Google Shape;336;p66"/>
              <p:cNvSpPr/>
              <p:nvPr/>
            </p:nvSpPr>
            <p:spPr>
              <a:xfrm>
                <a:off x="4511039" y="1264992"/>
                <a:ext cx="5950892" cy="288147"/>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65CAA"/>
                    </a:solidFill>
                    <a:latin typeface="Roboto"/>
                    <a:ea typeface="Roboto"/>
                    <a:cs typeface="Roboto"/>
                    <a:sym typeface="Roboto"/>
                  </a:rPr>
                  <a:t>Provides framework to host or assemble community set of applications.</a:t>
                </a:r>
                <a:endParaRPr sz="1400" b="0" i="0" u="none" strike="noStrike" cap="none">
                  <a:solidFill>
                    <a:srgbClr val="000000"/>
                  </a:solidFill>
                  <a:latin typeface="Arial"/>
                  <a:ea typeface="Arial"/>
                  <a:cs typeface="Arial"/>
                  <a:sym typeface="Arial"/>
                </a:endParaRPr>
              </a:p>
            </p:txBody>
          </p:sp>
          <p:sp>
            <p:nvSpPr>
              <p:cNvPr id="337" name="Google Shape;337;p66"/>
              <p:cNvSpPr/>
              <p:nvPr/>
            </p:nvSpPr>
            <p:spPr>
              <a:xfrm>
                <a:off x="4511040" y="1536291"/>
                <a:ext cx="5950891" cy="288147"/>
              </a:xfrm>
              <a:prstGeom prst="rect">
                <a:avLst/>
              </a:prstGeom>
              <a:noFill/>
              <a:ln>
                <a:noFill/>
              </a:ln>
            </p:spPr>
            <p:txBody>
              <a:bodyPr spcFirstLastPara="1" wrap="square" lIns="72000" tIns="36000" rIns="72000" bIns="3600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Honors original codes.  Allows for heterogeneous coding styles.</a:t>
                </a:r>
                <a:endParaRPr sz="1400" b="0" i="0" u="none" strike="noStrike" cap="none">
                  <a:solidFill>
                    <a:srgbClr val="000000"/>
                  </a:solidFill>
                  <a:latin typeface="Arial"/>
                  <a:ea typeface="Arial"/>
                  <a:cs typeface="Arial"/>
                  <a:sym typeface="Arial"/>
                </a:endParaRPr>
              </a:p>
            </p:txBody>
          </p:sp>
        </p:grpSp>
        <p:sp>
          <p:nvSpPr>
            <p:cNvPr id="338" name="Google Shape;338;p66"/>
            <p:cNvSpPr/>
            <p:nvPr/>
          </p:nvSpPr>
          <p:spPr>
            <a:xfrm flipH="1">
              <a:off x="856082" y="3419891"/>
              <a:ext cx="99232" cy="99232"/>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cxnSp>
        <p:nvCxnSpPr>
          <p:cNvPr id="339" name="Google Shape;339;p66"/>
          <p:cNvCxnSpPr/>
          <p:nvPr/>
        </p:nvCxnSpPr>
        <p:spPr>
          <a:xfrm>
            <a:off x="1025752" y="3958261"/>
            <a:ext cx="5550329" cy="0"/>
          </a:xfrm>
          <a:prstGeom prst="straightConnector1">
            <a:avLst/>
          </a:prstGeom>
          <a:noFill/>
          <a:ln w="9525" cap="flat" cmpd="sng">
            <a:solidFill>
              <a:srgbClr val="74CA21"/>
            </a:solidFill>
            <a:prstDash val="dash"/>
            <a:miter lim="800000"/>
            <a:headEnd type="none" w="sm" len="sm"/>
            <a:tailEnd type="none" w="sm" len="sm"/>
          </a:ln>
        </p:spPr>
      </p:cxnSp>
      <p:grpSp>
        <p:nvGrpSpPr>
          <p:cNvPr id="340" name="Google Shape;340;p66"/>
          <p:cNvGrpSpPr/>
          <p:nvPr/>
        </p:nvGrpSpPr>
        <p:grpSpPr>
          <a:xfrm>
            <a:off x="856082" y="4043983"/>
            <a:ext cx="6120561" cy="559446"/>
            <a:chOff x="856082" y="4043983"/>
            <a:chExt cx="6120561" cy="559446"/>
          </a:xfrm>
        </p:grpSpPr>
        <p:grpSp>
          <p:nvGrpSpPr>
            <p:cNvPr id="341" name="Google Shape;341;p66"/>
            <p:cNvGrpSpPr/>
            <p:nvPr/>
          </p:nvGrpSpPr>
          <p:grpSpPr>
            <a:xfrm>
              <a:off x="1025751" y="4043983"/>
              <a:ext cx="5950892" cy="559446"/>
              <a:chOff x="4511039" y="1264992"/>
              <a:chExt cx="5950892" cy="559446"/>
            </a:xfrm>
          </p:grpSpPr>
          <p:sp>
            <p:nvSpPr>
              <p:cNvPr id="342" name="Google Shape;342;p66"/>
              <p:cNvSpPr/>
              <p:nvPr/>
            </p:nvSpPr>
            <p:spPr>
              <a:xfrm>
                <a:off x="4511039" y="1264992"/>
                <a:ext cx="5950892" cy="288147"/>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65CAA"/>
                    </a:solidFill>
                    <a:latin typeface="Roboto"/>
                    <a:ea typeface="Roboto"/>
                    <a:cs typeface="Roboto"/>
                    <a:sym typeface="Roboto"/>
                  </a:rPr>
                  <a:t>Framework to define common formats or standards when useful.</a:t>
                </a:r>
                <a:endParaRPr sz="1400" b="0" i="0" u="none" strike="noStrike" cap="none">
                  <a:solidFill>
                    <a:srgbClr val="000000"/>
                  </a:solidFill>
                  <a:latin typeface="Arial"/>
                  <a:ea typeface="Arial"/>
                  <a:cs typeface="Arial"/>
                  <a:sym typeface="Arial"/>
                </a:endParaRPr>
              </a:p>
            </p:txBody>
          </p:sp>
          <p:sp>
            <p:nvSpPr>
              <p:cNvPr id="343" name="Google Shape;343;p66"/>
              <p:cNvSpPr/>
              <p:nvPr/>
            </p:nvSpPr>
            <p:spPr>
              <a:xfrm>
                <a:off x="4511040" y="1536291"/>
                <a:ext cx="5950891" cy="288147"/>
              </a:xfrm>
              <a:prstGeom prst="rect">
                <a:avLst/>
              </a:prstGeom>
              <a:noFill/>
              <a:ln>
                <a:noFill/>
              </a:ln>
            </p:spPr>
            <p:txBody>
              <a:bodyPr spcFirstLastPara="1" wrap="square" lIns="72000" tIns="36000" rIns="72000" bIns="3600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Promotes exchange of data, products, codes.  Community metadata.</a:t>
                </a:r>
                <a:endParaRPr sz="1400" b="0" i="0" u="none" strike="noStrike" cap="none">
                  <a:solidFill>
                    <a:srgbClr val="000000"/>
                  </a:solidFill>
                  <a:latin typeface="Arial"/>
                  <a:ea typeface="Arial"/>
                  <a:cs typeface="Arial"/>
                  <a:sym typeface="Arial"/>
                </a:endParaRPr>
              </a:p>
            </p:txBody>
          </p:sp>
        </p:grpSp>
        <p:sp>
          <p:nvSpPr>
            <p:cNvPr id="344" name="Google Shape;344;p66"/>
            <p:cNvSpPr/>
            <p:nvPr/>
          </p:nvSpPr>
          <p:spPr>
            <a:xfrm flipH="1">
              <a:off x="856082" y="4150781"/>
              <a:ext cx="99232" cy="99232"/>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cxnSp>
        <p:nvCxnSpPr>
          <p:cNvPr id="345" name="Google Shape;345;p66"/>
          <p:cNvCxnSpPr/>
          <p:nvPr/>
        </p:nvCxnSpPr>
        <p:spPr>
          <a:xfrm>
            <a:off x="1025752" y="4689151"/>
            <a:ext cx="5550329" cy="0"/>
          </a:xfrm>
          <a:prstGeom prst="straightConnector1">
            <a:avLst/>
          </a:prstGeom>
          <a:noFill/>
          <a:ln w="9525" cap="flat" cmpd="sng">
            <a:solidFill>
              <a:srgbClr val="74CA21"/>
            </a:solidFill>
            <a:prstDash val="dash"/>
            <a:miter lim="800000"/>
            <a:headEnd type="none" w="sm" len="sm"/>
            <a:tailEnd type="none" w="sm" len="sm"/>
          </a:ln>
        </p:spPr>
      </p:cxnSp>
      <p:grpSp>
        <p:nvGrpSpPr>
          <p:cNvPr id="346" name="Google Shape;346;p66"/>
          <p:cNvGrpSpPr/>
          <p:nvPr/>
        </p:nvGrpSpPr>
        <p:grpSpPr>
          <a:xfrm>
            <a:off x="856082" y="4774873"/>
            <a:ext cx="6120561" cy="559446"/>
            <a:chOff x="856082" y="4774873"/>
            <a:chExt cx="6120561" cy="559446"/>
          </a:xfrm>
        </p:grpSpPr>
        <p:grpSp>
          <p:nvGrpSpPr>
            <p:cNvPr id="347" name="Google Shape;347;p66"/>
            <p:cNvGrpSpPr/>
            <p:nvPr/>
          </p:nvGrpSpPr>
          <p:grpSpPr>
            <a:xfrm>
              <a:off x="1025751" y="4774873"/>
              <a:ext cx="5950892" cy="559446"/>
              <a:chOff x="4511039" y="1264992"/>
              <a:chExt cx="5950892" cy="559446"/>
            </a:xfrm>
          </p:grpSpPr>
          <p:sp>
            <p:nvSpPr>
              <p:cNvPr id="348" name="Google Shape;348;p66"/>
              <p:cNvSpPr/>
              <p:nvPr/>
            </p:nvSpPr>
            <p:spPr>
              <a:xfrm>
                <a:off x="4511039" y="1264992"/>
                <a:ext cx="5950892" cy="288147"/>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65CAA"/>
                    </a:solidFill>
                    <a:latin typeface="Roboto"/>
                    <a:ea typeface="Roboto"/>
                    <a:cs typeface="Roboto"/>
                    <a:sym typeface="Roboto"/>
                  </a:rPr>
                  <a:t>Multi-disciplinary workflows can promote even broader collaborations.</a:t>
                </a:r>
                <a:endParaRPr sz="1400" b="0" i="0" u="none" strike="noStrike" cap="none">
                  <a:solidFill>
                    <a:srgbClr val="000000"/>
                  </a:solidFill>
                  <a:latin typeface="Arial"/>
                  <a:ea typeface="Arial"/>
                  <a:cs typeface="Arial"/>
                  <a:sym typeface="Arial"/>
                </a:endParaRPr>
              </a:p>
            </p:txBody>
          </p:sp>
          <p:sp>
            <p:nvSpPr>
              <p:cNvPr id="349" name="Google Shape;349;p66"/>
              <p:cNvSpPr/>
              <p:nvPr/>
            </p:nvSpPr>
            <p:spPr>
              <a:xfrm>
                <a:off x="4511040" y="1536291"/>
                <a:ext cx="5950891" cy="288147"/>
              </a:xfrm>
              <a:prstGeom prst="rect">
                <a:avLst/>
              </a:prstGeom>
              <a:noFill/>
              <a:ln>
                <a:noFill/>
              </a:ln>
            </p:spPr>
            <p:txBody>
              <a:bodyPr spcFirstLastPara="1" wrap="square" lIns="72000" tIns="36000" rIns="72000" bIns="36000" anchor="t" anchorCtr="0">
                <a:spAutoFit/>
              </a:bodyPr>
              <a:lstStyle/>
              <a:p>
                <a:pPr marL="200025" marR="0" lvl="0" indent="-200025" algn="l" rtl="0">
                  <a:lnSpc>
                    <a:spcPct val="100000"/>
                  </a:lnSpc>
                  <a:spcBef>
                    <a:spcPts val="0"/>
                  </a:spcBef>
                  <a:spcAft>
                    <a:spcPts val="0"/>
                  </a:spcAft>
                  <a:buClr>
                    <a:srgbClr val="74CA21"/>
                  </a:buClr>
                  <a:buSzPts val="1400"/>
                  <a:buFont typeface="Noto Sans Symbols"/>
                  <a:buChar char="▪"/>
                </a:pPr>
                <a:r>
                  <a:rPr lang="en-US" sz="1400" b="0" i="0" u="none" strike="noStrike" cap="none">
                    <a:solidFill>
                      <a:srgbClr val="3F3F3F"/>
                    </a:solidFill>
                    <a:latin typeface="Roboto"/>
                    <a:ea typeface="Roboto"/>
                    <a:cs typeface="Roboto"/>
                    <a:sym typeface="Roboto"/>
                  </a:rPr>
                  <a:t>E.g., ground motions fed into simulation of building shaking.</a:t>
                </a:r>
                <a:endParaRPr sz="1400" b="0" i="0" u="none" strike="noStrike" cap="none">
                  <a:solidFill>
                    <a:srgbClr val="000000"/>
                  </a:solidFill>
                  <a:latin typeface="Arial"/>
                  <a:ea typeface="Arial"/>
                  <a:cs typeface="Arial"/>
                  <a:sym typeface="Arial"/>
                </a:endParaRPr>
              </a:p>
            </p:txBody>
          </p:sp>
        </p:grpSp>
        <p:sp>
          <p:nvSpPr>
            <p:cNvPr id="350" name="Google Shape;350;p66"/>
            <p:cNvSpPr/>
            <p:nvPr/>
          </p:nvSpPr>
          <p:spPr>
            <a:xfrm flipH="1">
              <a:off x="856082" y="4881671"/>
              <a:ext cx="99232" cy="99232"/>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cxnSp>
        <p:nvCxnSpPr>
          <p:cNvPr id="351" name="Google Shape;351;p66"/>
          <p:cNvCxnSpPr/>
          <p:nvPr/>
        </p:nvCxnSpPr>
        <p:spPr>
          <a:xfrm>
            <a:off x="1025752" y="5420041"/>
            <a:ext cx="5550329" cy="0"/>
          </a:xfrm>
          <a:prstGeom prst="straightConnector1">
            <a:avLst/>
          </a:prstGeom>
          <a:noFill/>
          <a:ln w="9525" cap="flat" cmpd="sng">
            <a:solidFill>
              <a:srgbClr val="74CA21"/>
            </a:solidFill>
            <a:prstDash val="dash"/>
            <a:miter lim="800000"/>
            <a:headEnd type="none" w="sm" len="sm"/>
            <a:tailEnd type="none" w="sm" len="sm"/>
          </a:ln>
        </p:spPr>
      </p:cxnSp>
      <p:grpSp>
        <p:nvGrpSpPr>
          <p:cNvPr id="352" name="Google Shape;352;p66"/>
          <p:cNvGrpSpPr/>
          <p:nvPr/>
        </p:nvGrpSpPr>
        <p:grpSpPr>
          <a:xfrm>
            <a:off x="856082" y="5505764"/>
            <a:ext cx="6120561" cy="288147"/>
            <a:chOff x="856082" y="5505764"/>
            <a:chExt cx="6120561" cy="288147"/>
          </a:xfrm>
        </p:grpSpPr>
        <p:sp>
          <p:nvSpPr>
            <p:cNvPr id="353" name="Google Shape;353;p66"/>
            <p:cNvSpPr/>
            <p:nvPr/>
          </p:nvSpPr>
          <p:spPr>
            <a:xfrm>
              <a:off x="1025751" y="5505764"/>
              <a:ext cx="5950892" cy="288147"/>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65CAA"/>
                  </a:solidFill>
                  <a:latin typeface="Roboto"/>
                  <a:ea typeface="Roboto"/>
                  <a:cs typeface="Roboto"/>
                  <a:sym typeface="Roboto"/>
                </a:rPr>
                <a:t>Certain rules or guidelines make it easier to add a code into a workflow.</a:t>
              </a:r>
              <a:endParaRPr sz="1400" b="0" i="0" u="none" strike="noStrike" cap="none">
                <a:solidFill>
                  <a:srgbClr val="000000"/>
                </a:solidFill>
                <a:latin typeface="Arial"/>
                <a:ea typeface="Arial"/>
                <a:cs typeface="Arial"/>
                <a:sym typeface="Arial"/>
              </a:endParaRPr>
            </a:p>
          </p:txBody>
        </p:sp>
        <p:sp>
          <p:nvSpPr>
            <p:cNvPr id="354" name="Google Shape;354;p66"/>
            <p:cNvSpPr/>
            <p:nvPr/>
          </p:nvSpPr>
          <p:spPr>
            <a:xfrm flipH="1">
              <a:off x="856082" y="5612562"/>
              <a:ext cx="99232" cy="99232"/>
            </a:xfrm>
            <a:prstGeom prst="rtTriangle">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sp>
        <p:nvSpPr>
          <p:cNvPr id="355" name="Google Shape;355;p66"/>
          <p:cNvSpPr/>
          <p:nvPr/>
        </p:nvSpPr>
        <p:spPr>
          <a:xfrm>
            <a:off x="7479907" y="1108984"/>
            <a:ext cx="4044852" cy="395471"/>
          </a:xfrm>
          <a:prstGeom prst="round2SameRect">
            <a:avLst>
              <a:gd name="adj1" fmla="val 16667"/>
              <a:gd name="adj2" fmla="val 0"/>
            </a:avLst>
          </a:prstGeom>
          <a:solidFill>
            <a:srgbClr val="365CAA"/>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Roboto"/>
                <a:ea typeface="Roboto"/>
                <a:cs typeface="Roboto"/>
                <a:sym typeface="Roboto"/>
              </a:rPr>
              <a:t>Workflow Building Blocks</a:t>
            </a:r>
            <a:endParaRPr sz="1400" b="0" i="0" u="none" strike="noStrike" cap="none">
              <a:solidFill>
                <a:srgbClr val="000000"/>
              </a:solidFill>
              <a:latin typeface="Arial"/>
              <a:ea typeface="Arial"/>
              <a:cs typeface="Arial"/>
              <a:sym typeface="Arial"/>
            </a:endParaRPr>
          </a:p>
        </p:txBody>
      </p:sp>
      <p:cxnSp>
        <p:nvCxnSpPr>
          <p:cNvPr id="356" name="Google Shape;356;p66"/>
          <p:cNvCxnSpPr>
            <a:stCxn id="357" idx="4"/>
            <a:endCxn id="358" idx="0"/>
          </p:cNvCxnSpPr>
          <p:nvPr/>
        </p:nvCxnSpPr>
        <p:spPr>
          <a:xfrm>
            <a:off x="11086677" y="2008177"/>
            <a:ext cx="0" cy="226500"/>
          </a:xfrm>
          <a:prstGeom prst="straightConnector1">
            <a:avLst/>
          </a:prstGeom>
          <a:noFill/>
          <a:ln w="9525" cap="flat" cmpd="sng">
            <a:solidFill>
              <a:srgbClr val="262626">
                <a:alpha val="80000"/>
              </a:srgbClr>
            </a:solidFill>
            <a:prstDash val="solid"/>
            <a:miter lim="800000"/>
            <a:headEnd type="none" w="sm" len="sm"/>
            <a:tailEnd type="triangle" w="sm" len="sm"/>
          </a:ln>
        </p:spPr>
      </p:cxnSp>
      <p:grpSp>
        <p:nvGrpSpPr>
          <p:cNvPr id="359" name="Google Shape;359;p66"/>
          <p:cNvGrpSpPr/>
          <p:nvPr/>
        </p:nvGrpSpPr>
        <p:grpSpPr>
          <a:xfrm>
            <a:off x="9216467" y="1694265"/>
            <a:ext cx="313912" cy="313912"/>
            <a:chOff x="12310035" y="4438731"/>
            <a:chExt cx="380983" cy="380983"/>
          </a:xfrm>
        </p:grpSpPr>
        <p:sp>
          <p:nvSpPr>
            <p:cNvPr id="360" name="Google Shape;360;p66"/>
            <p:cNvSpPr/>
            <p:nvPr/>
          </p:nvSpPr>
          <p:spPr>
            <a:xfrm>
              <a:off x="12346718" y="4475415"/>
              <a:ext cx="307615" cy="307615"/>
            </a:xfrm>
            <a:prstGeom prst="ellipse">
              <a:avLst/>
            </a:prstGeom>
            <a:solidFill>
              <a:srgbClr val="F48A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 Is</a:t>
              </a:r>
              <a:endParaRPr sz="1400" b="0" i="0" u="none" strike="noStrike" cap="none">
                <a:solidFill>
                  <a:srgbClr val="000000"/>
                </a:solidFill>
                <a:latin typeface="Arial"/>
                <a:ea typeface="Arial"/>
                <a:cs typeface="Arial"/>
                <a:sym typeface="Arial"/>
              </a:endParaRPr>
            </a:p>
          </p:txBody>
        </p:sp>
        <p:sp>
          <p:nvSpPr>
            <p:cNvPr id="361" name="Google Shape;361;p66"/>
            <p:cNvSpPr/>
            <p:nvPr/>
          </p:nvSpPr>
          <p:spPr>
            <a:xfrm>
              <a:off x="12310035" y="4438731"/>
              <a:ext cx="380983" cy="380983"/>
            </a:xfrm>
            <a:prstGeom prst="ellipse">
              <a:avLst/>
            </a:prstGeom>
            <a:noFill/>
            <a:ln w="12700" cap="flat" cmpd="sng">
              <a:solidFill>
                <a:srgbClr val="F16D19">
                  <a:alpha val="80000"/>
                </a:srgb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3F3F3F"/>
                </a:solidFill>
                <a:latin typeface="Roboto"/>
                <a:ea typeface="Roboto"/>
                <a:cs typeface="Roboto"/>
                <a:sym typeface="Roboto"/>
              </a:endParaRPr>
            </a:p>
          </p:txBody>
        </p:sp>
      </p:grpSp>
      <p:grpSp>
        <p:nvGrpSpPr>
          <p:cNvPr id="362" name="Google Shape;362;p66"/>
          <p:cNvGrpSpPr/>
          <p:nvPr/>
        </p:nvGrpSpPr>
        <p:grpSpPr>
          <a:xfrm>
            <a:off x="9787552" y="1694265"/>
            <a:ext cx="313912" cy="313912"/>
            <a:chOff x="12310035" y="4438731"/>
            <a:chExt cx="380983" cy="380983"/>
          </a:xfrm>
        </p:grpSpPr>
        <p:sp>
          <p:nvSpPr>
            <p:cNvPr id="363" name="Google Shape;363;p66"/>
            <p:cNvSpPr/>
            <p:nvPr/>
          </p:nvSpPr>
          <p:spPr>
            <a:xfrm>
              <a:off x="12346718" y="4475415"/>
              <a:ext cx="307615" cy="307615"/>
            </a:xfrm>
            <a:prstGeom prst="ellipse">
              <a:avLst/>
            </a:prstGeom>
            <a:solidFill>
              <a:srgbClr val="F48A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 Is</a:t>
              </a:r>
              <a:endParaRPr sz="1400" b="0" i="0" u="none" strike="noStrike" cap="none">
                <a:solidFill>
                  <a:srgbClr val="000000"/>
                </a:solidFill>
                <a:latin typeface="Arial"/>
                <a:ea typeface="Arial"/>
                <a:cs typeface="Arial"/>
                <a:sym typeface="Arial"/>
              </a:endParaRPr>
            </a:p>
          </p:txBody>
        </p:sp>
        <p:sp>
          <p:nvSpPr>
            <p:cNvPr id="364" name="Google Shape;364;p66"/>
            <p:cNvSpPr/>
            <p:nvPr/>
          </p:nvSpPr>
          <p:spPr>
            <a:xfrm>
              <a:off x="12310035" y="4438731"/>
              <a:ext cx="380983" cy="380983"/>
            </a:xfrm>
            <a:prstGeom prst="ellipse">
              <a:avLst/>
            </a:prstGeom>
            <a:noFill/>
            <a:ln w="12700" cap="flat" cmpd="sng">
              <a:solidFill>
                <a:srgbClr val="F16D19">
                  <a:alpha val="80000"/>
                </a:srgb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3F3F3F"/>
                </a:solidFill>
                <a:latin typeface="Roboto"/>
                <a:ea typeface="Roboto"/>
                <a:cs typeface="Roboto"/>
                <a:sym typeface="Roboto"/>
              </a:endParaRPr>
            </a:p>
          </p:txBody>
        </p:sp>
      </p:grpSp>
      <p:grpSp>
        <p:nvGrpSpPr>
          <p:cNvPr id="365" name="Google Shape;365;p66"/>
          <p:cNvGrpSpPr/>
          <p:nvPr/>
        </p:nvGrpSpPr>
        <p:grpSpPr>
          <a:xfrm>
            <a:off x="10358637" y="1694265"/>
            <a:ext cx="313912" cy="313912"/>
            <a:chOff x="12310035" y="4438731"/>
            <a:chExt cx="380983" cy="380983"/>
          </a:xfrm>
        </p:grpSpPr>
        <p:sp>
          <p:nvSpPr>
            <p:cNvPr id="366" name="Google Shape;366;p66"/>
            <p:cNvSpPr/>
            <p:nvPr/>
          </p:nvSpPr>
          <p:spPr>
            <a:xfrm>
              <a:off x="12346718" y="4475415"/>
              <a:ext cx="307615" cy="307615"/>
            </a:xfrm>
            <a:prstGeom prst="ellipse">
              <a:avLst/>
            </a:prstGeom>
            <a:solidFill>
              <a:srgbClr val="F48A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 Is</a:t>
              </a:r>
              <a:endParaRPr sz="1400" b="0" i="0" u="none" strike="noStrike" cap="none">
                <a:solidFill>
                  <a:srgbClr val="000000"/>
                </a:solidFill>
                <a:latin typeface="Arial"/>
                <a:ea typeface="Arial"/>
                <a:cs typeface="Arial"/>
                <a:sym typeface="Arial"/>
              </a:endParaRPr>
            </a:p>
          </p:txBody>
        </p:sp>
        <p:sp>
          <p:nvSpPr>
            <p:cNvPr id="367" name="Google Shape;367;p66"/>
            <p:cNvSpPr/>
            <p:nvPr/>
          </p:nvSpPr>
          <p:spPr>
            <a:xfrm>
              <a:off x="12310035" y="4438731"/>
              <a:ext cx="380983" cy="380983"/>
            </a:xfrm>
            <a:prstGeom prst="ellipse">
              <a:avLst/>
            </a:prstGeom>
            <a:noFill/>
            <a:ln w="12700" cap="flat" cmpd="sng">
              <a:solidFill>
                <a:srgbClr val="F16D19">
                  <a:alpha val="80000"/>
                </a:srgb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3F3F3F"/>
                </a:solidFill>
                <a:latin typeface="Roboto"/>
                <a:ea typeface="Roboto"/>
                <a:cs typeface="Roboto"/>
                <a:sym typeface="Roboto"/>
              </a:endParaRPr>
            </a:p>
          </p:txBody>
        </p:sp>
      </p:grpSp>
      <p:grpSp>
        <p:nvGrpSpPr>
          <p:cNvPr id="368" name="Google Shape;368;p66"/>
          <p:cNvGrpSpPr/>
          <p:nvPr/>
        </p:nvGrpSpPr>
        <p:grpSpPr>
          <a:xfrm>
            <a:off x="10929721" y="1694265"/>
            <a:ext cx="313912" cy="313912"/>
            <a:chOff x="12310035" y="4438731"/>
            <a:chExt cx="380983" cy="380983"/>
          </a:xfrm>
        </p:grpSpPr>
        <p:sp>
          <p:nvSpPr>
            <p:cNvPr id="369" name="Google Shape;369;p66"/>
            <p:cNvSpPr/>
            <p:nvPr/>
          </p:nvSpPr>
          <p:spPr>
            <a:xfrm>
              <a:off x="12346718" y="4475415"/>
              <a:ext cx="307615" cy="307615"/>
            </a:xfrm>
            <a:prstGeom prst="ellipse">
              <a:avLst/>
            </a:prstGeom>
            <a:solidFill>
              <a:srgbClr val="F48A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 Is</a:t>
              </a:r>
              <a:endParaRPr sz="1400" b="0" i="0" u="none" strike="noStrike" cap="none">
                <a:solidFill>
                  <a:srgbClr val="000000"/>
                </a:solidFill>
                <a:latin typeface="Arial"/>
                <a:ea typeface="Arial"/>
                <a:cs typeface="Arial"/>
                <a:sym typeface="Arial"/>
              </a:endParaRPr>
            </a:p>
          </p:txBody>
        </p:sp>
        <p:sp>
          <p:nvSpPr>
            <p:cNvPr id="357" name="Google Shape;357;p66"/>
            <p:cNvSpPr/>
            <p:nvPr/>
          </p:nvSpPr>
          <p:spPr>
            <a:xfrm>
              <a:off x="12310035" y="4438731"/>
              <a:ext cx="380983" cy="380983"/>
            </a:xfrm>
            <a:prstGeom prst="ellipse">
              <a:avLst/>
            </a:prstGeom>
            <a:noFill/>
            <a:ln w="12700" cap="flat" cmpd="sng">
              <a:solidFill>
                <a:srgbClr val="F16D19">
                  <a:alpha val="80000"/>
                </a:srgb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3F3F3F"/>
                </a:solidFill>
                <a:latin typeface="Roboto"/>
                <a:ea typeface="Roboto"/>
                <a:cs typeface="Roboto"/>
                <a:sym typeface="Roboto"/>
              </a:endParaRPr>
            </a:p>
          </p:txBody>
        </p:sp>
      </p:grpSp>
      <p:sp>
        <p:nvSpPr>
          <p:cNvPr id="370" name="Google Shape;370;p66"/>
          <p:cNvSpPr/>
          <p:nvPr/>
        </p:nvSpPr>
        <p:spPr>
          <a:xfrm>
            <a:off x="10044697" y="2942708"/>
            <a:ext cx="360000" cy="360000"/>
          </a:xfrm>
          <a:prstGeom prst="ellipse">
            <a:avLst/>
          </a:prstGeom>
          <a:solidFill>
            <a:srgbClr val="119D96"/>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Cat</a:t>
            </a:r>
            <a:endParaRPr sz="900" b="1" i="0" u="none" strike="noStrike" cap="none">
              <a:solidFill>
                <a:srgbClr val="3F3F3F"/>
              </a:solidFill>
              <a:latin typeface="Roboto"/>
              <a:ea typeface="Roboto"/>
              <a:cs typeface="Roboto"/>
              <a:sym typeface="Roboto"/>
            </a:endParaRPr>
          </a:p>
        </p:txBody>
      </p:sp>
      <p:sp>
        <p:nvSpPr>
          <p:cNvPr id="371" name="Google Shape;371;p66"/>
          <p:cNvSpPr/>
          <p:nvPr/>
        </p:nvSpPr>
        <p:spPr>
          <a:xfrm>
            <a:off x="9116600" y="2234577"/>
            <a:ext cx="513644" cy="244260"/>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a:ea typeface="Roboto"/>
                <a:cs typeface="Roboto"/>
                <a:sym typeface="Roboto"/>
              </a:rPr>
              <a:t>bin_0.txt</a:t>
            </a:r>
            <a:endParaRPr sz="500" b="0" i="0" u="none" strike="noStrike" cap="none">
              <a:solidFill>
                <a:srgbClr val="3F3F3F"/>
              </a:solidFill>
              <a:latin typeface="Arial"/>
              <a:ea typeface="Arial"/>
              <a:cs typeface="Arial"/>
              <a:sym typeface="Arial"/>
            </a:endParaRPr>
          </a:p>
        </p:txBody>
      </p:sp>
      <p:sp>
        <p:nvSpPr>
          <p:cNvPr id="372" name="Google Shape;372;p66"/>
          <p:cNvSpPr/>
          <p:nvPr/>
        </p:nvSpPr>
        <p:spPr>
          <a:xfrm>
            <a:off x="9687685" y="2234577"/>
            <a:ext cx="513644" cy="244260"/>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a:ea typeface="Roboto"/>
                <a:cs typeface="Roboto"/>
                <a:sym typeface="Roboto"/>
              </a:rPr>
              <a:t>bin_1.txt</a:t>
            </a:r>
            <a:endParaRPr sz="500" b="0" i="0" u="none" strike="noStrike" cap="none">
              <a:solidFill>
                <a:srgbClr val="3F3F3F"/>
              </a:solidFill>
              <a:latin typeface="Arial"/>
              <a:ea typeface="Arial"/>
              <a:cs typeface="Arial"/>
              <a:sym typeface="Arial"/>
            </a:endParaRPr>
          </a:p>
        </p:txBody>
      </p:sp>
      <p:sp>
        <p:nvSpPr>
          <p:cNvPr id="373" name="Google Shape;373;p66"/>
          <p:cNvSpPr/>
          <p:nvPr/>
        </p:nvSpPr>
        <p:spPr>
          <a:xfrm>
            <a:off x="10258770" y="2234577"/>
            <a:ext cx="513644" cy="244260"/>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a:ea typeface="Roboto"/>
                <a:cs typeface="Roboto"/>
                <a:sym typeface="Roboto"/>
              </a:rPr>
              <a:t>bin_2.txt</a:t>
            </a:r>
            <a:endParaRPr sz="500" b="0" i="0" u="none" strike="noStrike" cap="none">
              <a:solidFill>
                <a:srgbClr val="3F3F3F"/>
              </a:solidFill>
              <a:latin typeface="Arial"/>
              <a:ea typeface="Arial"/>
              <a:cs typeface="Arial"/>
              <a:sym typeface="Arial"/>
            </a:endParaRPr>
          </a:p>
        </p:txBody>
      </p:sp>
      <p:sp>
        <p:nvSpPr>
          <p:cNvPr id="358" name="Google Shape;358;p66"/>
          <p:cNvSpPr/>
          <p:nvPr/>
        </p:nvSpPr>
        <p:spPr>
          <a:xfrm>
            <a:off x="10829855" y="2234577"/>
            <a:ext cx="513644" cy="244260"/>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a:ea typeface="Roboto"/>
                <a:cs typeface="Roboto"/>
                <a:sym typeface="Roboto"/>
              </a:rPr>
              <a:t>bin_3.txt</a:t>
            </a:r>
            <a:endParaRPr sz="500" b="0" i="0" u="none" strike="noStrike" cap="none">
              <a:solidFill>
                <a:srgbClr val="3F3F3F"/>
              </a:solidFill>
              <a:latin typeface="Arial"/>
              <a:ea typeface="Arial"/>
              <a:cs typeface="Arial"/>
              <a:sym typeface="Arial"/>
            </a:endParaRPr>
          </a:p>
        </p:txBody>
      </p:sp>
      <p:sp>
        <p:nvSpPr>
          <p:cNvPr id="374" name="Google Shape;374;p66"/>
          <p:cNvSpPr/>
          <p:nvPr/>
        </p:nvSpPr>
        <p:spPr>
          <a:xfrm>
            <a:off x="9876243" y="3443158"/>
            <a:ext cx="696908" cy="247843"/>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binaries.txt</a:t>
            </a:r>
            <a:endParaRPr sz="500" b="1" i="0" u="none" strike="noStrike" cap="none">
              <a:solidFill>
                <a:srgbClr val="3F3F3F"/>
              </a:solidFill>
              <a:latin typeface="Arial"/>
              <a:ea typeface="Arial"/>
              <a:cs typeface="Arial"/>
              <a:sym typeface="Arial"/>
            </a:endParaRPr>
          </a:p>
        </p:txBody>
      </p:sp>
      <p:cxnSp>
        <p:nvCxnSpPr>
          <p:cNvPr id="375" name="Google Shape;375;p66"/>
          <p:cNvCxnSpPr>
            <a:stCxn id="367" idx="4"/>
            <a:endCxn id="373" idx="0"/>
          </p:cNvCxnSpPr>
          <p:nvPr/>
        </p:nvCxnSpPr>
        <p:spPr>
          <a:xfrm>
            <a:off x="10515593" y="2008177"/>
            <a:ext cx="0" cy="22650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76" name="Google Shape;376;p66"/>
          <p:cNvCxnSpPr>
            <a:stCxn id="364" idx="4"/>
            <a:endCxn id="372" idx="0"/>
          </p:cNvCxnSpPr>
          <p:nvPr/>
        </p:nvCxnSpPr>
        <p:spPr>
          <a:xfrm>
            <a:off x="9944508" y="2008177"/>
            <a:ext cx="0" cy="22650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77" name="Google Shape;377;p66"/>
          <p:cNvCxnSpPr>
            <a:stCxn id="361" idx="4"/>
            <a:endCxn id="371" idx="0"/>
          </p:cNvCxnSpPr>
          <p:nvPr/>
        </p:nvCxnSpPr>
        <p:spPr>
          <a:xfrm>
            <a:off x="9373423" y="2008177"/>
            <a:ext cx="0" cy="22650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78" name="Google Shape;378;p66"/>
          <p:cNvCxnSpPr>
            <a:stCxn id="373" idx="2"/>
          </p:cNvCxnSpPr>
          <p:nvPr/>
        </p:nvCxnSpPr>
        <p:spPr>
          <a:xfrm flipH="1">
            <a:off x="10275292" y="2478837"/>
            <a:ext cx="240300" cy="43440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79" name="Google Shape;379;p66"/>
          <p:cNvCxnSpPr>
            <a:stCxn id="358" idx="2"/>
          </p:cNvCxnSpPr>
          <p:nvPr/>
        </p:nvCxnSpPr>
        <p:spPr>
          <a:xfrm flipH="1">
            <a:off x="10404777" y="2478837"/>
            <a:ext cx="681900" cy="51660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80" name="Google Shape;380;p66"/>
          <p:cNvCxnSpPr>
            <a:stCxn id="372" idx="2"/>
          </p:cNvCxnSpPr>
          <p:nvPr/>
        </p:nvCxnSpPr>
        <p:spPr>
          <a:xfrm>
            <a:off x="9944507" y="2478837"/>
            <a:ext cx="226800" cy="43440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81" name="Google Shape;381;p66"/>
          <p:cNvCxnSpPr>
            <a:stCxn id="371" idx="2"/>
          </p:cNvCxnSpPr>
          <p:nvPr/>
        </p:nvCxnSpPr>
        <p:spPr>
          <a:xfrm>
            <a:off x="9373422" y="2478837"/>
            <a:ext cx="671400" cy="51660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82" name="Google Shape;382;p66"/>
          <p:cNvCxnSpPr>
            <a:stCxn id="370" idx="4"/>
            <a:endCxn id="374" idx="0"/>
          </p:cNvCxnSpPr>
          <p:nvPr/>
        </p:nvCxnSpPr>
        <p:spPr>
          <a:xfrm>
            <a:off x="10224697" y="3302708"/>
            <a:ext cx="0" cy="140400"/>
          </a:xfrm>
          <a:prstGeom prst="straightConnector1">
            <a:avLst/>
          </a:prstGeom>
          <a:noFill/>
          <a:ln w="9525" cap="flat" cmpd="sng">
            <a:solidFill>
              <a:srgbClr val="262626">
                <a:alpha val="80000"/>
              </a:srgbClr>
            </a:solidFill>
            <a:prstDash val="solid"/>
            <a:miter lim="800000"/>
            <a:headEnd type="none" w="sm" len="sm"/>
            <a:tailEnd type="triangle" w="sm" len="sm"/>
          </a:ln>
        </p:spPr>
      </p:cxnSp>
      <p:grpSp>
        <p:nvGrpSpPr>
          <p:cNvPr id="383" name="Google Shape;383;p66"/>
          <p:cNvGrpSpPr/>
          <p:nvPr/>
        </p:nvGrpSpPr>
        <p:grpSpPr>
          <a:xfrm>
            <a:off x="8080228" y="2173985"/>
            <a:ext cx="313912" cy="313912"/>
            <a:chOff x="12310035" y="4438731"/>
            <a:chExt cx="380983" cy="380983"/>
          </a:xfrm>
        </p:grpSpPr>
        <p:sp>
          <p:nvSpPr>
            <p:cNvPr id="384" name="Google Shape;384;p66"/>
            <p:cNvSpPr/>
            <p:nvPr/>
          </p:nvSpPr>
          <p:spPr>
            <a:xfrm>
              <a:off x="12346718" y="4475415"/>
              <a:ext cx="307615" cy="307615"/>
            </a:xfrm>
            <a:prstGeom prst="ellipse">
              <a:avLst/>
            </a:prstGeom>
            <a:solidFill>
              <a:srgbClr val="F48A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 Is</a:t>
              </a:r>
              <a:endParaRPr sz="1400" b="0" i="0" u="none" strike="noStrike" cap="none">
                <a:solidFill>
                  <a:srgbClr val="000000"/>
                </a:solidFill>
                <a:latin typeface="Arial"/>
                <a:ea typeface="Arial"/>
                <a:cs typeface="Arial"/>
                <a:sym typeface="Arial"/>
              </a:endParaRPr>
            </a:p>
          </p:txBody>
        </p:sp>
        <p:sp>
          <p:nvSpPr>
            <p:cNvPr id="385" name="Google Shape;385;p66"/>
            <p:cNvSpPr/>
            <p:nvPr/>
          </p:nvSpPr>
          <p:spPr>
            <a:xfrm>
              <a:off x="12310035" y="4438731"/>
              <a:ext cx="380983" cy="380983"/>
            </a:xfrm>
            <a:prstGeom prst="ellipse">
              <a:avLst/>
            </a:prstGeom>
            <a:noFill/>
            <a:ln w="12700" cap="flat" cmpd="sng">
              <a:solidFill>
                <a:srgbClr val="F16D19">
                  <a:alpha val="80000"/>
                </a:srgb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3F3F3F"/>
                </a:solidFill>
                <a:latin typeface="Roboto"/>
                <a:ea typeface="Roboto"/>
                <a:cs typeface="Roboto"/>
                <a:sym typeface="Roboto"/>
              </a:endParaRPr>
            </a:p>
          </p:txBody>
        </p:sp>
      </p:grpSp>
      <p:sp>
        <p:nvSpPr>
          <p:cNvPr id="386" name="Google Shape;386;p66"/>
          <p:cNvSpPr/>
          <p:nvPr/>
        </p:nvSpPr>
        <p:spPr>
          <a:xfrm>
            <a:off x="7860521" y="2714297"/>
            <a:ext cx="753324" cy="281132"/>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listing.txt</a:t>
            </a:r>
            <a:endParaRPr sz="600" b="1" i="0" u="none" strike="noStrike" cap="none">
              <a:solidFill>
                <a:srgbClr val="3F3F3F"/>
              </a:solidFill>
              <a:latin typeface="Arial"/>
              <a:ea typeface="Arial"/>
              <a:cs typeface="Arial"/>
              <a:sym typeface="Arial"/>
            </a:endParaRPr>
          </a:p>
        </p:txBody>
      </p:sp>
      <p:cxnSp>
        <p:nvCxnSpPr>
          <p:cNvPr id="387" name="Google Shape;387;p66"/>
          <p:cNvCxnSpPr>
            <a:stCxn id="385" idx="4"/>
            <a:endCxn id="386" idx="0"/>
          </p:cNvCxnSpPr>
          <p:nvPr/>
        </p:nvCxnSpPr>
        <p:spPr>
          <a:xfrm>
            <a:off x="8237184" y="2487897"/>
            <a:ext cx="0" cy="226500"/>
          </a:xfrm>
          <a:prstGeom prst="straightConnector1">
            <a:avLst/>
          </a:prstGeom>
          <a:noFill/>
          <a:ln w="9525" cap="flat" cmpd="sng">
            <a:solidFill>
              <a:srgbClr val="262626">
                <a:alpha val="80000"/>
              </a:srgbClr>
            </a:solidFill>
            <a:prstDash val="solid"/>
            <a:miter lim="800000"/>
            <a:headEnd type="none" w="sm" len="sm"/>
            <a:tailEnd type="triangle" w="sm" len="sm"/>
          </a:ln>
        </p:spPr>
      </p:cxnSp>
      <p:sp>
        <p:nvSpPr>
          <p:cNvPr id="388" name="Google Shape;388;p66"/>
          <p:cNvSpPr/>
          <p:nvPr/>
        </p:nvSpPr>
        <p:spPr>
          <a:xfrm>
            <a:off x="8341730" y="3917402"/>
            <a:ext cx="327273" cy="327273"/>
          </a:xfrm>
          <a:prstGeom prst="ellipse">
            <a:avLst/>
          </a:prstGeom>
          <a:solidFill>
            <a:srgbClr val="365CAA"/>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US" sz="700" b="1" i="0" u="none" strike="noStrike" cap="none">
                <a:solidFill>
                  <a:schemeClr val="lt1"/>
                </a:solidFill>
                <a:latin typeface="Roboto"/>
                <a:ea typeface="Roboto"/>
                <a:cs typeface="Roboto"/>
                <a:sym typeface="Roboto"/>
              </a:rPr>
              <a:t>split</a:t>
            </a:r>
            <a:endParaRPr sz="700" b="1" i="0" u="none" strike="noStrike" cap="none">
              <a:solidFill>
                <a:schemeClr val="lt1"/>
              </a:solidFill>
              <a:latin typeface="Roboto"/>
              <a:ea typeface="Roboto"/>
              <a:cs typeface="Roboto"/>
              <a:sym typeface="Roboto"/>
            </a:endParaRPr>
          </a:p>
        </p:txBody>
      </p:sp>
      <p:sp>
        <p:nvSpPr>
          <p:cNvPr id="389" name="Google Shape;389;p66"/>
          <p:cNvSpPr/>
          <p:nvPr/>
        </p:nvSpPr>
        <p:spPr>
          <a:xfrm>
            <a:off x="8162210" y="3442223"/>
            <a:ext cx="686314" cy="252284"/>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pegasus.txt</a:t>
            </a:r>
            <a:endParaRPr sz="500" b="1" i="0" u="none" strike="noStrike" cap="none">
              <a:solidFill>
                <a:srgbClr val="3F3F3F"/>
              </a:solidFill>
              <a:latin typeface="Arial"/>
              <a:ea typeface="Arial"/>
              <a:cs typeface="Arial"/>
              <a:sym typeface="Arial"/>
            </a:endParaRPr>
          </a:p>
        </p:txBody>
      </p:sp>
      <p:cxnSp>
        <p:nvCxnSpPr>
          <p:cNvPr id="390" name="Google Shape;390;p66"/>
          <p:cNvCxnSpPr>
            <a:stCxn id="389" idx="2"/>
            <a:endCxn id="388" idx="0"/>
          </p:cNvCxnSpPr>
          <p:nvPr/>
        </p:nvCxnSpPr>
        <p:spPr>
          <a:xfrm>
            <a:off x="8505367" y="3694507"/>
            <a:ext cx="0" cy="222900"/>
          </a:xfrm>
          <a:prstGeom prst="straightConnector1">
            <a:avLst/>
          </a:prstGeom>
          <a:noFill/>
          <a:ln w="9525" cap="flat" cmpd="sng">
            <a:solidFill>
              <a:srgbClr val="262626">
                <a:alpha val="80000"/>
              </a:srgbClr>
            </a:solidFill>
            <a:prstDash val="solid"/>
            <a:miter lim="800000"/>
            <a:headEnd type="none" w="sm" len="sm"/>
            <a:tailEnd type="triangle" w="sm" len="sm"/>
          </a:ln>
        </p:spPr>
      </p:cxnSp>
      <p:sp>
        <p:nvSpPr>
          <p:cNvPr id="391" name="Google Shape;391;p66"/>
          <p:cNvSpPr/>
          <p:nvPr/>
        </p:nvSpPr>
        <p:spPr>
          <a:xfrm>
            <a:off x="7676250" y="4380211"/>
            <a:ext cx="325425" cy="199958"/>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3F3F3F"/>
                </a:solidFill>
                <a:latin typeface="Roboto"/>
                <a:ea typeface="Roboto"/>
                <a:cs typeface="Roboto"/>
                <a:sym typeface="Roboto"/>
              </a:rPr>
              <a:t>part.a</a:t>
            </a:r>
            <a:endParaRPr sz="400" b="0" i="0" u="none" strike="noStrike" cap="none">
              <a:solidFill>
                <a:srgbClr val="3F3F3F"/>
              </a:solidFill>
              <a:latin typeface="Arial"/>
              <a:ea typeface="Arial"/>
              <a:cs typeface="Arial"/>
              <a:sym typeface="Arial"/>
            </a:endParaRPr>
          </a:p>
        </p:txBody>
      </p:sp>
      <p:cxnSp>
        <p:nvCxnSpPr>
          <p:cNvPr id="392" name="Google Shape;392;p66"/>
          <p:cNvCxnSpPr>
            <a:stCxn id="388" idx="2"/>
          </p:cNvCxnSpPr>
          <p:nvPr/>
        </p:nvCxnSpPr>
        <p:spPr>
          <a:xfrm flipH="1">
            <a:off x="7867130" y="4081038"/>
            <a:ext cx="474600" cy="262800"/>
          </a:xfrm>
          <a:prstGeom prst="straightConnector1">
            <a:avLst/>
          </a:prstGeom>
          <a:noFill/>
          <a:ln w="9525" cap="flat" cmpd="sng">
            <a:solidFill>
              <a:srgbClr val="262626">
                <a:alpha val="80000"/>
              </a:srgbClr>
            </a:solidFill>
            <a:prstDash val="solid"/>
            <a:miter lim="800000"/>
            <a:headEnd type="none" w="sm" len="sm"/>
            <a:tailEnd type="triangle" w="sm" len="sm"/>
          </a:ln>
        </p:spPr>
      </p:cxnSp>
      <p:sp>
        <p:nvSpPr>
          <p:cNvPr id="393" name="Google Shape;393;p66"/>
          <p:cNvSpPr/>
          <p:nvPr/>
        </p:nvSpPr>
        <p:spPr>
          <a:xfrm>
            <a:off x="8141479" y="4380211"/>
            <a:ext cx="325425" cy="199958"/>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3F3F3F"/>
                </a:solidFill>
                <a:latin typeface="Roboto"/>
                <a:ea typeface="Roboto"/>
                <a:cs typeface="Roboto"/>
                <a:sym typeface="Roboto"/>
              </a:rPr>
              <a:t>part.b</a:t>
            </a:r>
            <a:endParaRPr sz="400" b="0" i="0" u="none" strike="noStrike" cap="none">
              <a:solidFill>
                <a:srgbClr val="3F3F3F"/>
              </a:solidFill>
              <a:latin typeface="Arial"/>
              <a:ea typeface="Arial"/>
              <a:cs typeface="Arial"/>
              <a:sym typeface="Arial"/>
            </a:endParaRPr>
          </a:p>
        </p:txBody>
      </p:sp>
      <p:sp>
        <p:nvSpPr>
          <p:cNvPr id="394" name="Google Shape;394;p66"/>
          <p:cNvSpPr/>
          <p:nvPr/>
        </p:nvSpPr>
        <p:spPr>
          <a:xfrm>
            <a:off x="8606708" y="4380211"/>
            <a:ext cx="325425" cy="199958"/>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3F3F3F"/>
                </a:solidFill>
                <a:latin typeface="Roboto"/>
                <a:ea typeface="Roboto"/>
                <a:cs typeface="Roboto"/>
                <a:sym typeface="Roboto"/>
              </a:rPr>
              <a:t>part.c</a:t>
            </a:r>
            <a:endParaRPr sz="400" b="0" i="0" u="none" strike="noStrike" cap="none">
              <a:solidFill>
                <a:srgbClr val="3F3F3F"/>
              </a:solidFill>
              <a:latin typeface="Arial"/>
              <a:ea typeface="Arial"/>
              <a:cs typeface="Arial"/>
              <a:sym typeface="Arial"/>
            </a:endParaRPr>
          </a:p>
        </p:txBody>
      </p:sp>
      <p:sp>
        <p:nvSpPr>
          <p:cNvPr id="395" name="Google Shape;395;p66"/>
          <p:cNvSpPr/>
          <p:nvPr/>
        </p:nvSpPr>
        <p:spPr>
          <a:xfrm>
            <a:off x="9071938" y="4380211"/>
            <a:ext cx="325425" cy="199958"/>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3F3F3F"/>
                </a:solidFill>
                <a:latin typeface="Roboto"/>
                <a:ea typeface="Roboto"/>
                <a:cs typeface="Roboto"/>
                <a:sym typeface="Roboto"/>
              </a:rPr>
              <a:t>part.d</a:t>
            </a:r>
            <a:endParaRPr sz="400" b="0" i="0" u="none" strike="noStrike" cap="none">
              <a:solidFill>
                <a:srgbClr val="3F3F3F"/>
              </a:solidFill>
              <a:latin typeface="Arial"/>
              <a:ea typeface="Arial"/>
              <a:cs typeface="Arial"/>
              <a:sym typeface="Arial"/>
            </a:endParaRPr>
          </a:p>
        </p:txBody>
      </p:sp>
      <p:cxnSp>
        <p:nvCxnSpPr>
          <p:cNvPr id="396" name="Google Shape;396;p66"/>
          <p:cNvCxnSpPr>
            <a:stCxn id="388" idx="6"/>
          </p:cNvCxnSpPr>
          <p:nvPr/>
        </p:nvCxnSpPr>
        <p:spPr>
          <a:xfrm>
            <a:off x="8669003" y="4081038"/>
            <a:ext cx="534300" cy="24840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97" name="Google Shape;397;p66"/>
          <p:cNvCxnSpPr>
            <a:stCxn id="388" idx="5"/>
          </p:cNvCxnSpPr>
          <p:nvPr/>
        </p:nvCxnSpPr>
        <p:spPr>
          <a:xfrm>
            <a:off x="8621075" y="4196747"/>
            <a:ext cx="144300" cy="14730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98" name="Google Shape;398;p66"/>
          <p:cNvCxnSpPr/>
          <p:nvPr/>
        </p:nvCxnSpPr>
        <p:spPr>
          <a:xfrm flipH="1">
            <a:off x="8248843" y="4196747"/>
            <a:ext cx="136474" cy="147160"/>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399" name="Google Shape;399;p66"/>
          <p:cNvCxnSpPr/>
          <p:nvPr/>
        </p:nvCxnSpPr>
        <p:spPr>
          <a:xfrm>
            <a:off x="7837838" y="4580169"/>
            <a:ext cx="2249" cy="309210"/>
          </a:xfrm>
          <a:prstGeom prst="straightConnector1">
            <a:avLst/>
          </a:prstGeom>
          <a:noFill/>
          <a:ln w="9525" cap="flat" cmpd="sng">
            <a:solidFill>
              <a:srgbClr val="262626">
                <a:alpha val="80000"/>
              </a:srgbClr>
            </a:solidFill>
            <a:prstDash val="solid"/>
            <a:miter lim="800000"/>
            <a:headEnd type="none" w="sm" len="sm"/>
            <a:tailEnd type="triangle" w="sm" len="sm"/>
          </a:ln>
        </p:spPr>
      </p:cxnSp>
      <p:sp>
        <p:nvSpPr>
          <p:cNvPr id="400" name="Google Shape;400;p66"/>
          <p:cNvSpPr/>
          <p:nvPr/>
        </p:nvSpPr>
        <p:spPr>
          <a:xfrm>
            <a:off x="7713619" y="4889379"/>
            <a:ext cx="250687" cy="250687"/>
          </a:xfrm>
          <a:prstGeom prst="ellipse">
            <a:avLst/>
          </a:prstGeom>
          <a:solidFill>
            <a:srgbClr val="119D96"/>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WC</a:t>
            </a:r>
            <a:endParaRPr sz="600" b="1" i="0" u="none" strike="noStrike" cap="none">
              <a:solidFill>
                <a:srgbClr val="3F3F3F"/>
              </a:solidFill>
              <a:latin typeface="Roboto"/>
              <a:ea typeface="Roboto"/>
              <a:cs typeface="Roboto"/>
              <a:sym typeface="Roboto"/>
            </a:endParaRPr>
          </a:p>
        </p:txBody>
      </p:sp>
      <p:cxnSp>
        <p:nvCxnSpPr>
          <p:cNvPr id="401" name="Google Shape;401;p66"/>
          <p:cNvCxnSpPr/>
          <p:nvPr/>
        </p:nvCxnSpPr>
        <p:spPr>
          <a:xfrm flipH="1">
            <a:off x="8303818" y="4580169"/>
            <a:ext cx="747" cy="309210"/>
          </a:xfrm>
          <a:prstGeom prst="straightConnector1">
            <a:avLst/>
          </a:prstGeom>
          <a:noFill/>
          <a:ln w="9525" cap="flat" cmpd="sng">
            <a:solidFill>
              <a:srgbClr val="262626">
                <a:alpha val="80000"/>
              </a:srgbClr>
            </a:solidFill>
            <a:prstDash val="solid"/>
            <a:miter lim="800000"/>
            <a:headEnd type="none" w="sm" len="sm"/>
            <a:tailEnd type="triangle" w="sm" len="sm"/>
          </a:ln>
        </p:spPr>
      </p:cxnSp>
      <p:sp>
        <p:nvSpPr>
          <p:cNvPr id="402" name="Google Shape;402;p66"/>
          <p:cNvSpPr/>
          <p:nvPr/>
        </p:nvSpPr>
        <p:spPr>
          <a:xfrm>
            <a:off x="8178848" y="4889379"/>
            <a:ext cx="250687" cy="250687"/>
          </a:xfrm>
          <a:prstGeom prst="ellipse">
            <a:avLst/>
          </a:prstGeom>
          <a:solidFill>
            <a:srgbClr val="119D96"/>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WC</a:t>
            </a:r>
            <a:endParaRPr sz="600" b="1" i="0" u="none" strike="noStrike" cap="none">
              <a:solidFill>
                <a:srgbClr val="3F3F3F"/>
              </a:solidFill>
              <a:latin typeface="Roboto"/>
              <a:ea typeface="Roboto"/>
              <a:cs typeface="Roboto"/>
              <a:sym typeface="Roboto"/>
            </a:endParaRPr>
          </a:p>
        </p:txBody>
      </p:sp>
      <p:cxnSp>
        <p:nvCxnSpPr>
          <p:cNvPr id="403" name="Google Shape;403;p66"/>
          <p:cNvCxnSpPr/>
          <p:nvPr/>
        </p:nvCxnSpPr>
        <p:spPr>
          <a:xfrm>
            <a:off x="8769420" y="4580169"/>
            <a:ext cx="1" cy="309210"/>
          </a:xfrm>
          <a:prstGeom prst="straightConnector1">
            <a:avLst/>
          </a:prstGeom>
          <a:noFill/>
          <a:ln w="9525" cap="flat" cmpd="sng">
            <a:solidFill>
              <a:srgbClr val="262626">
                <a:alpha val="80000"/>
              </a:srgbClr>
            </a:solidFill>
            <a:prstDash val="solid"/>
            <a:miter lim="800000"/>
            <a:headEnd type="none" w="sm" len="sm"/>
            <a:tailEnd type="triangle" w="sm" len="sm"/>
          </a:ln>
        </p:spPr>
      </p:cxnSp>
      <p:sp>
        <p:nvSpPr>
          <p:cNvPr id="404" name="Google Shape;404;p66"/>
          <p:cNvSpPr/>
          <p:nvPr/>
        </p:nvSpPr>
        <p:spPr>
          <a:xfrm>
            <a:off x="8644077" y="4889379"/>
            <a:ext cx="250687" cy="250687"/>
          </a:xfrm>
          <a:prstGeom prst="ellipse">
            <a:avLst/>
          </a:prstGeom>
          <a:solidFill>
            <a:srgbClr val="119D96"/>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WC</a:t>
            </a:r>
            <a:endParaRPr sz="600" b="1" i="0" u="none" strike="noStrike" cap="none">
              <a:solidFill>
                <a:srgbClr val="3F3F3F"/>
              </a:solidFill>
              <a:latin typeface="Roboto"/>
              <a:ea typeface="Roboto"/>
              <a:cs typeface="Roboto"/>
              <a:sym typeface="Roboto"/>
            </a:endParaRPr>
          </a:p>
        </p:txBody>
      </p:sp>
      <p:cxnSp>
        <p:nvCxnSpPr>
          <p:cNvPr id="405" name="Google Shape;405;p66"/>
          <p:cNvCxnSpPr/>
          <p:nvPr/>
        </p:nvCxnSpPr>
        <p:spPr>
          <a:xfrm>
            <a:off x="9234650" y="4580169"/>
            <a:ext cx="1" cy="309210"/>
          </a:xfrm>
          <a:prstGeom prst="straightConnector1">
            <a:avLst/>
          </a:prstGeom>
          <a:noFill/>
          <a:ln w="9525" cap="flat" cmpd="sng">
            <a:solidFill>
              <a:srgbClr val="262626">
                <a:alpha val="80000"/>
              </a:srgbClr>
            </a:solidFill>
            <a:prstDash val="solid"/>
            <a:miter lim="800000"/>
            <a:headEnd type="none" w="sm" len="sm"/>
            <a:tailEnd type="triangle" w="sm" len="sm"/>
          </a:ln>
        </p:spPr>
      </p:cxnSp>
      <p:sp>
        <p:nvSpPr>
          <p:cNvPr id="406" name="Google Shape;406;p66"/>
          <p:cNvSpPr/>
          <p:nvPr/>
        </p:nvSpPr>
        <p:spPr>
          <a:xfrm>
            <a:off x="9109307" y="4889379"/>
            <a:ext cx="250687" cy="250687"/>
          </a:xfrm>
          <a:prstGeom prst="ellipse">
            <a:avLst/>
          </a:prstGeom>
          <a:solidFill>
            <a:srgbClr val="119D96"/>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WC</a:t>
            </a:r>
            <a:endParaRPr sz="600" b="1" i="0" u="none" strike="noStrike" cap="none">
              <a:solidFill>
                <a:srgbClr val="3F3F3F"/>
              </a:solidFill>
              <a:latin typeface="Roboto"/>
              <a:ea typeface="Roboto"/>
              <a:cs typeface="Roboto"/>
              <a:sym typeface="Roboto"/>
            </a:endParaRPr>
          </a:p>
        </p:txBody>
      </p:sp>
      <p:sp>
        <p:nvSpPr>
          <p:cNvPr id="407" name="Google Shape;407;p66"/>
          <p:cNvSpPr/>
          <p:nvPr/>
        </p:nvSpPr>
        <p:spPr>
          <a:xfrm>
            <a:off x="7622962" y="5459673"/>
            <a:ext cx="432000" cy="150232"/>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3F3F3F"/>
                </a:solidFill>
                <a:latin typeface="Roboto"/>
                <a:ea typeface="Roboto"/>
                <a:cs typeface="Roboto"/>
                <a:sym typeface="Roboto"/>
              </a:rPr>
              <a:t>count.txt.a</a:t>
            </a:r>
            <a:endParaRPr sz="300" b="0" i="0" u="none" strike="noStrike" cap="none">
              <a:solidFill>
                <a:srgbClr val="3F3F3F"/>
              </a:solidFill>
              <a:latin typeface="Arial"/>
              <a:ea typeface="Arial"/>
              <a:cs typeface="Arial"/>
              <a:sym typeface="Arial"/>
            </a:endParaRPr>
          </a:p>
        </p:txBody>
      </p:sp>
      <p:sp>
        <p:nvSpPr>
          <p:cNvPr id="408" name="Google Shape;408;p66"/>
          <p:cNvSpPr/>
          <p:nvPr/>
        </p:nvSpPr>
        <p:spPr>
          <a:xfrm>
            <a:off x="8088191" y="5459673"/>
            <a:ext cx="432000" cy="150232"/>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3F3F3F"/>
                </a:solidFill>
                <a:latin typeface="Roboto"/>
                <a:ea typeface="Roboto"/>
                <a:cs typeface="Roboto"/>
                <a:sym typeface="Roboto"/>
              </a:rPr>
              <a:t>count.txt.b</a:t>
            </a:r>
            <a:endParaRPr sz="1400" b="0" i="0" u="none" strike="noStrike" cap="none">
              <a:solidFill>
                <a:srgbClr val="000000"/>
              </a:solidFill>
              <a:latin typeface="Arial"/>
              <a:ea typeface="Arial"/>
              <a:cs typeface="Arial"/>
              <a:sym typeface="Arial"/>
            </a:endParaRPr>
          </a:p>
        </p:txBody>
      </p:sp>
      <p:sp>
        <p:nvSpPr>
          <p:cNvPr id="409" name="Google Shape;409;p66"/>
          <p:cNvSpPr/>
          <p:nvPr/>
        </p:nvSpPr>
        <p:spPr>
          <a:xfrm>
            <a:off x="8553420" y="5459673"/>
            <a:ext cx="432000" cy="150232"/>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3F3F3F"/>
                </a:solidFill>
                <a:latin typeface="Roboto"/>
                <a:ea typeface="Roboto"/>
                <a:cs typeface="Roboto"/>
                <a:sym typeface="Roboto"/>
              </a:rPr>
              <a:t>count.txt.c</a:t>
            </a:r>
            <a:endParaRPr sz="1400" b="0" i="0" u="none" strike="noStrike" cap="none">
              <a:solidFill>
                <a:srgbClr val="000000"/>
              </a:solidFill>
              <a:latin typeface="Arial"/>
              <a:ea typeface="Arial"/>
              <a:cs typeface="Arial"/>
              <a:sym typeface="Arial"/>
            </a:endParaRPr>
          </a:p>
        </p:txBody>
      </p:sp>
      <p:sp>
        <p:nvSpPr>
          <p:cNvPr id="410" name="Google Shape;410;p66"/>
          <p:cNvSpPr/>
          <p:nvPr/>
        </p:nvSpPr>
        <p:spPr>
          <a:xfrm>
            <a:off x="9018650" y="5459673"/>
            <a:ext cx="432000" cy="150232"/>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3F3F3F"/>
                </a:solidFill>
                <a:latin typeface="Roboto"/>
                <a:ea typeface="Roboto"/>
                <a:cs typeface="Roboto"/>
                <a:sym typeface="Roboto"/>
              </a:rPr>
              <a:t>count.txt.d</a:t>
            </a:r>
            <a:endParaRPr sz="1400" b="0" i="0" u="none" strike="noStrike" cap="none">
              <a:solidFill>
                <a:srgbClr val="000000"/>
              </a:solidFill>
              <a:latin typeface="Arial"/>
              <a:ea typeface="Arial"/>
              <a:cs typeface="Arial"/>
              <a:sym typeface="Arial"/>
            </a:endParaRPr>
          </a:p>
        </p:txBody>
      </p:sp>
      <p:cxnSp>
        <p:nvCxnSpPr>
          <p:cNvPr id="411" name="Google Shape;411;p66"/>
          <p:cNvCxnSpPr/>
          <p:nvPr/>
        </p:nvCxnSpPr>
        <p:spPr>
          <a:xfrm flipH="1">
            <a:off x="7838962" y="5140066"/>
            <a:ext cx="1" cy="319607"/>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412" name="Google Shape;412;p66"/>
          <p:cNvCxnSpPr/>
          <p:nvPr/>
        </p:nvCxnSpPr>
        <p:spPr>
          <a:xfrm flipH="1">
            <a:off x="8304191" y="5140066"/>
            <a:ext cx="1" cy="319607"/>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413" name="Google Shape;413;p66"/>
          <p:cNvCxnSpPr/>
          <p:nvPr/>
        </p:nvCxnSpPr>
        <p:spPr>
          <a:xfrm flipH="1">
            <a:off x="8769420" y="5140066"/>
            <a:ext cx="1" cy="319607"/>
          </a:xfrm>
          <a:prstGeom prst="straightConnector1">
            <a:avLst/>
          </a:prstGeom>
          <a:noFill/>
          <a:ln w="9525" cap="flat" cmpd="sng">
            <a:solidFill>
              <a:srgbClr val="262626">
                <a:alpha val="80000"/>
              </a:srgbClr>
            </a:solidFill>
            <a:prstDash val="solid"/>
            <a:miter lim="800000"/>
            <a:headEnd type="none" w="sm" len="sm"/>
            <a:tailEnd type="triangle" w="sm" len="sm"/>
          </a:ln>
        </p:spPr>
      </p:cxnSp>
      <p:cxnSp>
        <p:nvCxnSpPr>
          <p:cNvPr id="414" name="Google Shape;414;p66"/>
          <p:cNvCxnSpPr/>
          <p:nvPr/>
        </p:nvCxnSpPr>
        <p:spPr>
          <a:xfrm flipH="1">
            <a:off x="9234650" y="5140066"/>
            <a:ext cx="1" cy="319607"/>
          </a:xfrm>
          <a:prstGeom prst="straightConnector1">
            <a:avLst/>
          </a:prstGeom>
          <a:noFill/>
          <a:ln w="9525" cap="flat" cmpd="sng">
            <a:solidFill>
              <a:srgbClr val="262626">
                <a:alpha val="80000"/>
              </a:srgbClr>
            </a:solidFill>
            <a:prstDash val="solid"/>
            <a:miter lim="800000"/>
            <a:headEnd type="none" w="sm" len="sm"/>
            <a:tailEnd type="triangle" w="sm" len="sm"/>
          </a:ln>
        </p:spPr>
      </p:cxnSp>
      <p:grpSp>
        <p:nvGrpSpPr>
          <p:cNvPr id="415" name="Google Shape;415;p66"/>
          <p:cNvGrpSpPr/>
          <p:nvPr/>
        </p:nvGrpSpPr>
        <p:grpSpPr>
          <a:xfrm>
            <a:off x="9853329" y="3917402"/>
            <a:ext cx="749932" cy="1716948"/>
            <a:chOff x="10559311" y="4076963"/>
            <a:chExt cx="749932" cy="1716948"/>
          </a:xfrm>
        </p:grpSpPr>
        <p:cxnSp>
          <p:nvCxnSpPr>
            <p:cNvPr id="416" name="Google Shape;416;p66"/>
            <p:cNvCxnSpPr>
              <a:stCxn id="417" idx="2"/>
              <a:endCxn id="418" idx="0"/>
            </p:cNvCxnSpPr>
            <p:nvPr/>
          </p:nvCxnSpPr>
          <p:spPr>
            <a:xfrm>
              <a:off x="10934278" y="4390875"/>
              <a:ext cx="0" cy="226500"/>
            </a:xfrm>
            <a:prstGeom prst="straightConnector1">
              <a:avLst/>
            </a:prstGeom>
            <a:noFill/>
            <a:ln w="9525" cap="flat" cmpd="sng">
              <a:solidFill>
                <a:srgbClr val="262626">
                  <a:alpha val="80000"/>
                </a:srgbClr>
              </a:solidFill>
              <a:prstDash val="solid"/>
              <a:miter lim="800000"/>
              <a:headEnd type="none" w="sm" len="sm"/>
              <a:tailEnd type="triangle" w="sm" len="sm"/>
            </a:ln>
          </p:spPr>
        </p:cxnSp>
        <p:grpSp>
          <p:nvGrpSpPr>
            <p:cNvPr id="419" name="Google Shape;419;p66"/>
            <p:cNvGrpSpPr/>
            <p:nvPr/>
          </p:nvGrpSpPr>
          <p:grpSpPr>
            <a:xfrm>
              <a:off x="10714987" y="4076963"/>
              <a:ext cx="438582" cy="313912"/>
              <a:chOff x="10764919" y="4076963"/>
              <a:chExt cx="438582" cy="313912"/>
            </a:xfrm>
          </p:grpSpPr>
          <p:sp>
            <p:nvSpPr>
              <p:cNvPr id="420" name="Google Shape;420;p66"/>
              <p:cNvSpPr/>
              <p:nvPr/>
            </p:nvSpPr>
            <p:spPr>
              <a:xfrm>
                <a:off x="10801575" y="4107189"/>
                <a:ext cx="365268" cy="253460"/>
              </a:xfrm>
              <a:prstGeom prst="roundRect">
                <a:avLst>
                  <a:gd name="adj" fmla="val 16667"/>
                </a:avLst>
              </a:prstGeom>
              <a:solidFill>
                <a:srgbClr val="F48A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3F3F3F"/>
                    </a:solidFill>
                    <a:latin typeface="Roboto"/>
                    <a:ea typeface="Roboto"/>
                    <a:cs typeface="Roboto"/>
                    <a:sym typeface="Roboto"/>
                  </a:rPr>
                  <a:t>curl</a:t>
                </a:r>
                <a:endParaRPr sz="1400" b="0" i="0" u="none" strike="noStrike" cap="none">
                  <a:solidFill>
                    <a:srgbClr val="000000"/>
                  </a:solidFill>
                  <a:latin typeface="Arial"/>
                  <a:ea typeface="Arial"/>
                  <a:cs typeface="Arial"/>
                  <a:sym typeface="Arial"/>
                </a:endParaRPr>
              </a:p>
            </p:txBody>
          </p:sp>
          <p:sp>
            <p:nvSpPr>
              <p:cNvPr id="417" name="Google Shape;417;p66"/>
              <p:cNvSpPr/>
              <p:nvPr/>
            </p:nvSpPr>
            <p:spPr>
              <a:xfrm>
                <a:off x="10764919" y="4076963"/>
                <a:ext cx="438582" cy="313912"/>
              </a:xfrm>
              <a:prstGeom prst="roundRect">
                <a:avLst>
                  <a:gd name="adj" fmla="val 21218"/>
                </a:avLst>
              </a:prstGeom>
              <a:noFill/>
              <a:ln w="12700" cap="flat" cmpd="sng">
                <a:solidFill>
                  <a:srgbClr val="F16D19">
                    <a:alpha val="80000"/>
                  </a:srgb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3F3F3F"/>
                  </a:solidFill>
                  <a:latin typeface="Roboto"/>
                  <a:ea typeface="Roboto"/>
                  <a:cs typeface="Roboto"/>
                  <a:sym typeface="Roboto"/>
                </a:endParaRPr>
              </a:p>
            </p:txBody>
          </p:sp>
        </p:grpSp>
        <p:sp>
          <p:nvSpPr>
            <p:cNvPr id="418" name="Google Shape;418;p66"/>
            <p:cNvSpPr/>
            <p:nvPr/>
          </p:nvSpPr>
          <p:spPr>
            <a:xfrm>
              <a:off x="10559311" y="4617275"/>
              <a:ext cx="749932" cy="244260"/>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a:ea typeface="Roboto"/>
                  <a:cs typeface="Roboto"/>
                  <a:sym typeface="Roboto"/>
                </a:rPr>
                <a:t>Pegasus.html</a:t>
              </a:r>
              <a:endParaRPr sz="500" b="0" i="0" u="none" strike="noStrike" cap="none">
                <a:solidFill>
                  <a:srgbClr val="3F3F3F"/>
                </a:solidFill>
                <a:latin typeface="Arial"/>
                <a:ea typeface="Arial"/>
                <a:cs typeface="Arial"/>
                <a:sym typeface="Arial"/>
              </a:endParaRPr>
            </a:p>
          </p:txBody>
        </p:sp>
        <p:cxnSp>
          <p:nvCxnSpPr>
            <p:cNvPr id="421" name="Google Shape;421;p66"/>
            <p:cNvCxnSpPr>
              <a:stCxn id="418" idx="2"/>
              <a:endCxn id="422" idx="0"/>
            </p:cNvCxnSpPr>
            <p:nvPr/>
          </p:nvCxnSpPr>
          <p:spPr>
            <a:xfrm>
              <a:off x="10934277" y="4861535"/>
              <a:ext cx="0" cy="226200"/>
            </a:xfrm>
            <a:prstGeom prst="straightConnector1">
              <a:avLst/>
            </a:prstGeom>
            <a:noFill/>
            <a:ln w="9525" cap="flat" cmpd="sng">
              <a:solidFill>
                <a:srgbClr val="262626">
                  <a:alpha val="80000"/>
                </a:srgbClr>
              </a:solidFill>
              <a:prstDash val="solid"/>
              <a:miter lim="800000"/>
              <a:headEnd type="none" w="sm" len="sm"/>
              <a:tailEnd type="triangle" w="sm" len="sm"/>
            </a:ln>
          </p:spPr>
        </p:cxnSp>
        <p:sp>
          <p:nvSpPr>
            <p:cNvPr id="422" name="Google Shape;422;p66"/>
            <p:cNvSpPr/>
            <p:nvPr/>
          </p:nvSpPr>
          <p:spPr>
            <a:xfrm>
              <a:off x="10770641" y="5087696"/>
              <a:ext cx="327273" cy="327273"/>
            </a:xfrm>
            <a:prstGeom prst="ellipse">
              <a:avLst/>
            </a:prstGeom>
            <a:solidFill>
              <a:srgbClr val="365CAA"/>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n-US" sz="700" b="1" i="0" u="none" strike="noStrike" cap="none">
                  <a:solidFill>
                    <a:schemeClr val="lt1"/>
                  </a:solidFill>
                  <a:latin typeface="Roboto"/>
                  <a:ea typeface="Roboto"/>
                  <a:cs typeface="Roboto"/>
                  <a:sym typeface="Roboto"/>
                </a:rPr>
                <a:t>split</a:t>
              </a:r>
              <a:endParaRPr sz="700" b="1" i="0" u="none" strike="noStrike" cap="none">
                <a:solidFill>
                  <a:schemeClr val="lt1"/>
                </a:solidFill>
                <a:latin typeface="Roboto"/>
                <a:ea typeface="Roboto"/>
                <a:cs typeface="Roboto"/>
                <a:sym typeface="Roboto"/>
              </a:endParaRPr>
            </a:p>
          </p:txBody>
        </p:sp>
        <p:cxnSp>
          <p:nvCxnSpPr>
            <p:cNvPr id="423" name="Google Shape;423;p66"/>
            <p:cNvCxnSpPr>
              <a:stCxn id="422" idx="4"/>
              <a:endCxn id="424" idx="0"/>
            </p:cNvCxnSpPr>
            <p:nvPr/>
          </p:nvCxnSpPr>
          <p:spPr>
            <a:xfrm>
              <a:off x="10934277" y="5414969"/>
              <a:ext cx="0" cy="178800"/>
            </a:xfrm>
            <a:prstGeom prst="straightConnector1">
              <a:avLst/>
            </a:prstGeom>
            <a:noFill/>
            <a:ln w="9525" cap="flat" cmpd="sng">
              <a:solidFill>
                <a:srgbClr val="262626">
                  <a:alpha val="80000"/>
                </a:srgbClr>
              </a:solidFill>
              <a:prstDash val="solid"/>
              <a:miter lim="800000"/>
              <a:headEnd type="none" w="sm" len="sm"/>
              <a:tailEnd type="triangle" w="sm" len="sm"/>
            </a:ln>
          </p:spPr>
        </p:cxnSp>
        <p:sp>
          <p:nvSpPr>
            <p:cNvPr id="424" name="Google Shape;424;p66"/>
            <p:cNvSpPr/>
            <p:nvPr/>
          </p:nvSpPr>
          <p:spPr>
            <a:xfrm>
              <a:off x="10718277" y="5593649"/>
              <a:ext cx="432000" cy="200262"/>
            </a:xfrm>
            <a:prstGeom prst="roundRect">
              <a:avLst>
                <a:gd name="adj" fmla="val 15518"/>
              </a:avLst>
            </a:prstGeom>
            <a:solidFill>
              <a:srgbClr val="FFD9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3F3F3F"/>
                  </a:solidFill>
                  <a:latin typeface="Roboto"/>
                  <a:ea typeface="Roboto"/>
                  <a:cs typeface="Roboto"/>
                  <a:sym typeface="Roboto"/>
                </a:rPr>
                <a:t>count.txt</a:t>
              </a:r>
              <a:endParaRPr sz="1400" b="0" i="0" u="none" strike="noStrike" cap="none">
                <a:solidFill>
                  <a:srgbClr val="000000"/>
                </a:solidFill>
                <a:latin typeface="Arial"/>
                <a:ea typeface="Arial"/>
                <a:cs typeface="Arial"/>
                <a:sym typeface="Arial"/>
              </a:endParaRPr>
            </a:p>
          </p:txBody>
        </p:sp>
      </p:grpSp>
      <p:sp>
        <p:nvSpPr>
          <p:cNvPr id="425" name="Google Shape;425;p66"/>
          <p:cNvSpPr/>
          <p:nvPr/>
        </p:nvSpPr>
        <p:spPr>
          <a:xfrm>
            <a:off x="7479906" y="5870823"/>
            <a:ext cx="4044853" cy="335942"/>
          </a:xfrm>
          <a:prstGeom prst="roundRect">
            <a:avLst>
              <a:gd name="adj" fmla="val 50000"/>
            </a:avLst>
          </a:prstGeom>
          <a:solidFill>
            <a:srgbClr val="F48A47"/>
          </a:solidFill>
          <a:ln>
            <a:noFill/>
          </a:ln>
        </p:spPr>
        <p:txBody>
          <a:bodyPr spcFirstLastPara="1" wrap="square" lIns="72000" tIns="36000" rIns="72000" bIns="36000" anchor="ctr" anchorCtr="0">
            <a:sp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lt1"/>
                </a:solidFill>
                <a:latin typeface="Roboto"/>
                <a:ea typeface="Roboto"/>
                <a:cs typeface="Roboto"/>
                <a:sym typeface="Roboto"/>
              </a:rPr>
              <a:t>Slide Content Courtesy of David Okaya, SCEC, USC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pic>
        <p:nvPicPr>
          <p:cNvPr id="1860" name="Google Shape;1860;p18"/>
          <p:cNvPicPr preferRelativeResize="0"/>
          <p:nvPr/>
        </p:nvPicPr>
        <p:blipFill rotWithShape="1">
          <a:blip r:embed="rId3">
            <a:alphaModFix/>
          </a:blip>
          <a:srcRect/>
          <a:stretch/>
        </p:blipFill>
        <p:spPr>
          <a:xfrm>
            <a:off x="5598283" y="725689"/>
            <a:ext cx="995434" cy="832709"/>
          </a:xfrm>
          <a:prstGeom prst="rect">
            <a:avLst/>
          </a:prstGeom>
          <a:noFill/>
          <a:ln>
            <a:noFill/>
          </a:ln>
        </p:spPr>
      </p:pic>
      <p:sp>
        <p:nvSpPr>
          <p:cNvPr id="1861" name="Google Shape;1861;p18"/>
          <p:cNvSpPr/>
          <p:nvPr/>
        </p:nvSpPr>
        <p:spPr>
          <a:xfrm>
            <a:off x="827311" y="3633242"/>
            <a:ext cx="3348272"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F3F3F"/>
                </a:solidFill>
                <a:latin typeface="Roboto"/>
                <a:ea typeface="Roboto"/>
                <a:cs typeface="Roboto"/>
                <a:sym typeface="Roboto"/>
              </a:rPr>
              <a:t>Real-time </a:t>
            </a:r>
            <a:r>
              <a:rPr lang="en-US" sz="1600" b="1" i="0" u="none" strike="noStrike" cap="none">
                <a:solidFill>
                  <a:srgbClr val="2D75B6"/>
                </a:solidFill>
                <a:latin typeface="Roboto"/>
                <a:ea typeface="Roboto"/>
                <a:cs typeface="Roboto"/>
                <a:sym typeface="Roboto"/>
              </a:rPr>
              <a:t>monitoring</a:t>
            </a:r>
            <a:r>
              <a:rPr lang="en-US" sz="1600" b="1" i="0" u="none" strike="noStrike" cap="none">
                <a:solidFill>
                  <a:srgbClr val="3F3F3F"/>
                </a:solidFill>
                <a:latin typeface="Roboto"/>
                <a:ea typeface="Roboto"/>
                <a:cs typeface="Roboto"/>
                <a:sym typeface="Roboto"/>
              </a:rPr>
              <a:t> </a:t>
            </a:r>
            <a:r>
              <a:rPr lang="en-US" sz="1600" b="0" i="0" u="none" strike="noStrike" cap="none">
                <a:solidFill>
                  <a:srgbClr val="3F3F3F"/>
                </a:solidFill>
                <a:latin typeface="Roboto"/>
                <a:ea typeface="Roboto"/>
                <a:cs typeface="Roboto"/>
                <a:sym typeface="Roboto"/>
              </a:rPr>
              <a:t>of workflow executions. It shows the </a:t>
            </a:r>
            <a:r>
              <a:rPr lang="en-US" sz="1600" b="1" i="0" u="none" strike="noStrike" cap="none">
                <a:solidFill>
                  <a:srgbClr val="2D75B6"/>
                </a:solidFill>
                <a:latin typeface="Roboto"/>
                <a:ea typeface="Roboto"/>
                <a:cs typeface="Roboto"/>
                <a:sym typeface="Roboto"/>
              </a:rPr>
              <a:t>status</a:t>
            </a:r>
            <a:r>
              <a:rPr lang="en-US" sz="1600" b="0" i="0" u="none" strike="noStrike" cap="none">
                <a:solidFill>
                  <a:srgbClr val="3F3F3F"/>
                </a:solidFill>
                <a:latin typeface="Roboto"/>
                <a:ea typeface="Roboto"/>
                <a:cs typeface="Roboto"/>
                <a:sym typeface="Roboto"/>
              </a:rPr>
              <a:t> of the workflows and jobs, job </a:t>
            </a:r>
            <a:r>
              <a:rPr lang="en-US" sz="1600" b="1" i="0" u="none" strike="noStrike" cap="none">
                <a:solidFill>
                  <a:srgbClr val="2D75B6"/>
                </a:solidFill>
                <a:latin typeface="Roboto"/>
                <a:ea typeface="Roboto"/>
                <a:cs typeface="Roboto"/>
                <a:sym typeface="Roboto"/>
              </a:rPr>
              <a:t>characteristics, statistics </a:t>
            </a:r>
            <a:r>
              <a:rPr lang="en-US" sz="1600" b="0" i="0" u="none" strike="noStrike" cap="none">
                <a:solidFill>
                  <a:srgbClr val="3F3F3F"/>
                </a:solidFill>
                <a:latin typeface="Roboto"/>
                <a:ea typeface="Roboto"/>
                <a:cs typeface="Roboto"/>
                <a:sym typeface="Roboto"/>
              </a:rPr>
              <a:t>and </a:t>
            </a:r>
            <a:r>
              <a:rPr lang="en-US" sz="1600" b="1" i="0" u="none" strike="noStrike" cap="none">
                <a:solidFill>
                  <a:srgbClr val="2D75B6"/>
                </a:solidFill>
                <a:latin typeface="Roboto"/>
                <a:ea typeface="Roboto"/>
                <a:cs typeface="Roboto"/>
                <a:sym typeface="Roboto"/>
              </a:rPr>
              <a:t>performance</a:t>
            </a:r>
            <a:r>
              <a:rPr lang="en-US" sz="1600" b="1" i="0" u="none" strike="noStrike" cap="none">
                <a:solidFill>
                  <a:srgbClr val="3F3F3F"/>
                </a:solidFill>
                <a:latin typeface="Roboto"/>
                <a:ea typeface="Roboto"/>
                <a:cs typeface="Roboto"/>
                <a:sym typeface="Roboto"/>
              </a:rPr>
              <a:t> </a:t>
            </a:r>
            <a:r>
              <a:rPr lang="en-US" sz="1600" b="0" i="0" u="none" strike="noStrike" cap="none">
                <a:solidFill>
                  <a:srgbClr val="3F3F3F"/>
                </a:solidFill>
                <a:latin typeface="Roboto"/>
                <a:ea typeface="Roboto"/>
                <a:cs typeface="Roboto"/>
                <a:sym typeface="Roboto"/>
              </a:rPr>
              <a:t>metrics.</a:t>
            </a:r>
            <a:endParaRPr sz="1800" b="0" i="0" u="none" strike="noStrike" cap="none">
              <a:solidFill>
                <a:srgbClr val="2D75B6"/>
              </a:solidFill>
              <a:latin typeface="Roboto"/>
              <a:ea typeface="Roboto"/>
              <a:cs typeface="Roboto"/>
              <a:sym typeface="Roboto"/>
            </a:endParaRPr>
          </a:p>
        </p:txBody>
      </p:sp>
      <p:grpSp>
        <p:nvGrpSpPr>
          <p:cNvPr id="1862" name="Google Shape;1862;p18"/>
          <p:cNvGrpSpPr/>
          <p:nvPr/>
        </p:nvGrpSpPr>
        <p:grpSpPr>
          <a:xfrm>
            <a:off x="229981" y="641996"/>
            <a:ext cx="4253114" cy="2501369"/>
            <a:chOff x="706389" y="509629"/>
            <a:chExt cx="3866467" cy="2273972"/>
          </a:xfrm>
        </p:grpSpPr>
        <p:sp>
          <p:nvSpPr>
            <p:cNvPr id="1863" name="Google Shape;1863;p18"/>
            <p:cNvSpPr/>
            <p:nvPr/>
          </p:nvSpPr>
          <p:spPr>
            <a:xfrm>
              <a:off x="706389" y="509629"/>
              <a:ext cx="3866467" cy="2273972"/>
            </a:xfrm>
            <a:prstGeom prst="rect">
              <a:avLst/>
            </a:prstGeom>
            <a:solidFill>
              <a:schemeClr val="lt1"/>
            </a:solidFill>
            <a:ln>
              <a:noFill/>
            </a:ln>
            <a:effectLst>
              <a:outerShdw blurRad="101600" dist="254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1864" name="Google Shape;1864;p18" descr="ashboard Home Page"/>
            <p:cNvPicPr preferRelativeResize="0"/>
            <p:nvPr/>
          </p:nvPicPr>
          <p:blipFill rotWithShape="1">
            <a:blip r:embed="rId4">
              <a:alphaModFix/>
            </a:blip>
            <a:srcRect/>
            <a:stretch/>
          </p:blipFill>
          <p:spPr>
            <a:xfrm>
              <a:off x="839622" y="654723"/>
              <a:ext cx="3600000" cy="1983785"/>
            </a:xfrm>
            <a:prstGeom prst="rect">
              <a:avLst/>
            </a:prstGeom>
            <a:noFill/>
            <a:ln>
              <a:noFill/>
            </a:ln>
          </p:spPr>
        </p:pic>
      </p:grpSp>
      <p:grpSp>
        <p:nvGrpSpPr>
          <p:cNvPr id="1865" name="Google Shape;1865;p18"/>
          <p:cNvGrpSpPr/>
          <p:nvPr/>
        </p:nvGrpSpPr>
        <p:grpSpPr>
          <a:xfrm>
            <a:off x="7709561" y="641996"/>
            <a:ext cx="4253114" cy="2501369"/>
            <a:chOff x="7895495" y="509628"/>
            <a:chExt cx="3866467" cy="2273972"/>
          </a:xfrm>
        </p:grpSpPr>
        <p:sp>
          <p:nvSpPr>
            <p:cNvPr id="1866" name="Google Shape;1866;p18"/>
            <p:cNvSpPr/>
            <p:nvPr/>
          </p:nvSpPr>
          <p:spPr>
            <a:xfrm>
              <a:off x="7895495" y="509628"/>
              <a:ext cx="3866467" cy="2273972"/>
            </a:xfrm>
            <a:prstGeom prst="rect">
              <a:avLst/>
            </a:prstGeom>
            <a:solidFill>
              <a:schemeClr val="lt1"/>
            </a:solidFill>
            <a:ln>
              <a:noFill/>
            </a:ln>
            <a:effectLst>
              <a:outerShdw blurRad="101600" dist="254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1867" name="Google Shape;1867;p18" descr="ashboard Statistics Page"/>
            <p:cNvPicPr preferRelativeResize="0"/>
            <p:nvPr/>
          </p:nvPicPr>
          <p:blipFill rotWithShape="1">
            <a:blip r:embed="rId5">
              <a:alphaModFix/>
            </a:blip>
            <a:srcRect/>
            <a:stretch/>
          </p:blipFill>
          <p:spPr>
            <a:xfrm>
              <a:off x="8340335" y="588833"/>
              <a:ext cx="2976787" cy="2115563"/>
            </a:xfrm>
            <a:prstGeom prst="rect">
              <a:avLst/>
            </a:prstGeom>
            <a:noFill/>
            <a:ln>
              <a:noFill/>
            </a:ln>
          </p:spPr>
        </p:pic>
      </p:grpSp>
      <p:grpSp>
        <p:nvGrpSpPr>
          <p:cNvPr id="1868" name="Google Shape;1868;p18"/>
          <p:cNvGrpSpPr/>
          <p:nvPr/>
        </p:nvGrpSpPr>
        <p:grpSpPr>
          <a:xfrm>
            <a:off x="4321187" y="3365262"/>
            <a:ext cx="3550241" cy="2936464"/>
            <a:chOff x="4434681" y="3295650"/>
            <a:chExt cx="3322640" cy="2748212"/>
          </a:xfrm>
        </p:grpSpPr>
        <p:sp>
          <p:nvSpPr>
            <p:cNvPr id="1869" name="Google Shape;1869;p18"/>
            <p:cNvSpPr/>
            <p:nvPr/>
          </p:nvSpPr>
          <p:spPr>
            <a:xfrm>
              <a:off x="4434681" y="3295650"/>
              <a:ext cx="3322640" cy="2748212"/>
            </a:xfrm>
            <a:prstGeom prst="rect">
              <a:avLst/>
            </a:prstGeom>
            <a:solidFill>
              <a:schemeClr val="lt1"/>
            </a:solidFill>
            <a:ln>
              <a:noFill/>
            </a:ln>
            <a:effectLst>
              <a:outerShdw blurRad="101600" dist="254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1870" name="Google Shape;1870;p18" descr="ashboard Workflow Page"/>
            <p:cNvPicPr preferRelativeResize="0"/>
            <p:nvPr/>
          </p:nvPicPr>
          <p:blipFill rotWithShape="1">
            <a:blip r:embed="rId6">
              <a:alphaModFix/>
            </a:blip>
            <a:srcRect/>
            <a:stretch/>
          </p:blipFill>
          <p:spPr>
            <a:xfrm>
              <a:off x="4572857" y="3387405"/>
              <a:ext cx="3046289" cy="2564703"/>
            </a:xfrm>
            <a:prstGeom prst="rect">
              <a:avLst/>
            </a:prstGeom>
            <a:noFill/>
            <a:ln>
              <a:noFill/>
            </a:ln>
          </p:spPr>
        </p:pic>
      </p:grpSp>
      <p:sp>
        <p:nvSpPr>
          <p:cNvPr id="1871" name="Google Shape;1871;p18"/>
          <p:cNvSpPr/>
          <p:nvPr/>
        </p:nvSpPr>
        <p:spPr>
          <a:xfrm>
            <a:off x="4933950" y="1623098"/>
            <a:ext cx="232410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Roboto Black"/>
                <a:ea typeface="Roboto Black"/>
                <a:cs typeface="Roboto Black"/>
                <a:sym typeface="Roboto Black"/>
              </a:rPr>
              <a:t>PEGASUS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2D75B6"/>
                </a:solidFill>
                <a:latin typeface="Roboto Black"/>
                <a:ea typeface="Roboto Black"/>
                <a:cs typeface="Roboto Black"/>
                <a:sym typeface="Roboto Black"/>
              </a:rPr>
              <a:t>DASHBOARD</a:t>
            </a:r>
            <a:endParaRPr sz="1400" b="0" i="0" u="none" strike="noStrike" cap="none">
              <a:solidFill>
                <a:srgbClr val="000000"/>
              </a:solidFill>
              <a:latin typeface="Arial"/>
              <a:ea typeface="Arial"/>
              <a:cs typeface="Arial"/>
              <a:sym typeface="Arial"/>
            </a:endParaRPr>
          </a:p>
        </p:txBody>
      </p:sp>
      <p:sp>
        <p:nvSpPr>
          <p:cNvPr id="1872" name="Google Shape;1872;p18"/>
          <p:cNvSpPr/>
          <p:nvPr/>
        </p:nvSpPr>
        <p:spPr>
          <a:xfrm>
            <a:off x="4585708" y="2417150"/>
            <a:ext cx="302058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web interface for monitoring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and debugging workflows</a:t>
            </a:r>
            <a:endParaRPr sz="1400" b="0" i="0" u="none" strike="noStrike" cap="none">
              <a:solidFill>
                <a:srgbClr val="000000"/>
              </a:solidFill>
              <a:latin typeface="Arial"/>
              <a:ea typeface="Arial"/>
              <a:cs typeface="Arial"/>
              <a:sym typeface="Arial"/>
            </a:endParaRPr>
          </a:p>
        </p:txBody>
      </p:sp>
      <p:sp>
        <p:nvSpPr>
          <p:cNvPr id="1873" name="Google Shape;1873;p18"/>
          <p:cNvSpPr/>
          <p:nvPr/>
        </p:nvSpPr>
        <p:spPr>
          <a:xfrm>
            <a:off x="8337470" y="3507875"/>
            <a:ext cx="2706168" cy="423664"/>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Roboto"/>
                <a:ea typeface="Roboto"/>
                <a:cs typeface="Roboto"/>
                <a:sym typeface="Roboto"/>
              </a:rPr>
              <a:t>Real-time Monitoring</a:t>
            </a:r>
            <a:endParaRPr sz="1400" b="0" i="0" u="none" strike="noStrike" cap="none">
              <a:solidFill>
                <a:srgbClr val="000000"/>
              </a:solidFill>
              <a:latin typeface="Arial"/>
              <a:ea typeface="Arial"/>
              <a:cs typeface="Arial"/>
              <a:sym typeface="Arial"/>
            </a:endParaRPr>
          </a:p>
        </p:txBody>
      </p:sp>
      <p:sp>
        <p:nvSpPr>
          <p:cNvPr id="1874" name="Google Shape;1874;p18"/>
          <p:cNvSpPr/>
          <p:nvPr/>
        </p:nvSpPr>
        <p:spPr>
          <a:xfrm>
            <a:off x="8337471" y="4028077"/>
            <a:ext cx="2706166" cy="423664"/>
          </a:xfrm>
          <a:prstGeom prst="roundRect">
            <a:avLst>
              <a:gd name="adj" fmla="val 50000"/>
            </a:avLst>
          </a:prstGeom>
          <a:solidFill>
            <a:srgbClr val="4AB9C4"/>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Roboto"/>
                <a:ea typeface="Roboto"/>
                <a:cs typeface="Roboto"/>
                <a:sym typeface="Roboto"/>
              </a:rPr>
              <a:t>Reporting</a:t>
            </a:r>
            <a:endParaRPr sz="1400" b="0" i="0" u="none" strike="noStrike" cap="none">
              <a:solidFill>
                <a:srgbClr val="000000"/>
              </a:solidFill>
              <a:latin typeface="Arial"/>
              <a:ea typeface="Arial"/>
              <a:cs typeface="Arial"/>
              <a:sym typeface="Arial"/>
            </a:endParaRPr>
          </a:p>
        </p:txBody>
      </p:sp>
      <p:sp>
        <p:nvSpPr>
          <p:cNvPr id="1875" name="Google Shape;1875;p18"/>
          <p:cNvSpPr/>
          <p:nvPr/>
        </p:nvSpPr>
        <p:spPr>
          <a:xfrm>
            <a:off x="8337471" y="4548279"/>
            <a:ext cx="2706166" cy="423664"/>
          </a:xfrm>
          <a:prstGeom prst="roundRect">
            <a:avLst>
              <a:gd name="adj" fmla="val 50000"/>
            </a:avLst>
          </a:prstGeom>
          <a:solidFill>
            <a:srgbClr val="2D75B6"/>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Roboto"/>
                <a:ea typeface="Roboto"/>
                <a:cs typeface="Roboto"/>
                <a:sym typeface="Roboto"/>
              </a:rPr>
              <a:t>Debugging</a:t>
            </a:r>
            <a:endParaRPr sz="1400" b="0" i="0" u="none" strike="noStrike" cap="none">
              <a:solidFill>
                <a:srgbClr val="000000"/>
              </a:solidFill>
              <a:latin typeface="Arial"/>
              <a:ea typeface="Arial"/>
              <a:cs typeface="Arial"/>
              <a:sym typeface="Arial"/>
            </a:endParaRPr>
          </a:p>
        </p:txBody>
      </p:sp>
      <p:sp>
        <p:nvSpPr>
          <p:cNvPr id="1876" name="Google Shape;1876;p18"/>
          <p:cNvSpPr/>
          <p:nvPr/>
        </p:nvSpPr>
        <p:spPr>
          <a:xfrm>
            <a:off x="8337471" y="5068480"/>
            <a:ext cx="2706166" cy="423664"/>
          </a:xfrm>
          <a:prstGeom prst="roundRect">
            <a:avLst>
              <a:gd name="adj" fmla="val 50000"/>
            </a:avLst>
          </a:prstGeom>
          <a:solidFill>
            <a:srgbClr val="4AB9C4"/>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Roboto"/>
                <a:ea typeface="Roboto"/>
                <a:cs typeface="Roboto"/>
                <a:sym typeface="Roboto"/>
              </a:rPr>
              <a:t>Troubleshooting</a:t>
            </a:r>
            <a:endParaRPr sz="1400" b="0" i="0" u="none" strike="noStrike" cap="none">
              <a:solidFill>
                <a:srgbClr val="000000"/>
              </a:solidFill>
              <a:latin typeface="Arial"/>
              <a:ea typeface="Arial"/>
              <a:cs typeface="Arial"/>
              <a:sym typeface="Arial"/>
            </a:endParaRPr>
          </a:p>
        </p:txBody>
      </p:sp>
      <p:sp>
        <p:nvSpPr>
          <p:cNvPr id="1877" name="Google Shape;1877;p18"/>
          <p:cNvSpPr/>
          <p:nvPr/>
        </p:nvSpPr>
        <p:spPr>
          <a:xfrm>
            <a:off x="8337471" y="5588681"/>
            <a:ext cx="2706166" cy="423664"/>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Roboto"/>
                <a:ea typeface="Roboto"/>
                <a:cs typeface="Roboto"/>
                <a:sym typeface="Roboto"/>
              </a:rPr>
              <a:t>RESTful API</a:t>
            </a:r>
            <a:endParaRPr sz="1400" b="0" i="0" u="none" strike="noStrike" cap="none">
              <a:solidFill>
                <a:srgbClr val="000000"/>
              </a:solidFill>
              <a:latin typeface="Arial"/>
              <a:ea typeface="Arial"/>
              <a:cs typeface="Arial"/>
              <a:sym typeface="Arial"/>
            </a:endParaRPr>
          </a:p>
        </p:txBody>
      </p:sp>
      <p:sp>
        <p:nvSpPr>
          <p:cNvPr id="1878" name="Google Shape;1878;p18"/>
          <p:cNvSpPr/>
          <p:nvPr/>
        </p:nvSpPr>
        <p:spPr>
          <a:xfrm>
            <a:off x="1031785" y="5187808"/>
            <a:ext cx="293932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2D75B6"/>
                </a:solidFill>
                <a:latin typeface="Roboto"/>
                <a:ea typeface="Roboto"/>
                <a:cs typeface="Roboto"/>
                <a:sym typeface="Roboto"/>
              </a:rPr>
              <a:t>Provenance</a:t>
            </a:r>
            <a:r>
              <a:rPr lang="en-US" sz="1600" b="0" i="0" u="none" strike="noStrike" cap="none">
                <a:solidFill>
                  <a:srgbClr val="2D75B6"/>
                </a:solidFill>
                <a:latin typeface="Roboto"/>
                <a:ea typeface="Roboto"/>
                <a:cs typeface="Roboto"/>
                <a:sym typeface="Roboto"/>
              </a:rPr>
              <a:t> </a:t>
            </a:r>
            <a:r>
              <a:rPr lang="en-US" sz="1600" b="0" i="0" u="none" strike="noStrike" cap="none">
                <a:solidFill>
                  <a:srgbClr val="3F3F3F"/>
                </a:solidFill>
                <a:latin typeface="Roboto"/>
                <a:ea typeface="Roboto"/>
                <a:cs typeface="Roboto"/>
                <a:sym typeface="Roboto"/>
              </a:rPr>
              <a:t>data is stored into a relational database.</a:t>
            </a:r>
            <a:endParaRPr sz="1400" b="0" i="0" u="none" strike="noStrike" cap="none">
              <a:solidFill>
                <a:srgbClr val="000000"/>
              </a:solidFill>
              <a:latin typeface="Arial"/>
              <a:ea typeface="Arial"/>
              <a:cs typeface="Arial"/>
              <a:sym typeface="Arial"/>
            </a:endParaRPr>
          </a:p>
        </p:txBody>
      </p:sp>
      <p:cxnSp>
        <p:nvCxnSpPr>
          <p:cNvPr id="1879" name="Google Shape;1879;p18"/>
          <p:cNvCxnSpPr/>
          <p:nvPr/>
        </p:nvCxnSpPr>
        <p:spPr>
          <a:xfrm>
            <a:off x="2300225" y="5072245"/>
            <a:ext cx="402444" cy="0"/>
          </a:xfrm>
          <a:prstGeom prst="straightConnector1">
            <a:avLst/>
          </a:prstGeom>
          <a:noFill/>
          <a:ln w="38100" cap="flat" cmpd="sng">
            <a:solidFill>
              <a:srgbClr val="4AB9C4"/>
            </a:solidFill>
            <a:prstDash val="solid"/>
            <a:miter lim="800000"/>
            <a:headEnd type="none" w="sm" len="sm"/>
            <a:tailEnd type="none" w="sm" len="sm"/>
          </a:ln>
        </p:spPr>
      </p:cxnSp>
      <p:cxnSp>
        <p:nvCxnSpPr>
          <p:cNvPr id="1880" name="Google Shape;1880;p18"/>
          <p:cNvCxnSpPr/>
          <p:nvPr/>
        </p:nvCxnSpPr>
        <p:spPr>
          <a:xfrm>
            <a:off x="5894778" y="3212236"/>
            <a:ext cx="402444" cy="0"/>
          </a:xfrm>
          <a:prstGeom prst="straightConnector1">
            <a:avLst/>
          </a:prstGeom>
          <a:noFill/>
          <a:ln w="38100" cap="flat" cmpd="sng">
            <a:solidFill>
              <a:srgbClr val="2D75B6"/>
            </a:solidFill>
            <a:prstDash val="solid"/>
            <a:miter lim="800000"/>
            <a:headEnd type="none" w="sm" len="sm"/>
            <a:tailEnd type="none" w="sm" len="sm"/>
          </a:ln>
        </p:spPr>
      </p:cxnSp>
      <p:sp>
        <p:nvSpPr>
          <p:cNvPr id="1881" name="Google Shape;1881;p18"/>
          <p:cNvSpPr txBox="1">
            <a:spLocks noGrp="1"/>
          </p:cNvSpPr>
          <p:nvPr>
            <p:ph type="sldNum" idx="12"/>
          </p:nvPr>
        </p:nvSpPr>
        <p:spPr>
          <a:xfrm>
            <a:off x="11420474" y="6356350"/>
            <a:ext cx="398637"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20</a:t>
            </a:fld>
            <a:endParaRPr/>
          </a:p>
        </p:txBody>
      </p:sp>
      <p:sp>
        <p:nvSpPr>
          <p:cNvPr id="1882" name="Google Shape;1882;p18"/>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19"/>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2D75B6"/>
              </a:buClr>
              <a:buSzPts val="3600"/>
              <a:buFont typeface="Roboto Black"/>
              <a:buNone/>
            </a:pPr>
            <a:r>
              <a:rPr lang="en-US">
                <a:solidFill>
                  <a:srgbClr val="2D75B6"/>
                </a:solidFill>
              </a:rPr>
              <a:t>command-line…</a:t>
            </a:r>
            <a:endParaRPr/>
          </a:p>
        </p:txBody>
      </p:sp>
      <p:sp>
        <p:nvSpPr>
          <p:cNvPr id="1888" name="Google Shape;1888;p19"/>
          <p:cNvSpPr/>
          <p:nvPr/>
        </p:nvSpPr>
        <p:spPr>
          <a:xfrm>
            <a:off x="7271657" y="3425516"/>
            <a:ext cx="4161377" cy="2503648"/>
          </a:xfrm>
          <a:prstGeom prst="roundRect">
            <a:avLst>
              <a:gd name="adj" fmla="val 2742"/>
            </a:avLst>
          </a:prstGeom>
          <a:solidFill>
            <a:srgbClr val="74CA21"/>
          </a:solidFill>
          <a:ln w="12700" cap="flat" cmpd="sng">
            <a:solidFill>
              <a:srgbClr val="6CAF2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889" name="Google Shape;1889;p19"/>
          <p:cNvSpPr/>
          <p:nvPr/>
        </p:nvSpPr>
        <p:spPr>
          <a:xfrm>
            <a:off x="758967" y="1289307"/>
            <a:ext cx="5124182" cy="1787974"/>
          </a:xfrm>
          <a:prstGeom prst="rect">
            <a:avLst/>
          </a:prstGeom>
          <a:solidFill>
            <a:srgbClr val="7F7F7F">
              <a:alpha val="97647"/>
            </a:srgbClr>
          </a:solidFill>
          <a:ln w="63500" cap="flat" cmpd="sng">
            <a:solidFill>
              <a:schemeClr val="lt1"/>
            </a:solidFill>
            <a:prstDash val="solid"/>
            <a:miter lim="800000"/>
            <a:headEnd type="none" w="sm" len="sm"/>
            <a:tailEnd type="none" w="sm" len="sm"/>
          </a:ln>
          <a:effectLst>
            <a:outerShdw blurRad="101600" dist="25400" dir="2700000" algn="tl" rotWithShape="0">
              <a:srgbClr val="000000">
                <a:alpha val="8627"/>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 </a:t>
            </a:r>
            <a:r>
              <a:rPr lang="en-US" sz="1000" b="1" i="0" u="none" strike="noStrike" cap="none">
                <a:solidFill>
                  <a:schemeClr val="lt1"/>
                </a:solidFill>
                <a:latin typeface="Courier New"/>
                <a:ea typeface="Courier New"/>
                <a:cs typeface="Courier New"/>
                <a:sym typeface="Courier New"/>
              </a:rPr>
              <a:t>pegasus-status pegasus/examples/split/run0001</a:t>
            </a:r>
            <a:br>
              <a:rPr lang="en-US" sz="1000" b="1" i="0" u="none" strike="noStrike" cap="none">
                <a:solidFill>
                  <a:schemeClr val="lt1"/>
                </a:solidFill>
                <a:latin typeface="Courier New"/>
                <a:ea typeface="Courier New"/>
                <a:cs typeface="Courier New"/>
                <a:sym typeface="Courier New"/>
              </a:rPr>
            </a:br>
            <a:r>
              <a:rPr lang="en-US" sz="1000" b="0" i="0" u="none" strike="noStrike" cap="none">
                <a:solidFill>
                  <a:schemeClr val="lt1"/>
                </a:solidFill>
                <a:latin typeface="Courier New"/>
                <a:ea typeface="Courier New"/>
                <a:cs typeface="Courier New"/>
                <a:sym typeface="Courier New"/>
              </a:rPr>
              <a:t>STAT IN_STATE JOB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Run 00:39 split-0 (/home/pegasus/examples/split/run0001)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Idle 00:03 ┗━split_ID0000001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Summary: 2 Condor jobs total (I:1 R:1)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UNRDY READY PRE IN_Q POST DONE FAIL %DONE STATE   DAGNAME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 14     0    0    1    0   2    0    11.8 Running *split-0.dag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ourier New"/>
              <a:ea typeface="Courier New"/>
              <a:cs typeface="Courier New"/>
              <a:sym typeface="Courier New"/>
            </a:endParaRPr>
          </a:p>
        </p:txBody>
      </p:sp>
      <p:sp>
        <p:nvSpPr>
          <p:cNvPr id="1890" name="Google Shape;1890;p19"/>
          <p:cNvSpPr/>
          <p:nvPr/>
        </p:nvSpPr>
        <p:spPr>
          <a:xfrm>
            <a:off x="758966" y="3425516"/>
            <a:ext cx="6231977" cy="2503649"/>
          </a:xfrm>
          <a:prstGeom prst="rect">
            <a:avLst/>
          </a:prstGeom>
          <a:solidFill>
            <a:srgbClr val="7F7F7F">
              <a:alpha val="97647"/>
            </a:srgbClr>
          </a:solidFill>
          <a:ln w="63500" cap="flat" cmpd="sng">
            <a:solidFill>
              <a:schemeClr val="lt1"/>
            </a:solidFill>
            <a:prstDash val="solid"/>
            <a:miter lim="800000"/>
            <a:headEnd type="none" w="sm" len="sm"/>
            <a:tailEnd type="none" w="sm" len="sm"/>
          </a:ln>
          <a:effectLst>
            <a:outerShdw blurRad="101600" dist="25400" dir="2700000" algn="tl" rotWithShape="0">
              <a:srgbClr val="000000">
                <a:alpha val="8627"/>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Courier New"/>
                <a:ea typeface="Courier New"/>
                <a:cs typeface="Courier New"/>
                <a:sym typeface="Courier New"/>
              </a:rPr>
              <a:t>$ pegasus-statistics –s all pegasus/examples/split/run0001</a:t>
            </a:r>
            <a:endParaRPr sz="1000" b="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Type          Succeeded Failed Incomplete Total Retries Total+Retries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Tasks             5       0        0        5     0         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Jobs             17       0        0       17     0        17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Sub-Workflows     0       0        0        0     0         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Workflow wall time : 2 mins, 6 secs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Workflow cumulative job wall time : 38 secs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Cumulative job wall time as seen from submit side : 42 secs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Workflow cumulative job badput wall time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Cumulative job badput wall time as seen from submit side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ourier New"/>
              <a:ea typeface="Courier New"/>
              <a:cs typeface="Courier New"/>
              <a:sym typeface="Courier New"/>
            </a:endParaRPr>
          </a:p>
        </p:txBody>
      </p:sp>
      <p:sp>
        <p:nvSpPr>
          <p:cNvPr id="1891" name="Google Shape;1891;p19"/>
          <p:cNvSpPr/>
          <p:nvPr/>
        </p:nvSpPr>
        <p:spPr>
          <a:xfrm>
            <a:off x="6388167" y="1292177"/>
            <a:ext cx="5044867" cy="1785104"/>
          </a:xfrm>
          <a:prstGeom prst="rect">
            <a:avLst/>
          </a:prstGeom>
          <a:solidFill>
            <a:srgbClr val="7F7F7F">
              <a:alpha val="97647"/>
            </a:srgbClr>
          </a:solidFill>
          <a:ln w="63500" cap="flat" cmpd="sng">
            <a:solidFill>
              <a:schemeClr val="lt1"/>
            </a:solidFill>
            <a:prstDash val="solid"/>
            <a:miter lim="800000"/>
            <a:headEnd type="none" w="sm" len="sm"/>
            <a:tailEnd type="none" w="sm" len="sm"/>
          </a:ln>
          <a:effectLst>
            <a:outerShdw blurRad="101600" dist="25400" dir="2700000" algn="tl" rotWithShape="0">
              <a:srgbClr val="000000">
                <a:alpha val="8627"/>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 </a:t>
            </a:r>
            <a:r>
              <a:rPr lang="en-US" sz="1000" b="1" i="0" u="none" strike="noStrike" cap="none">
                <a:solidFill>
                  <a:schemeClr val="lt1"/>
                </a:solidFill>
                <a:latin typeface="Courier New"/>
                <a:ea typeface="Courier New"/>
                <a:cs typeface="Courier New"/>
                <a:sym typeface="Courier New"/>
              </a:rPr>
              <a:t>pegasus-analyzer pegasus/examples/split/run0001</a:t>
            </a:r>
            <a:r>
              <a:rPr lang="en-US" sz="1000" b="0"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pegasus-analyzer: initializing...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****************************Summary***************************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Total jobs : 7 (100.00%)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 jobs succeeded : 7 (100.00%)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 jobs failed : 0 (0.00%)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ourier New"/>
                <a:ea typeface="Courier New"/>
                <a:cs typeface="Courier New"/>
                <a:sym typeface="Courier New"/>
              </a:rPr>
              <a:t># jobs unsubmitted : 0 (0.00%)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ourier New"/>
              <a:ea typeface="Courier New"/>
              <a:cs typeface="Courier New"/>
              <a:sym typeface="Courier New"/>
            </a:endParaRPr>
          </a:p>
        </p:txBody>
      </p:sp>
      <p:sp>
        <p:nvSpPr>
          <p:cNvPr id="1892" name="Google Shape;1892;p19"/>
          <p:cNvSpPr/>
          <p:nvPr/>
        </p:nvSpPr>
        <p:spPr>
          <a:xfrm>
            <a:off x="7496759" y="3615511"/>
            <a:ext cx="3711172" cy="21236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Roboto"/>
                <a:ea typeface="Roboto"/>
                <a:cs typeface="Roboto"/>
                <a:sym typeface="Roboto"/>
              </a:rPr>
              <a:t>Provenance Data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Roboto"/>
                <a:ea typeface="Roboto"/>
                <a:cs typeface="Roboto"/>
                <a:sym typeface="Roboto"/>
              </a:rPr>
              <a:t>can be Summarized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65CAA"/>
                </a:solidFill>
                <a:latin typeface="Roboto"/>
                <a:ea typeface="Roboto"/>
                <a:cs typeface="Roboto"/>
                <a:sym typeface="Roboto"/>
              </a:rPr>
              <a:t>Pegasus-Statistics</a:t>
            </a:r>
            <a:br>
              <a:rPr lang="en-US" sz="2200" b="1" i="0" u="none" strike="noStrike" cap="none">
                <a:solidFill>
                  <a:srgbClr val="365CAA"/>
                </a:solidFill>
                <a:latin typeface="Roboto"/>
                <a:ea typeface="Roboto"/>
                <a:cs typeface="Roboto"/>
                <a:sym typeface="Roboto"/>
              </a:rPr>
            </a:br>
            <a:r>
              <a:rPr lang="en-US" sz="2200" b="0" i="0" u="none" strike="noStrike" cap="none">
                <a:solidFill>
                  <a:schemeClr val="lt1"/>
                </a:solidFill>
                <a:latin typeface="Roboto"/>
                <a:ea typeface="Roboto"/>
                <a:cs typeface="Roboto"/>
                <a:sym typeface="Roboto"/>
              </a:rPr>
              <a:t>or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Roboto"/>
                <a:ea typeface="Roboto"/>
                <a:cs typeface="Roboto"/>
                <a:sym typeface="Roboto"/>
              </a:rPr>
              <a:t>Used for Debugging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65CAA"/>
                </a:solidFill>
                <a:latin typeface="Roboto"/>
                <a:ea typeface="Roboto"/>
                <a:cs typeface="Roboto"/>
                <a:sym typeface="Roboto"/>
              </a:rPr>
              <a:t>Pegasus-Analyzer</a:t>
            </a:r>
            <a:endParaRPr sz="1400" b="0" i="0" u="none" strike="noStrike" cap="none">
              <a:solidFill>
                <a:srgbClr val="000000"/>
              </a:solidFill>
              <a:latin typeface="Arial"/>
              <a:ea typeface="Arial"/>
              <a:cs typeface="Arial"/>
              <a:sym typeface="Arial"/>
            </a:endParaRPr>
          </a:p>
        </p:txBody>
      </p:sp>
      <p:sp>
        <p:nvSpPr>
          <p:cNvPr id="1893" name="Google Shape;1893;p19"/>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1894" name="Google Shape;1894;p19"/>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31"/>
          <p:cNvSpPr txBox="1">
            <a:spLocks noGrp="1"/>
          </p:cNvSpPr>
          <p:nvPr>
            <p:ph type="title"/>
          </p:nvPr>
        </p:nvSpPr>
        <p:spPr>
          <a:xfrm>
            <a:off x="838200" y="365125"/>
            <a:ext cx="9548674" cy="707886"/>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2D75B6"/>
              </a:buClr>
              <a:buSzPts val="4000"/>
              <a:buFont typeface="Roboto Black"/>
              <a:buNone/>
            </a:pPr>
            <a:r>
              <a:rPr lang="en-US" sz="4000">
                <a:solidFill>
                  <a:srgbClr val="2D75B6"/>
                </a:solidFill>
              </a:rPr>
              <a:t>And if a job fails?</a:t>
            </a:r>
            <a:endParaRPr/>
          </a:p>
        </p:txBody>
      </p:sp>
      <p:sp>
        <p:nvSpPr>
          <p:cNvPr id="2382" name="Google Shape;2382;p31"/>
          <p:cNvSpPr/>
          <p:nvPr/>
        </p:nvSpPr>
        <p:spPr>
          <a:xfrm>
            <a:off x="4838701" y="2503111"/>
            <a:ext cx="2514600" cy="2514596"/>
          </a:xfrm>
          <a:prstGeom prst="ellipse">
            <a:avLst/>
          </a:prstGeom>
          <a:noFill/>
          <a:ln w="12700" cap="flat" cmpd="sng">
            <a:solidFill>
              <a:schemeClr val="lt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383" name="Google Shape;2383;p31"/>
          <p:cNvSpPr/>
          <p:nvPr/>
        </p:nvSpPr>
        <p:spPr>
          <a:xfrm>
            <a:off x="7844483" y="2459155"/>
            <a:ext cx="2378102" cy="719034"/>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helps with transient failures set number of retries per job and run</a:t>
            </a:r>
            <a:endParaRPr sz="1400" b="0" i="0" u="none" strike="noStrike" cap="none">
              <a:solidFill>
                <a:srgbClr val="000000"/>
              </a:solidFill>
              <a:latin typeface="Arial"/>
              <a:ea typeface="Arial"/>
              <a:cs typeface="Arial"/>
              <a:sym typeface="Arial"/>
            </a:endParaRPr>
          </a:p>
        </p:txBody>
      </p:sp>
      <p:sp>
        <p:nvSpPr>
          <p:cNvPr id="2384" name="Google Shape;2384;p31"/>
          <p:cNvSpPr/>
          <p:nvPr/>
        </p:nvSpPr>
        <p:spPr>
          <a:xfrm>
            <a:off x="1342992" y="2459155"/>
            <a:ext cx="3019763" cy="934478"/>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detects non-zero exit code output parsing for success or failure message exceeded timeout do not produced expected output files</a:t>
            </a:r>
            <a:endParaRPr sz="1400" b="0" i="0" u="none" strike="noStrike" cap="none">
              <a:solidFill>
                <a:srgbClr val="000000"/>
              </a:solidFill>
              <a:latin typeface="Arial"/>
              <a:ea typeface="Arial"/>
              <a:cs typeface="Arial"/>
              <a:sym typeface="Arial"/>
            </a:endParaRPr>
          </a:p>
        </p:txBody>
      </p:sp>
      <p:sp>
        <p:nvSpPr>
          <p:cNvPr id="2385" name="Google Shape;2385;p31"/>
          <p:cNvSpPr/>
          <p:nvPr/>
        </p:nvSpPr>
        <p:spPr>
          <a:xfrm>
            <a:off x="1600168" y="4952795"/>
            <a:ext cx="2762588" cy="719034"/>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job generates checkpoint files</a:t>
            </a:r>
            <a:br>
              <a:rPr lang="en-US" sz="1400" b="0" i="0" u="none" strike="noStrike" cap="none">
                <a:solidFill>
                  <a:srgbClr val="7F7F7F"/>
                </a:solidFill>
                <a:latin typeface="Roboto"/>
                <a:ea typeface="Roboto"/>
                <a:cs typeface="Roboto"/>
                <a:sym typeface="Roboto"/>
              </a:rPr>
            </a:br>
            <a:r>
              <a:rPr lang="en-US" sz="1400" b="0" i="0" u="none" strike="noStrike" cap="none">
                <a:solidFill>
                  <a:srgbClr val="7F7F7F"/>
                </a:solidFill>
                <a:latin typeface="Roboto"/>
                <a:ea typeface="Roboto"/>
                <a:cs typeface="Roboto"/>
                <a:sym typeface="Roboto"/>
              </a:rPr>
              <a:t>staging of checkpoint files is </a:t>
            </a:r>
            <a:br>
              <a:rPr lang="en-US" sz="1400" b="0" i="0" u="none" strike="noStrike" cap="none">
                <a:solidFill>
                  <a:srgbClr val="7F7F7F"/>
                </a:solidFill>
                <a:latin typeface="Roboto"/>
                <a:ea typeface="Roboto"/>
                <a:cs typeface="Roboto"/>
                <a:sym typeface="Roboto"/>
              </a:rPr>
            </a:br>
            <a:r>
              <a:rPr lang="en-US" sz="1400" b="0" i="0" u="none" strike="noStrike" cap="none">
                <a:solidFill>
                  <a:srgbClr val="7F7F7F"/>
                </a:solidFill>
                <a:latin typeface="Roboto"/>
                <a:ea typeface="Roboto"/>
                <a:cs typeface="Roboto"/>
                <a:sym typeface="Roboto"/>
              </a:rPr>
              <a:t>automatic on restarts</a:t>
            </a:r>
            <a:endParaRPr sz="1400" b="0" i="0" u="none" strike="noStrike" cap="none">
              <a:solidFill>
                <a:srgbClr val="000000"/>
              </a:solidFill>
              <a:latin typeface="Arial"/>
              <a:ea typeface="Arial"/>
              <a:cs typeface="Arial"/>
              <a:sym typeface="Arial"/>
            </a:endParaRPr>
          </a:p>
        </p:txBody>
      </p:sp>
      <p:pic>
        <p:nvPicPr>
          <p:cNvPr id="2386" name="Google Shape;2386;p31" descr="http://www.marketingfortravelexperts.com/wp-content/uploads/2014/05/black-right-arrow.png"/>
          <p:cNvPicPr preferRelativeResize="0"/>
          <p:nvPr/>
        </p:nvPicPr>
        <p:blipFill rotWithShape="1">
          <a:blip r:embed="rId3">
            <a:alphaModFix amt="70000"/>
          </a:blip>
          <a:srcRect/>
          <a:stretch/>
        </p:blipFill>
        <p:spPr>
          <a:xfrm rot="1800000" flipH="1">
            <a:off x="4543897" y="2483885"/>
            <a:ext cx="586241" cy="201740"/>
          </a:xfrm>
          <a:prstGeom prst="rect">
            <a:avLst/>
          </a:prstGeom>
          <a:noFill/>
          <a:ln>
            <a:noFill/>
          </a:ln>
        </p:spPr>
      </p:pic>
      <p:grpSp>
        <p:nvGrpSpPr>
          <p:cNvPr id="2387" name="Google Shape;2387;p31"/>
          <p:cNvGrpSpPr/>
          <p:nvPr/>
        </p:nvGrpSpPr>
        <p:grpSpPr>
          <a:xfrm>
            <a:off x="4961659" y="2626068"/>
            <a:ext cx="2268682" cy="2268680"/>
            <a:chOff x="4848226" y="1518997"/>
            <a:chExt cx="2495550" cy="2495548"/>
          </a:xfrm>
        </p:grpSpPr>
        <p:sp>
          <p:nvSpPr>
            <p:cNvPr id="2388" name="Google Shape;2388;p31"/>
            <p:cNvSpPr/>
            <p:nvPr/>
          </p:nvSpPr>
          <p:spPr>
            <a:xfrm>
              <a:off x="4848226" y="1518997"/>
              <a:ext cx="2495550" cy="2495548"/>
            </a:xfrm>
            <a:prstGeom prst="ellipse">
              <a:avLst/>
            </a:prstGeom>
            <a:gradFill>
              <a:gsLst>
                <a:gs pos="0">
                  <a:srgbClr val="F2F2F2"/>
                </a:gs>
                <a:gs pos="41000">
                  <a:srgbClr val="F2F2F2"/>
                </a:gs>
                <a:gs pos="100000">
                  <a:srgbClr val="D8D8D8"/>
                </a:gs>
              </a:gsLst>
              <a:path path="circle">
                <a:fillToRect l="50000" t="50000" r="50000" b="50000"/>
              </a:path>
              <a:tileRect/>
            </a:grad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2389" name="Google Shape;2389;p31"/>
            <p:cNvPicPr preferRelativeResize="0"/>
            <p:nvPr/>
          </p:nvPicPr>
          <p:blipFill rotWithShape="1">
            <a:blip r:embed="rId4">
              <a:alphaModFix/>
            </a:blip>
            <a:srcRect/>
            <a:stretch/>
          </p:blipFill>
          <p:spPr>
            <a:xfrm>
              <a:off x="5422548" y="2203409"/>
              <a:ext cx="1346907" cy="1126724"/>
            </a:xfrm>
            <a:prstGeom prst="rect">
              <a:avLst/>
            </a:prstGeom>
            <a:noFill/>
            <a:ln>
              <a:noFill/>
            </a:ln>
          </p:spPr>
        </p:pic>
      </p:grpSp>
      <p:sp>
        <p:nvSpPr>
          <p:cNvPr id="2390" name="Google Shape;2390;p31"/>
          <p:cNvSpPr/>
          <p:nvPr/>
        </p:nvSpPr>
        <p:spPr>
          <a:xfrm>
            <a:off x="5087770" y="2807090"/>
            <a:ext cx="288132" cy="288132"/>
          </a:xfrm>
          <a:prstGeom prst="ellipse">
            <a:avLst/>
          </a:prstGeom>
          <a:solidFill>
            <a:srgbClr val="2D75B6"/>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391" name="Google Shape;2391;p31"/>
          <p:cNvSpPr/>
          <p:nvPr/>
        </p:nvSpPr>
        <p:spPr>
          <a:xfrm>
            <a:off x="6814366" y="2807090"/>
            <a:ext cx="288132" cy="288132"/>
          </a:xfrm>
          <a:prstGeom prst="ellipse">
            <a:avLst/>
          </a:prstGeom>
          <a:solidFill>
            <a:srgbClr val="4AB9C4"/>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392" name="Google Shape;2392;p31"/>
          <p:cNvSpPr/>
          <p:nvPr/>
        </p:nvSpPr>
        <p:spPr>
          <a:xfrm>
            <a:off x="5087770" y="4457071"/>
            <a:ext cx="288132" cy="288132"/>
          </a:xfrm>
          <a:prstGeom prst="ellipse">
            <a:avLst/>
          </a:prstGeom>
          <a:solidFill>
            <a:srgbClr val="74CA2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393" name="Google Shape;2393;p31"/>
          <p:cNvSpPr/>
          <p:nvPr/>
        </p:nvSpPr>
        <p:spPr>
          <a:xfrm>
            <a:off x="7844484" y="4952795"/>
            <a:ext cx="2654326" cy="719034"/>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Roboto"/>
                <a:ea typeface="Roboto"/>
                <a:cs typeface="Roboto"/>
                <a:sym typeface="Roboto"/>
              </a:rPr>
              <a:t>workflow can be restarted from checkpoint file recover from failures with minimal loss</a:t>
            </a:r>
            <a:endParaRPr sz="1400" b="0" i="0" u="none" strike="noStrike" cap="none">
              <a:solidFill>
                <a:srgbClr val="000000"/>
              </a:solidFill>
              <a:latin typeface="Arial"/>
              <a:ea typeface="Arial"/>
              <a:cs typeface="Arial"/>
              <a:sym typeface="Arial"/>
            </a:endParaRPr>
          </a:p>
        </p:txBody>
      </p:sp>
      <p:sp>
        <p:nvSpPr>
          <p:cNvPr id="2394" name="Google Shape;2394;p31"/>
          <p:cNvSpPr/>
          <p:nvPr/>
        </p:nvSpPr>
        <p:spPr>
          <a:xfrm>
            <a:off x="6814366" y="4457071"/>
            <a:ext cx="288132" cy="288132"/>
          </a:xfrm>
          <a:prstGeom prst="ellipse">
            <a:avLst/>
          </a:prstGeom>
          <a:solidFill>
            <a:srgbClr val="FFC000"/>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2395" name="Google Shape;2395;p31" descr="http://www.marketingfortravelexperts.com/wp-content/uploads/2014/05/black-right-arrow.png"/>
          <p:cNvPicPr preferRelativeResize="0"/>
          <p:nvPr/>
        </p:nvPicPr>
        <p:blipFill rotWithShape="1">
          <a:blip r:embed="rId3">
            <a:alphaModFix amt="70000"/>
          </a:blip>
          <a:srcRect/>
          <a:stretch/>
        </p:blipFill>
        <p:spPr>
          <a:xfrm rot="-1800000">
            <a:off x="7041636" y="2483884"/>
            <a:ext cx="586241" cy="201740"/>
          </a:xfrm>
          <a:prstGeom prst="rect">
            <a:avLst/>
          </a:prstGeom>
          <a:noFill/>
          <a:ln>
            <a:noFill/>
          </a:ln>
        </p:spPr>
      </p:pic>
      <p:pic>
        <p:nvPicPr>
          <p:cNvPr id="2396" name="Google Shape;2396;p31" descr="http://www.marketingfortravelexperts.com/wp-content/uploads/2014/05/black-right-arrow.png"/>
          <p:cNvPicPr preferRelativeResize="0"/>
          <p:nvPr/>
        </p:nvPicPr>
        <p:blipFill rotWithShape="1">
          <a:blip r:embed="rId3">
            <a:alphaModFix amt="70000"/>
          </a:blip>
          <a:srcRect/>
          <a:stretch/>
        </p:blipFill>
        <p:spPr>
          <a:xfrm rot="9000000">
            <a:off x="4543897" y="4859772"/>
            <a:ext cx="586241" cy="201740"/>
          </a:xfrm>
          <a:prstGeom prst="rect">
            <a:avLst/>
          </a:prstGeom>
          <a:noFill/>
          <a:ln>
            <a:noFill/>
          </a:ln>
        </p:spPr>
      </p:pic>
      <p:pic>
        <p:nvPicPr>
          <p:cNvPr id="2397" name="Google Shape;2397;p31" descr="http://www.marketingfortravelexperts.com/wp-content/uploads/2014/05/black-right-arrow.png"/>
          <p:cNvPicPr preferRelativeResize="0"/>
          <p:nvPr/>
        </p:nvPicPr>
        <p:blipFill rotWithShape="1">
          <a:blip r:embed="rId3">
            <a:alphaModFix amt="70000"/>
          </a:blip>
          <a:srcRect/>
          <a:stretch/>
        </p:blipFill>
        <p:spPr>
          <a:xfrm rot="-9000000" flipH="1">
            <a:off x="7041636" y="4859771"/>
            <a:ext cx="586241" cy="201740"/>
          </a:xfrm>
          <a:prstGeom prst="rect">
            <a:avLst/>
          </a:prstGeom>
          <a:noFill/>
          <a:ln>
            <a:noFill/>
          </a:ln>
        </p:spPr>
      </p:pic>
      <p:grpSp>
        <p:nvGrpSpPr>
          <p:cNvPr id="2398" name="Google Shape;2398;p31"/>
          <p:cNvGrpSpPr/>
          <p:nvPr/>
        </p:nvGrpSpPr>
        <p:grpSpPr>
          <a:xfrm>
            <a:off x="1515712" y="4472859"/>
            <a:ext cx="190167" cy="380334"/>
            <a:chOff x="7081838" y="2503488"/>
            <a:chExt cx="142875" cy="285750"/>
          </a:xfrm>
        </p:grpSpPr>
        <p:sp>
          <p:nvSpPr>
            <p:cNvPr id="2399" name="Google Shape;2399;p31"/>
            <p:cNvSpPr/>
            <p:nvPr/>
          </p:nvSpPr>
          <p:spPr>
            <a:xfrm>
              <a:off x="7081838" y="2503488"/>
              <a:ext cx="142875" cy="242888"/>
            </a:xfrm>
            <a:custGeom>
              <a:avLst/>
              <a:gdLst/>
              <a:ahLst/>
              <a:cxnLst/>
              <a:rect l="l" t="t" r="r" b="b"/>
              <a:pathLst>
                <a:path w="450" h="766" extrusionOk="0">
                  <a:moveTo>
                    <a:pt x="225" y="120"/>
                  </a:moveTo>
                  <a:lnTo>
                    <a:pt x="235" y="121"/>
                  </a:lnTo>
                  <a:lnTo>
                    <a:pt x="246" y="122"/>
                  </a:lnTo>
                  <a:lnTo>
                    <a:pt x="256" y="125"/>
                  </a:lnTo>
                  <a:lnTo>
                    <a:pt x="266" y="129"/>
                  </a:lnTo>
                  <a:lnTo>
                    <a:pt x="275" y="133"/>
                  </a:lnTo>
                  <a:lnTo>
                    <a:pt x="284" y="139"/>
                  </a:lnTo>
                  <a:lnTo>
                    <a:pt x="292" y="144"/>
                  </a:lnTo>
                  <a:lnTo>
                    <a:pt x="299" y="151"/>
                  </a:lnTo>
                  <a:lnTo>
                    <a:pt x="306" y="158"/>
                  </a:lnTo>
                  <a:lnTo>
                    <a:pt x="312" y="167"/>
                  </a:lnTo>
                  <a:lnTo>
                    <a:pt x="317" y="176"/>
                  </a:lnTo>
                  <a:lnTo>
                    <a:pt x="322" y="185"/>
                  </a:lnTo>
                  <a:lnTo>
                    <a:pt x="326" y="195"/>
                  </a:lnTo>
                  <a:lnTo>
                    <a:pt x="328" y="205"/>
                  </a:lnTo>
                  <a:lnTo>
                    <a:pt x="330" y="214"/>
                  </a:lnTo>
                  <a:lnTo>
                    <a:pt x="330" y="225"/>
                  </a:lnTo>
                  <a:lnTo>
                    <a:pt x="330" y="236"/>
                  </a:lnTo>
                  <a:lnTo>
                    <a:pt x="328" y="246"/>
                  </a:lnTo>
                  <a:lnTo>
                    <a:pt x="326" y="256"/>
                  </a:lnTo>
                  <a:lnTo>
                    <a:pt x="322" y="266"/>
                  </a:lnTo>
                  <a:lnTo>
                    <a:pt x="317" y="275"/>
                  </a:lnTo>
                  <a:lnTo>
                    <a:pt x="312" y="284"/>
                  </a:lnTo>
                  <a:lnTo>
                    <a:pt x="306" y="293"/>
                  </a:lnTo>
                  <a:lnTo>
                    <a:pt x="299" y="299"/>
                  </a:lnTo>
                  <a:lnTo>
                    <a:pt x="292" y="307"/>
                  </a:lnTo>
                  <a:lnTo>
                    <a:pt x="284" y="312"/>
                  </a:lnTo>
                  <a:lnTo>
                    <a:pt x="275" y="318"/>
                  </a:lnTo>
                  <a:lnTo>
                    <a:pt x="266" y="322"/>
                  </a:lnTo>
                  <a:lnTo>
                    <a:pt x="256" y="326"/>
                  </a:lnTo>
                  <a:lnTo>
                    <a:pt x="246" y="328"/>
                  </a:lnTo>
                  <a:lnTo>
                    <a:pt x="235" y="330"/>
                  </a:lnTo>
                  <a:lnTo>
                    <a:pt x="225" y="330"/>
                  </a:lnTo>
                  <a:lnTo>
                    <a:pt x="214" y="330"/>
                  </a:lnTo>
                  <a:lnTo>
                    <a:pt x="203" y="328"/>
                  </a:lnTo>
                  <a:lnTo>
                    <a:pt x="194" y="326"/>
                  </a:lnTo>
                  <a:lnTo>
                    <a:pt x="184" y="322"/>
                  </a:lnTo>
                  <a:lnTo>
                    <a:pt x="175" y="318"/>
                  </a:lnTo>
                  <a:lnTo>
                    <a:pt x="166" y="312"/>
                  </a:lnTo>
                  <a:lnTo>
                    <a:pt x="158" y="307"/>
                  </a:lnTo>
                  <a:lnTo>
                    <a:pt x="151" y="299"/>
                  </a:lnTo>
                  <a:lnTo>
                    <a:pt x="144" y="293"/>
                  </a:lnTo>
                  <a:lnTo>
                    <a:pt x="137" y="284"/>
                  </a:lnTo>
                  <a:lnTo>
                    <a:pt x="133" y="275"/>
                  </a:lnTo>
                  <a:lnTo>
                    <a:pt x="129" y="266"/>
                  </a:lnTo>
                  <a:lnTo>
                    <a:pt x="124" y="256"/>
                  </a:lnTo>
                  <a:lnTo>
                    <a:pt x="122" y="246"/>
                  </a:lnTo>
                  <a:lnTo>
                    <a:pt x="121" y="236"/>
                  </a:lnTo>
                  <a:lnTo>
                    <a:pt x="120" y="225"/>
                  </a:lnTo>
                  <a:lnTo>
                    <a:pt x="121" y="214"/>
                  </a:lnTo>
                  <a:lnTo>
                    <a:pt x="122" y="205"/>
                  </a:lnTo>
                  <a:lnTo>
                    <a:pt x="124" y="195"/>
                  </a:lnTo>
                  <a:lnTo>
                    <a:pt x="129" y="185"/>
                  </a:lnTo>
                  <a:lnTo>
                    <a:pt x="133" y="175"/>
                  </a:lnTo>
                  <a:lnTo>
                    <a:pt x="137" y="167"/>
                  </a:lnTo>
                  <a:lnTo>
                    <a:pt x="144" y="158"/>
                  </a:lnTo>
                  <a:lnTo>
                    <a:pt x="151" y="151"/>
                  </a:lnTo>
                  <a:lnTo>
                    <a:pt x="158" y="144"/>
                  </a:lnTo>
                  <a:lnTo>
                    <a:pt x="166" y="139"/>
                  </a:lnTo>
                  <a:lnTo>
                    <a:pt x="175" y="133"/>
                  </a:lnTo>
                  <a:lnTo>
                    <a:pt x="184" y="129"/>
                  </a:lnTo>
                  <a:lnTo>
                    <a:pt x="194" y="125"/>
                  </a:lnTo>
                  <a:lnTo>
                    <a:pt x="203" y="122"/>
                  </a:lnTo>
                  <a:lnTo>
                    <a:pt x="214" y="121"/>
                  </a:lnTo>
                  <a:lnTo>
                    <a:pt x="225" y="121"/>
                  </a:lnTo>
                  <a:lnTo>
                    <a:pt x="225" y="120"/>
                  </a:lnTo>
                  <a:close/>
                  <a:moveTo>
                    <a:pt x="210" y="691"/>
                  </a:moveTo>
                  <a:lnTo>
                    <a:pt x="210" y="751"/>
                  </a:lnTo>
                  <a:lnTo>
                    <a:pt x="210" y="754"/>
                  </a:lnTo>
                  <a:lnTo>
                    <a:pt x="211" y="757"/>
                  </a:lnTo>
                  <a:lnTo>
                    <a:pt x="212" y="759"/>
                  </a:lnTo>
                  <a:lnTo>
                    <a:pt x="214" y="762"/>
                  </a:lnTo>
                  <a:lnTo>
                    <a:pt x="217" y="764"/>
                  </a:lnTo>
                  <a:lnTo>
                    <a:pt x="219" y="765"/>
                  </a:lnTo>
                  <a:lnTo>
                    <a:pt x="222" y="766"/>
                  </a:lnTo>
                  <a:lnTo>
                    <a:pt x="225" y="766"/>
                  </a:lnTo>
                  <a:lnTo>
                    <a:pt x="228" y="766"/>
                  </a:lnTo>
                  <a:lnTo>
                    <a:pt x="231" y="765"/>
                  </a:lnTo>
                  <a:lnTo>
                    <a:pt x="233" y="764"/>
                  </a:lnTo>
                  <a:lnTo>
                    <a:pt x="235" y="762"/>
                  </a:lnTo>
                  <a:lnTo>
                    <a:pt x="238" y="759"/>
                  </a:lnTo>
                  <a:lnTo>
                    <a:pt x="239" y="757"/>
                  </a:lnTo>
                  <a:lnTo>
                    <a:pt x="240" y="754"/>
                  </a:lnTo>
                  <a:lnTo>
                    <a:pt x="240" y="751"/>
                  </a:lnTo>
                  <a:lnTo>
                    <a:pt x="240" y="691"/>
                  </a:lnTo>
                  <a:lnTo>
                    <a:pt x="241" y="680"/>
                  </a:lnTo>
                  <a:lnTo>
                    <a:pt x="242" y="670"/>
                  </a:lnTo>
                  <a:lnTo>
                    <a:pt x="245" y="658"/>
                  </a:lnTo>
                  <a:lnTo>
                    <a:pt x="249" y="647"/>
                  </a:lnTo>
                  <a:lnTo>
                    <a:pt x="260" y="622"/>
                  </a:lnTo>
                  <a:lnTo>
                    <a:pt x="273" y="595"/>
                  </a:lnTo>
                  <a:lnTo>
                    <a:pt x="288" y="568"/>
                  </a:lnTo>
                  <a:lnTo>
                    <a:pt x="306" y="539"/>
                  </a:lnTo>
                  <a:lnTo>
                    <a:pt x="323" y="511"/>
                  </a:lnTo>
                  <a:lnTo>
                    <a:pt x="342" y="482"/>
                  </a:lnTo>
                  <a:lnTo>
                    <a:pt x="363" y="450"/>
                  </a:lnTo>
                  <a:lnTo>
                    <a:pt x="383" y="419"/>
                  </a:lnTo>
                  <a:lnTo>
                    <a:pt x="401" y="388"/>
                  </a:lnTo>
                  <a:lnTo>
                    <a:pt x="417" y="360"/>
                  </a:lnTo>
                  <a:lnTo>
                    <a:pt x="425" y="345"/>
                  </a:lnTo>
                  <a:lnTo>
                    <a:pt x="430" y="331"/>
                  </a:lnTo>
                  <a:lnTo>
                    <a:pt x="437" y="318"/>
                  </a:lnTo>
                  <a:lnTo>
                    <a:pt x="441" y="305"/>
                  </a:lnTo>
                  <a:lnTo>
                    <a:pt x="445" y="292"/>
                  </a:lnTo>
                  <a:lnTo>
                    <a:pt x="448" y="279"/>
                  </a:lnTo>
                  <a:lnTo>
                    <a:pt x="450" y="267"/>
                  </a:lnTo>
                  <a:lnTo>
                    <a:pt x="450" y="255"/>
                  </a:lnTo>
                  <a:lnTo>
                    <a:pt x="449" y="225"/>
                  </a:lnTo>
                  <a:lnTo>
                    <a:pt x="447" y="198"/>
                  </a:lnTo>
                  <a:lnTo>
                    <a:pt x="441" y="172"/>
                  </a:lnTo>
                  <a:lnTo>
                    <a:pt x="435" y="147"/>
                  </a:lnTo>
                  <a:lnTo>
                    <a:pt x="431" y="135"/>
                  </a:lnTo>
                  <a:lnTo>
                    <a:pt x="427" y="124"/>
                  </a:lnTo>
                  <a:lnTo>
                    <a:pt x="421" y="113"/>
                  </a:lnTo>
                  <a:lnTo>
                    <a:pt x="417" y="103"/>
                  </a:lnTo>
                  <a:lnTo>
                    <a:pt x="410" y="93"/>
                  </a:lnTo>
                  <a:lnTo>
                    <a:pt x="405" y="85"/>
                  </a:lnTo>
                  <a:lnTo>
                    <a:pt x="398" y="76"/>
                  </a:lnTo>
                  <a:lnTo>
                    <a:pt x="392" y="67"/>
                  </a:lnTo>
                  <a:lnTo>
                    <a:pt x="384" y="59"/>
                  </a:lnTo>
                  <a:lnTo>
                    <a:pt x="376" y="52"/>
                  </a:lnTo>
                  <a:lnTo>
                    <a:pt x="367" y="45"/>
                  </a:lnTo>
                  <a:lnTo>
                    <a:pt x="359" y="38"/>
                  </a:lnTo>
                  <a:lnTo>
                    <a:pt x="350" y="32"/>
                  </a:lnTo>
                  <a:lnTo>
                    <a:pt x="341" y="26"/>
                  </a:lnTo>
                  <a:lnTo>
                    <a:pt x="331" y="22"/>
                  </a:lnTo>
                  <a:lnTo>
                    <a:pt x="320" y="17"/>
                  </a:lnTo>
                  <a:lnTo>
                    <a:pt x="310" y="13"/>
                  </a:lnTo>
                  <a:lnTo>
                    <a:pt x="299" y="10"/>
                  </a:lnTo>
                  <a:lnTo>
                    <a:pt x="287" y="6"/>
                  </a:lnTo>
                  <a:lnTo>
                    <a:pt x="276" y="4"/>
                  </a:lnTo>
                  <a:lnTo>
                    <a:pt x="264" y="3"/>
                  </a:lnTo>
                  <a:lnTo>
                    <a:pt x="251" y="1"/>
                  </a:lnTo>
                  <a:lnTo>
                    <a:pt x="239" y="1"/>
                  </a:lnTo>
                  <a:lnTo>
                    <a:pt x="225" y="0"/>
                  </a:lnTo>
                  <a:lnTo>
                    <a:pt x="212" y="1"/>
                  </a:lnTo>
                  <a:lnTo>
                    <a:pt x="199" y="1"/>
                  </a:lnTo>
                  <a:lnTo>
                    <a:pt x="186" y="3"/>
                  </a:lnTo>
                  <a:lnTo>
                    <a:pt x="174" y="4"/>
                  </a:lnTo>
                  <a:lnTo>
                    <a:pt x="163" y="6"/>
                  </a:lnTo>
                  <a:lnTo>
                    <a:pt x="151" y="10"/>
                  </a:lnTo>
                  <a:lnTo>
                    <a:pt x="140" y="13"/>
                  </a:lnTo>
                  <a:lnTo>
                    <a:pt x="130" y="17"/>
                  </a:lnTo>
                  <a:lnTo>
                    <a:pt x="119" y="22"/>
                  </a:lnTo>
                  <a:lnTo>
                    <a:pt x="110" y="26"/>
                  </a:lnTo>
                  <a:lnTo>
                    <a:pt x="100" y="32"/>
                  </a:lnTo>
                  <a:lnTo>
                    <a:pt x="91" y="38"/>
                  </a:lnTo>
                  <a:lnTo>
                    <a:pt x="82" y="45"/>
                  </a:lnTo>
                  <a:lnTo>
                    <a:pt x="74" y="52"/>
                  </a:lnTo>
                  <a:lnTo>
                    <a:pt x="66" y="59"/>
                  </a:lnTo>
                  <a:lnTo>
                    <a:pt x="59" y="67"/>
                  </a:lnTo>
                  <a:lnTo>
                    <a:pt x="51" y="76"/>
                  </a:lnTo>
                  <a:lnTo>
                    <a:pt x="45" y="85"/>
                  </a:lnTo>
                  <a:lnTo>
                    <a:pt x="39" y="93"/>
                  </a:lnTo>
                  <a:lnTo>
                    <a:pt x="33" y="103"/>
                  </a:lnTo>
                  <a:lnTo>
                    <a:pt x="28" y="113"/>
                  </a:lnTo>
                  <a:lnTo>
                    <a:pt x="23" y="124"/>
                  </a:lnTo>
                  <a:lnTo>
                    <a:pt x="18" y="135"/>
                  </a:lnTo>
                  <a:lnTo>
                    <a:pt x="15" y="147"/>
                  </a:lnTo>
                  <a:lnTo>
                    <a:pt x="9" y="172"/>
                  </a:lnTo>
                  <a:lnTo>
                    <a:pt x="3" y="198"/>
                  </a:lnTo>
                  <a:lnTo>
                    <a:pt x="1" y="225"/>
                  </a:lnTo>
                  <a:lnTo>
                    <a:pt x="0" y="255"/>
                  </a:lnTo>
                  <a:lnTo>
                    <a:pt x="1" y="267"/>
                  </a:lnTo>
                  <a:lnTo>
                    <a:pt x="2" y="279"/>
                  </a:lnTo>
                  <a:lnTo>
                    <a:pt x="5" y="292"/>
                  </a:lnTo>
                  <a:lnTo>
                    <a:pt x="9" y="305"/>
                  </a:lnTo>
                  <a:lnTo>
                    <a:pt x="14" y="318"/>
                  </a:lnTo>
                  <a:lnTo>
                    <a:pt x="20" y="331"/>
                  </a:lnTo>
                  <a:lnTo>
                    <a:pt x="25" y="345"/>
                  </a:lnTo>
                  <a:lnTo>
                    <a:pt x="33" y="360"/>
                  </a:lnTo>
                  <a:lnTo>
                    <a:pt x="49" y="388"/>
                  </a:lnTo>
                  <a:lnTo>
                    <a:pt x="67" y="419"/>
                  </a:lnTo>
                  <a:lnTo>
                    <a:pt x="87" y="450"/>
                  </a:lnTo>
                  <a:lnTo>
                    <a:pt x="108" y="482"/>
                  </a:lnTo>
                  <a:lnTo>
                    <a:pt x="126" y="511"/>
                  </a:lnTo>
                  <a:lnTo>
                    <a:pt x="145" y="539"/>
                  </a:lnTo>
                  <a:lnTo>
                    <a:pt x="162" y="568"/>
                  </a:lnTo>
                  <a:lnTo>
                    <a:pt x="177" y="595"/>
                  </a:lnTo>
                  <a:lnTo>
                    <a:pt x="190" y="622"/>
                  </a:lnTo>
                  <a:lnTo>
                    <a:pt x="201" y="647"/>
                  </a:lnTo>
                  <a:lnTo>
                    <a:pt x="205" y="659"/>
                  </a:lnTo>
                  <a:lnTo>
                    <a:pt x="208" y="670"/>
                  </a:lnTo>
                  <a:lnTo>
                    <a:pt x="209" y="681"/>
                  </a:lnTo>
                  <a:lnTo>
                    <a:pt x="210" y="691"/>
                  </a:lnTo>
                  <a:lnTo>
                    <a:pt x="210" y="691"/>
                  </a:lnTo>
                  <a:close/>
                </a:path>
              </a:pathLst>
            </a:custGeom>
            <a:solidFill>
              <a:srgbClr val="74CA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2400" name="Google Shape;2400;p31"/>
            <p:cNvSpPr/>
            <p:nvPr/>
          </p:nvSpPr>
          <p:spPr>
            <a:xfrm>
              <a:off x="7091363" y="2741613"/>
              <a:ext cx="123825" cy="47625"/>
            </a:xfrm>
            <a:custGeom>
              <a:avLst/>
              <a:gdLst/>
              <a:ahLst/>
              <a:cxnLst/>
              <a:rect l="l" t="t" r="r" b="b"/>
              <a:pathLst>
                <a:path w="391" h="150" extrusionOk="0">
                  <a:moveTo>
                    <a:pt x="390" y="11"/>
                  </a:moveTo>
                  <a:lnTo>
                    <a:pt x="389" y="7"/>
                  </a:lnTo>
                  <a:lnTo>
                    <a:pt x="387" y="5"/>
                  </a:lnTo>
                  <a:lnTo>
                    <a:pt x="386" y="3"/>
                  </a:lnTo>
                  <a:lnTo>
                    <a:pt x="383" y="2"/>
                  </a:lnTo>
                  <a:lnTo>
                    <a:pt x="380" y="1"/>
                  </a:lnTo>
                  <a:lnTo>
                    <a:pt x="377" y="0"/>
                  </a:lnTo>
                  <a:lnTo>
                    <a:pt x="375" y="0"/>
                  </a:lnTo>
                  <a:lnTo>
                    <a:pt x="372" y="1"/>
                  </a:lnTo>
                  <a:lnTo>
                    <a:pt x="196" y="59"/>
                  </a:lnTo>
                  <a:lnTo>
                    <a:pt x="20" y="1"/>
                  </a:lnTo>
                  <a:lnTo>
                    <a:pt x="18" y="0"/>
                  </a:lnTo>
                  <a:lnTo>
                    <a:pt x="15" y="0"/>
                  </a:lnTo>
                  <a:lnTo>
                    <a:pt x="11" y="1"/>
                  </a:lnTo>
                  <a:lnTo>
                    <a:pt x="9" y="2"/>
                  </a:lnTo>
                  <a:lnTo>
                    <a:pt x="7" y="3"/>
                  </a:lnTo>
                  <a:lnTo>
                    <a:pt x="5" y="5"/>
                  </a:lnTo>
                  <a:lnTo>
                    <a:pt x="3" y="7"/>
                  </a:lnTo>
                  <a:lnTo>
                    <a:pt x="2" y="11"/>
                  </a:lnTo>
                  <a:lnTo>
                    <a:pt x="0" y="13"/>
                  </a:lnTo>
                  <a:lnTo>
                    <a:pt x="0" y="16"/>
                  </a:lnTo>
                  <a:lnTo>
                    <a:pt x="2" y="19"/>
                  </a:lnTo>
                  <a:lnTo>
                    <a:pt x="3" y="22"/>
                  </a:lnTo>
                  <a:lnTo>
                    <a:pt x="4" y="24"/>
                  </a:lnTo>
                  <a:lnTo>
                    <a:pt x="6" y="26"/>
                  </a:lnTo>
                  <a:lnTo>
                    <a:pt x="8" y="28"/>
                  </a:lnTo>
                  <a:lnTo>
                    <a:pt x="11" y="29"/>
                  </a:lnTo>
                  <a:lnTo>
                    <a:pt x="148" y="74"/>
                  </a:lnTo>
                  <a:lnTo>
                    <a:pt x="11" y="121"/>
                  </a:lnTo>
                  <a:lnTo>
                    <a:pt x="8" y="122"/>
                  </a:lnTo>
                  <a:lnTo>
                    <a:pt x="6" y="124"/>
                  </a:lnTo>
                  <a:lnTo>
                    <a:pt x="4" y="126"/>
                  </a:lnTo>
                  <a:lnTo>
                    <a:pt x="3" y="128"/>
                  </a:lnTo>
                  <a:lnTo>
                    <a:pt x="2" y="131"/>
                  </a:lnTo>
                  <a:lnTo>
                    <a:pt x="0" y="134"/>
                  </a:lnTo>
                  <a:lnTo>
                    <a:pt x="0" y="137"/>
                  </a:lnTo>
                  <a:lnTo>
                    <a:pt x="2" y="139"/>
                  </a:lnTo>
                  <a:lnTo>
                    <a:pt x="4" y="144"/>
                  </a:lnTo>
                  <a:lnTo>
                    <a:pt x="7" y="147"/>
                  </a:lnTo>
                  <a:lnTo>
                    <a:pt x="11" y="149"/>
                  </a:lnTo>
                  <a:lnTo>
                    <a:pt x="16" y="150"/>
                  </a:lnTo>
                  <a:lnTo>
                    <a:pt x="18" y="150"/>
                  </a:lnTo>
                  <a:lnTo>
                    <a:pt x="20" y="149"/>
                  </a:lnTo>
                  <a:lnTo>
                    <a:pt x="196" y="91"/>
                  </a:lnTo>
                  <a:lnTo>
                    <a:pt x="372" y="149"/>
                  </a:lnTo>
                  <a:lnTo>
                    <a:pt x="374" y="150"/>
                  </a:lnTo>
                  <a:lnTo>
                    <a:pt x="376" y="150"/>
                  </a:lnTo>
                  <a:lnTo>
                    <a:pt x="380" y="149"/>
                  </a:lnTo>
                  <a:lnTo>
                    <a:pt x="385" y="147"/>
                  </a:lnTo>
                  <a:lnTo>
                    <a:pt x="388" y="144"/>
                  </a:lnTo>
                  <a:lnTo>
                    <a:pt x="390" y="139"/>
                  </a:lnTo>
                  <a:lnTo>
                    <a:pt x="391" y="137"/>
                  </a:lnTo>
                  <a:lnTo>
                    <a:pt x="391" y="134"/>
                  </a:lnTo>
                  <a:lnTo>
                    <a:pt x="390" y="131"/>
                  </a:lnTo>
                  <a:lnTo>
                    <a:pt x="389" y="128"/>
                  </a:lnTo>
                  <a:lnTo>
                    <a:pt x="388" y="126"/>
                  </a:lnTo>
                  <a:lnTo>
                    <a:pt x="386" y="124"/>
                  </a:lnTo>
                  <a:lnTo>
                    <a:pt x="384" y="122"/>
                  </a:lnTo>
                  <a:lnTo>
                    <a:pt x="381" y="121"/>
                  </a:lnTo>
                  <a:lnTo>
                    <a:pt x="244" y="74"/>
                  </a:lnTo>
                  <a:lnTo>
                    <a:pt x="381" y="29"/>
                  </a:lnTo>
                  <a:lnTo>
                    <a:pt x="384" y="28"/>
                  </a:lnTo>
                  <a:lnTo>
                    <a:pt x="386" y="26"/>
                  </a:lnTo>
                  <a:lnTo>
                    <a:pt x="388" y="24"/>
                  </a:lnTo>
                  <a:lnTo>
                    <a:pt x="389" y="22"/>
                  </a:lnTo>
                  <a:lnTo>
                    <a:pt x="390" y="19"/>
                  </a:lnTo>
                  <a:lnTo>
                    <a:pt x="391" y="16"/>
                  </a:lnTo>
                  <a:lnTo>
                    <a:pt x="391" y="13"/>
                  </a:lnTo>
                  <a:lnTo>
                    <a:pt x="390" y="11"/>
                  </a:lnTo>
                  <a:lnTo>
                    <a:pt x="390" y="11"/>
                  </a:lnTo>
                  <a:close/>
                </a:path>
              </a:pathLst>
            </a:custGeom>
            <a:solidFill>
              <a:srgbClr val="74CA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2401" name="Google Shape;2401;p31"/>
          <p:cNvGrpSpPr/>
          <p:nvPr/>
        </p:nvGrpSpPr>
        <p:grpSpPr>
          <a:xfrm>
            <a:off x="1983254" y="2031832"/>
            <a:ext cx="314325" cy="272415"/>
            <a:chOff x="5473700" y="3365500"/>
            <a:chExt cx="285750" cy="247650"/>
          </a:xfrm>
        </p:grpSpPr>
        <p:sp>
          <p:nvSpPr>
            <p:cNvPr id="2402" name="Google Shape;2402;p31"/>
            <p:cNvSpPr/>
            <p:nvPr/>
          </p:nvSpPr>
          <p:spPr>
            <a:xfrm>
              <a:off x="5511800" y="3479800"/>
              <a:ext cx="247650" cy="133350"/>
            </a:xfrm>
            <a:custGeom>
              <a:avLst/>
              <a:gdLst/>
              <a:ahLst/>
              <a:cxnLst/>
              <a:rect l="l" t="t" r="r" b="b"/>
              <a:pathLst>
                <a:path w="781" h="420" extrusionOk="0">
                  <a:moveTo>
                    <a:pt x="691" y="150"/>
                  </a:moveTo>
                  <a:lnTo>
                    <a:pt x="691" y="163"/>
                  </a:lnTo>
                  <a:lnTo>
                    <a:pt x="688" y="175"/>
                  </a:lnTo>
                  <a:lnTo>
                    <a:pt x="686" y="186"/>
                  </a:lnTo>
                  <a:lnTo>
                    <a:pt x="681" y="197"/>
                  </a:lnTo>
                  <a:lnTo>
                    <a:pt x="677" y="207"/>
                  </a:lnTo>
                  <a:lnTo>
                    <a:pt x="670" y="218"/>
                  </a:lnTo>
                  <a:lnTo>
                    <a:pt x="663" y="227"/>
                  </a:lnTo>
                  <a:lnTo>
                    <a:pt x="656" y="235"/>
                  </a:lnTo>
                  <a:lnTo>
                    <a:pt x="647" y="243"/>
                  </a:lnTo>
                  <a:lnTo>
                    <a:pt x="637" y="250"/>
                  </a:lnTo>
                  <a:lnTo>
                    <a:pt x="628" y="256"/>
                  </a:lnTo>
                  <a:lnTo>
                    <a:pt x="618" y="262"/>
                  </a:lnTo>
                  <a:lnTo>
                    <a:pt x="606" y="265"/>
                  </a:lnTo>
                  <a:lnTo>
                    <a:pt x="594" y="268"/>
                  </a:lnTo>
                  <a:lnTo>
                    <a:pt x="583" y="270"/>
                  </a:lnTo>
                  <a:lnTo>
                    <a:pt x="570" y="271"/>
                  </a:lnTo>
                  <a:lnTo>
                    <a:pt x="0" y="271"/>
                  </a:lnTo>
                  <a:lnTo>
                    <a:pt x="0" y="331"/>
                  </a:lnTo>
                  <a:lnTo>
                    <a:pt x="0" y="340"/>
                  </a:lnTo>
                  <a:lnTo>
                    <a:pt x="1" y="348"/>
                  </a:lnTo>
                  <a:lnTo>
                    <a:pt x="4" y="358"/>
                  </a:lnTo>
                  <a:lnTo>
                    <a:pt x="7" y="366"/>
                  </a:lnTo>
                  <a:lnTo>
                    <a:pt x="11" y="374"/>
                  </a:lnTo>
                  <a:lnTo>
                    <a:pt x="15" y="381"/>
                  </a:lnTo>
                  <a:lnTo>
                    <a:pt x="20" y="388"/>
                  </a:lnTo>
                  <a:lnTo>
                    <a:pt x="26" y="395"/>
                  </a:lnTo>
                  <a:lnTo>
                    <a:pt x="33" y="401"/>
                  </a:lnTo>
                  <a:lnTo>
                    <a:pt x="40" y="405"/>
                  </a:lnTo>
                  <a:lnTo>
                    <a:pt x="47" y="410"/>
                  </a:lnTo>
                  <a:lnTo>
                    <a:pt x="55" y="413"/>
                  </a:lnTo>
                  <a:lnTo>
                    <a:pt x="63" y="417"/>
                  </a:lnTo>
                  <a:lnTo>
                    <a:pt x="72" y="419"/>
                  </a:lnTo>
                  <a:lnTo>
                    <a:pt x="81" y="420"/>
                  </a:lnTo>
                  <a:lnTo>
                    <a:pt x="89" y="420"/>
                  </a:lnTo>
                  <a:lnTo>
                    <a:pt x="691" y="420"/>
                  </a:lnTo>
                  <a:lnTo>
                    <a:pt x="700" y="420"/>
                  </a:lnTo>
                  <a:lnTo>
                    <a:pt x="709" y="419"/>
                  </a:lnTo>
                  <a:lnTo>
                    <a:pt x="717" y="417"/>
                  </a:lnTo>
                  <a:lnTo>
                    <a:pt x="726" y="413"/>
                  </a:lnTo>
                  <a:lnTo>
                    <a:pt x="733" y="410"/>
                  </a:lnTo>
                  <a:lnTo>
                    <a:pt x="742" y="405"/>
                  </a:lnTo>
                  <a:lnTo>
                    <a:pt x="749" y="401"/>
                  </a:lnTo>
                  <a:lnTo>
                    <a:pt x="754" y="395"/>
                  </a:lnTo>
                  <a:lnTo>
                    <a:pt x="760" y="388"/>
                  </a:lnTo>
                  <a:lnTo>
                    <a:pt x="766" y="381"/>
                  </a:lnTo>
                  <a:lnTo>
                    <a:pt x="771" y="374"/>
                  </a:lnTo>
                  <a:lnTo>
                    <a:pt x="774" y="366"/>
                  </a:lnTo>
                  <a:lnTo>
                    <a:pt x="777" y="358"/>
                  </a:lnTo>
                  <a:lnTo>
                    <a:pt x="779" y="348"/>
                  </a:lnTo>
                  <a:lnTo>
                    <a:pt x="781" y="340"/>
                  </a:lnTo>
                  <a:lnTo>
                    <a:pt x="781" y="331"/>
                  </a:lnTo>
                  <a:lnTo>
                    <a:pt x="781" y="0"/>
                  </a:lnTo>
                  <a:lnTo>
                    <a:pt x="691" y="0"/>
                  </a:lnTo>
                  <a:lnTo>
                    <a:pt x="691" y="15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2403" name="Google Shape;2403;p31"/>
            <p:cNvSpPr/>
            <p:nvPr/>
          </p:nvSpPr>
          <p:spPr>
            <a:xfrm>
              <a:off x="5730875" y="3422650"/>
              <a:ext cx="28575" cy="47625"/>
            </a:xfrm>
            <a:custGeom>
              <a:avLst/>
              <a:gdLst/>
              <a:ahLst/>
              <a:cxnLst/>
              <a:rect l="l" t="t" r="r" b="b"/>
              <a:pathLst>
                <a:path w="90" h="150" extrusionOk="0">
                  <a:moveTo>
                    <a:pt x="0" y="0"/>
                  </a:moveTo>
                  <a:lnTo>
                    <a:pt x="0" y="150"/>
                  </a:lnTo>
                  <a:lnTo>
                    <a:pt x="90" y="150"/>
                  </a:lnTo>
                  <a:lnTo>
                    <a:pt x="90" y="91"/>
                  </a:lnTo>
                  <a:lnTo>
                    <a:pt x="90" y="81"/>
                  </a:lnTo>
                  <a:lnTo>
                    <a:pt x="88" y="72"/>
                  </a:lnTo>
                  <a:lnTo>
                    <a:pt x="86" y="63"/>
                  </a:lnTo>
                  <a:lnTo>
                    <a:pt x="83" y="55"/>
                  </a:lnTo>
                  <a:lnTo>
                    <a:pt x="80" y="47"/>
                  </a:lnTo>
                  <a:lnTo>
                    <a:pt x="75" y="40"/>
                  </a:lnTo>
                  <a:lnTo>
                    <a:pt x="69" y="33"/>
                  </a:lnTo>
                  <a:lnTo>
                    <a:pt x="63" y="26"/>
                  </a:lnTo>
                  <a:lnTo>
                    <a:pt x="58" y="20"/>
                  </a:lnTo>
                  <a:lnTo>
                    <a:pt x="51" y="15"/>
                  </a:lnTo>
                  <a:lnTo>
                    <a:pt x="42" y="11"/>
                  </a:lnTo>
                  <a:lnTo>
                    <a:pt x="34" y="7"/>
                  </a:lnTo>
                  <a:lnTo>
                    <a:pt x="26" y="4"/>
                  </a:lnTo>
                  <a:lnTo>
                    <a:pt x="18" y="1"/>
                  </a:lnTo>
                  <a:lnTo>
                    <a:pt x="9" y="0"/>
                  </a:lnTo>
                  <a:lnTo>
                    <a:pt x="0" y="0"/>
                  </a:lnTo>
                  <a:lnTo>
                    <a:pt x="0"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2404" name="Google Shape;2404;p31"/>
            <p:cNvSpPr/>
            <p:nvPr/>
          </p:nvSpPr>
          <p:spPr>
            <a:xfrm>
              <a:off x="5473700" y="3422650"/>
              <a:ext cx="247650" cy="133350"/>
            </a:xfrm>
            <a:custGeom>
              <a:avLst/>
              <a:gdLst/>
              <a:ahLst/>
              <a:cxnLst/>
              <a:rect l="l" t="t" r="r" b="b"/>
              <a:pathLst>
                <a:path w="780" h="421" extrusionOk="0">
                  <a:moveTo>
                    <a:pt x="780" y="330"/>
                  </a:moveTo>
                  <a:lnTo>
                    <a:pt x="780" y="0"/>
                  </a:lnTo>
                  <a:lnTo>
                    <a:pt x="211" y="0"/>
                  </a:lnTo>
                  <a:lnTo>
                    <a:pt x="0" y="0"/>
                  </a:lnTo>
                  <a:lnTo>
                    <a:pt x="0" y="330"/>
                  </a:lnTo>
                  <a:lnTo>
                    <a:pt x="0" y="340"/>
                  </a:lnTo>
                  <a:lnTo>
                    <a:pt x="2" y="349"/>
                  </a:lnTo>
                  <a:lnTo>
                    <a:pt x="3" y="357"/>
                  </a:lnTo>
                  <a:lnTo>
                    <a:pt x="7" y="365"/>
                  </a:lnTo>
                  <a:lnTo>
                    <a:pt x="10" y="373"/>
                  </a:lnTo>
                  <a:lnTo>
                    <a:pt x="15" y="380"/>
                  </a:lnTo>
                  <a:lnTo>
                    <a:pt x="21" y="387"/>
                  </a:lnTo>
                  <a:lnTo>
                    <a:pt x="26" y="394"/>
                  </a:lnTo>
                  <a:lnTo>
                    <a:pt x="32" y="400"/>
                  </a:lnTo>
                  <a:lnTo>
                    <a:pt x="39" y="406"/>
                  </a:lnTo>
                  <a:lnTo>
                    <a:pt x="47" y="409"/>
                  </a:lnTo>
                  <a:lnTo>
                    <a:pt x="54" y="414"/>
                  </a:lnTo>
                  <a:lnTo>
                    <a:pt x="63" y="416"/>
                  </a:lnTo>
                  <a:lnTo>
                    <a:pt x="72" y="418"/>
                  </a:lnTo>
                  <a:lnTo>
                    <a:pt x="81" y="420"/>
                  </a:lnTo>
                  <a:lnTo>
                    <a:pt x="90" y="421"/>
                  </a:lnTo>
                  <a:lnTo>
                    <a:pt x="690" y="421"/>
                  </a:lnTo>
                  <a:lnTo>
                    <a:pt x="699" y="420"/>
                  </a:lnTo>
                  <a:lnTo>
                    <a:pt x="709" y="418"/>
                  </a:lnTo>
                  <a:lnTo>
                    <a:pt x="718" y="416"/>
                  </a:lnTo>
                  <a:lnTo>
                    <a:pt x="726" y="414"/>
                  </a:lnTo>
                  <a:lnTo>
                    <a:pt x="734" y="409"/>
                  </a:lnTo>
                  <a:lnTo>
                    <a:pt x="741" y="404"/>
                  </a:lnTo>
                  <a:lnTo>
                    <a:pt x="748" y="400"/>
                  </a:lnTo>
                  <a:lnTo>
                    <a:pt x="754" y="394"/>
                  </a:lnTo>
                  <a:lnTo>
                    <a:pt x="761" y="387"/>
                  </a:lnTo>
                  <a:lnTo>
                    <a:pt x="765" y="380"/>
                  </a:lnTo>
                  <a:lnTo>
                    <a:pt x="770" y="373"/>
                  </a:lnTo>
                  <a:lnTo>
                    <a:pt x="774" y="365"/>
                  </a:lnTo>
                  <a:lnTo>
                    <a:pt x="777" y="357"/>
                  </a:lnTo>
                  <a:lnTo>
                    <a:pt x="779" y="349"/>
                  </a:lnTo>
                  <a:lnTo>
                    <a:pt x="780" y="340"/>
                  </a:lnTo>
                  <a:lnTo>
                    <a:pt x="780" y="33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2405" name="Google Shape;2405;p31"/>
            <p:cNvSpPr/>
            <p:nvPr/>
          </p:nvSpPr>
          <p:spPr>
            <a:xfrm>
              <a:off x="5473700" y="3365500"/>
              <a:ext cx="247650" cy="47625"/>
            </a:xfrm>
            <a:custGeom>
              <a:avLst/>
              <a:gdLst/>
              <a:ahLst/>
              <a:cxnLst/>
              <a:rect l="l" t="t" r="r" b="b"/>
              <a:pathLst>
                <a:path w="780" h="150" extrusionOk="0">
                  <a:moveTo>
                    <a:pt x="180" y="90"/>
                  </a:moveTo>
                  <a:lnTo>
                    <a:pt x="180" y="84"/>
                  </a:lnTo>
                  <a:lnTo>
                    <a:pt x="183" y="78"/>
                  </a:lnTo>
                  <a:lnTo>
                    <a:pt x="185" y="73"/>
                  </a:lnTo>
                  <a:lnTo>
                    <a:pt x="189" y="69"/>
                  </a:lnTo>
                  <a:lnTo>
                    <a:pt x="193" y="64"/>
                  </a:lnTo>
                  <a:lnTo>
                    <a:pt x="198" y="62"/>
                  </a:lnTo>
                  <a:lnTo>
                    <a:pt x="204" y="60"/>
                  </a:lnTo>
                  <a:lnTo>
                    <a:pt x="209" y="60"/>
                  </a:lnTo>
                  <a:lnTo>
                    <a:pt x="216" y="60"/>
                  </a:lnTo>
                  <a:lnTo>
                    <a:pt x="222" y="62"/>
                  </a:lnTo>
                  <a:lnTo>
                    <a:pt x="227" y="64"/>
                  </a:lnTo>
                  <a:lnTo>
                    <a:pt x="231" y="69"/>
                  </a:lnTo>
                  <a:lnTo>
                    <a:pt x="235" y="73"/>
                  </a:lnTo>
                  <a:lnTo>
                    <a:pt x="237" y="78"/>
                  </a:lnTo>
                  <a:lnTo>
                    <a:pt x="240" y="84"/>
                  </a:lnTo>
                  <a:lnTo>
                    <a:pt x="240" y="90"/>
                  </a:lnTo>
                  <a:lnTo>
                    <a:pt x="240" y="96"/>
                  </a:lnTo>
                  <a:lnTo>
                    <a:pt x="237" y="102"/>
                  </a:lnTo>
                  <a:lnTo>
                    <a:pt x="235" y="106"/>
                  </a:lnTo>
                  <a:lnTo>
                    <a:pt x="231" y="111"/>
                  </a:lnTo>
                  <a:lnTo>
                    <a:pt x="227" y="114"/>
                  </a:lnTo>
                  <a:lnTo>
                    <a:pt x="222" y="118"/>
                  </a:lnTo>
                  <a:lnTo>
                    <a:pt x="216" y="119"/>
                  </a:lnTo>
                  <a:lnTo>
                    <a:pt x="209" y="120"/>
                  </a:lnTo>
                  <a:lnTo>
                    <a:pt x="204" y="119"/>
                  </a:lnTo>
                  <a:lnTo>
                    <a:pt x="198" y="118"/>
                  </a:lnTo>
                  <a:lnTo>
                    <a:pt x="193" y="114"/>
                  </a:lnTo>
                  <a:lnTo>
                    <a:pt x="189" y="111"/>
                  </a:lnTo>
                  <a:lnTo>
                    <a:pt x="185" y="106"/>
                  </a:lnTo>
                  <a:lnTo>
                    <a:pt x="183" y="102"/>
                  </a:lnTo>
                  <a:lnTo>
                    <a:pt x="180" y="96"/>
                  </a:lnTo>
                  <a:lnTo>
                    <a:pt x="180" y="90"/>
                  </a:lnTo>
                  <a:lnTo>
                    <a:pt x="180" y="90"/>
                  </a:lnTo>
                  <a:close/>
                  <a:moveTo>
                    <a:pt x="120" y="120"/>
                  </a:moveTo>
                  <a:lnTo>
                    <a:pt x="113" y="119"/>
                  </a:lnTo>
                  <a:lnTo>
                    <a:pt x="109" y="118"/>
                  </a:lnTo>
                  <a:lnTo>
                    <a:pt x="103" y="114"/>
                  </a:lnTo>
                  <a:lnTo>
                    <a:pt x="98" y="111"/>
                  </a:lnTo>
                  <a:lnTo>
                    <a:pt x="95" y="106"/>
                  </a:lnTo>
                  <a:lnTo>
                    <a:pt x="92" y="102"/>
                  </a:lnTo>
                  <a:lnTo>
                    <a:pt x="90" y="96"/>
                  </a:lnTo>
                  <a:lnTo>
                    <a:pt x="90" y="90"/>
                  </a:lnTo>
                  <a:lnTo>
                    <a:pt x="90" y="84"/>
                  </a:lnTo>
                  <a:lnTo>
                    <a:pt x="92" y="78"/>
                  </a:lnTo>
                  <a:lnTo>
                    <a:pt x="95" y="73"/>
                  </a:lnTo>
                  <a:lnTo>
                    <a:pt x="98" y="69"/>
                  </a:lnTo>
                  <a:lnTo>
                    <a:pt x="103" y="64"/>
                  </a:lnTo>
                  <a:lnTo>
                    <a:pt x="109" y="62"/>
                  </a:lnTo>
                  <a:lnTo>
                    <a:pt x="113" y="60"/>
                  </a:lnTo>
                  <a:lnTo>
                    <a:pt x="120" y="60"/>
                  </a:lnTo>
                  <a:lnTo>
                    <a:pt x="126" y="60"/>
                  </a:lnTo>
                  <a:lnTo>
                    <a:pt x="132" y="62"/>
                  </a:lnTo>
                  <a:lnTo>
                    <a:pt x="136" y="64"/>
                  </a:lnTo>
                  <a:lnTo>
                    <a:pt x="141" y="69"/>
                  </a:lnTo>
                  <a:lnTo>
                    <a:pt x="145" y="73"/>
                  </a:lnTo>
                  <a:lnTo>
                    <a:pt x="148" y="78"/>
                  </a:lnTo>
                  <a:lnTo>
                    <a:pt x="149" y="84"/>
                  </a:lnTo>
                  <a:lnTo>
                    <a:pt x="150" y="90"/>
                  </a:lnTo>
                  <a:lnTo>
                    <a:pt x="149" y="96"/>
                  </a:lnTo>
                  <a:lnTo>
                    <a:pt x="148" y="102"/>
                  </a:lnTo>
                  <a:lnTo>
                    <a:pt x="145" y="106"/>
                  </a:lnTo>
                  <a:lnTo>
                    <a:pt x="141" y="111"/>
                  </a:lnTo>
                  <a:lnTo>
                    <a:pt x="136" y="114"/>
                  </a:lnTo>
                  <a:lnTo>
                    <a:pt x="132" y="118"/>
                  </a:lnTo>
                  <a:lnTo>
                    <a:pt x="126" y="119"/>
                  </a:lnTo>
                  <a:lnTo>
                    <a:pt x="120" y="120"/>
                  </a:lnTo>
                  <a:close/>
                  <a:moveTo>
                    <a:pt x="300" y="60"/>
                  </a:moveTo>
                  <a:lnTo>
                    <a:pt x="307" y="60"/>
                  </a:lnTo>
                  <a:lnTo>
                    <a:pt x="311" y="62"/>
                  </a:lnTo>
                  <a:lnTo>
                    <a:pt x="317" y="64"/>
                  </a:lnTo>
                  <a:lnTo>
                    <a:pt x="322" y="69"/>
                  </a:lnTo>
                  <a:lnTo>
                    <a:pt x="325" y="73"/>
                  </a:lnTo>
                  <a:lnTo>
                    <a:pt x="328" y="78"/>
                  </a:lnTo>
                  <a:lnTo>
                    <a:pt x="330" y="84"/>
                  </a:lnTo>
                  <a:lnTo>
                    <a:pt x="330" y="90"/>
                  </a:lnTo>
                  <a:lnTo>
                    <a:pt x="330" y="96"/>
                  </a:lnTo>
                  <a:lnTo>
                    <a:pt x="328" y="102"/>
                  </a:lnTo>
                  <a:lnTo>
                    <a:pt x="325" y="106"/>
                  </a:lnTo>
                  <a:lnTo>
                    <a:pt x="322" y="111"/>
                  </a:lnTo>
                  <a:lnTo>
                    <a:pt x="317" y="114"/>
                  </a:lnTo>
                  <a:lnTo>
                    <a:pt x="311" y="118"/>
                  </a:lnTo>
                  <a:lnTo>
                    <a:pt x="307" y="119"/>
                  </a:lnTo>
                  <a:lnTo>
                    <a:pt x="300" y="120"/>
                  </a:lnTo>
                  <a:lnTo>
                    <a:pt x="294" y="119"/>
                  </a:lnTo>
                  <a:lnTo>
                    <a:pt x="288" y="118"/>
                  </a:lnTo>
                  <a:lnTo>
                    <a:pt x="284" y="114"/>
                  </a:lnTo>
                  <a:lnTo>
                    <a:pt x="279" y="111"/>
                  </a:lnTo>
                  <a:lnTo>
                    <a:pt x="275" y="106"/>
                  </a:lnTo>
                  <a:lnTo>
                    <a:pt x="272" y="102"/>
                  </a:lnTo>
                  <a:lnTo>
                    <a:pt x="271" y="96"/>
                  </a:lnTo>
                  <a:lnTo>
                    <a:pt x="270" y="90"/>
                  </a:lnTo>
                  <a:lnTo>
                    <a:pt x="271" y="84"/>
                  </a:lnTo>
                  <a:lnTo>
                    <a:pt x="272" y="78"/>
                  </a:lnTo>
                  <a:lnTo>
                    <a:pt x="275" y="73"/>
                  </a:lnTo>
                  <a:lnTo>
                    <a:pt x="279" y="69"/>
                  </a:lnTo>
                  <a:lnTo>
                    <a:pt x="284" y="64"/>
                  </a:lnTo>
                  <a:lnTo>
                    <a:pt x="288" y="62"/>
                  </a:lnTo>
                  <a:lnTo>
                    <a:pt x="294" y="60"/>
                  </a:lnTo>
                  <a:lnTo>
                    <a:pt x="300" y="60"/>
                  </a:lnTo>
                  <a:lnTo>
                    <a:pt x="300" y="60"/>
                  </a:lnTo>
                  <a:close/>
                  <a:moveTo>
                    <a:pt x="780" y="150"/>
                  </a:moveTo>
                  <a:lnTo>
                    <a:pt x="780" y="90"/>
                  </a:lnTo>
                  <a:lnTo>
                    <a:pt x="780" y="81"/>
                  </a:lnTo>
                  <a:lnTo>
                    <a:pt x="779" y="71"/>
                  </a:lnTo>
                  <a:lnTo>
                    <a:pt x="777" y="63"/>
                  </a:lnTo>
                  <a:lnTo>
                    <a:pt x="774" y="55"/>
                  </a:lnTo>
                  <a:lnTo>
                    <a:pt x="770" y="47"/>
                  </a:lnTo>
                  <a:lnTo>
                    <a:pt x="765" y="39"/>
                  </a:lnTo>
                  <a:lnTo>
                    <a:pt x="761" y="32"/>
                  </a:lnTo>
                  <a:lnTo>
                    <a:pt x="754" y="26"/>
                  </a:lnTo>
                  <a:lnTo>
                    <a:pt x="748" y="20"/>
                  </a:lnTo>
                  <a:lnTo>
                    <a:pt x="741" y="15"/>
                  </a:lnTo>
                  <a:lnTo>
                    <a:pt x="734" y="10"/>
                  </a:lnTo>
                  <a:lnTo>
                    <a:pt x="726" y="7"/>
                  </a:lnTo>
                  <a:lnTo>
                    <a:pt x="718" y="4"/>
                  </a:lnTo>
                  <a:lnTo>
                    <a:pt x="709" y="2"/>
                  </a:lnTo>
                  <a:lnTo>
                    <a:pt x="699" y="0"/>
                  </a:lnTo>
                  <a:lnTo>
                    <a:pt x="690" y="0"/>
                  </a:lnTo>
                  <a:lnTo>
                    <a:pt x="90" y="0"/>
                  </a:lnTo>
                  <a:lnTo>
                    <a:pt x="81" y="0"/>
                  </a:lnTo>
                  <a:lnTo>
                    <a:pt x="72" y="2"/>
                  </a:lnTo>
                  <a:lnTo>
                    <a:pt x="63" y="4"/>
                  </a:lnTo>
                  <a:lnTo>
                    <a:pt x="54" y="7"/>
                  </a:lnTo>
                  <a:lnTo>
                    <a:pt x="47" y="10"/>
                  </a:lnTo>
                  <a:lnTo>
                    <a:pt x="39" y="15"/>
                  </a:lnTo>
                  <a:lnTo>
                    <a:pt x="32" y="20"/>
                  </a:lnTo>
                  <a:lnTo>
                    <a:pt x="26" y="26"/>
                  </a:lnTo>
                  <a:lnTo>
                    <a:pt x="21" y="32"/>
                  </a:lnTo>
                  <a:lnTo>
                    <a:pt x="15" y="39"/>
                  </a:lnTo>
                  <a:lnTo>
                    <a:pt x="10" y="47"/>
                  </a:lnTo>
                  <a:lnTo>
                    <a:pt x="7" y="55"/>
                  </a:lnTo>
                  <a:lnTo>
                    <a:pt x="3" y="63"/>
                  </a:lnTo>
                  <a:lnTo>
                    <a:pt x="2" y="71"/>
                  </a:lnTo>
                  <a:lnTo>
                    <a:pt x="0" y="81"/>
                  </a:lnTo>
                  <a:lnTo>
                    <a:pt x="0" y="90"/>
                  </a:lnTo>
                  <a:lnTo>
                    <a:pt x="0" y="150"/>
                  </a:lnTo>
                  <a:lnTo>
                    <a:pt x="211" y="150"/>
                  </a:lnTo>
                  <a:lnTo>
                    <a:pt x="780" y="15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2406" name="Google Shape;2406;p31"/>
          <p:cNvSpPr/>
          <p:nvPr/>
        </p:nvSpPr>
        <p:spPr>
          <a:xfrm>
            <a:off x="10001121" y="4489187"/>
            <a:ext cx="347679" cy="347679"/>
          </a:xfrm>
          <a:custGeom>
            <a:avLst/>
            <a:gdLst/>
            <a:ahLst/>
            <a:cxnLst/>
            <a:rect l="l" t="t" r="r" b="b"/>
            <a:pathLst>
              <a:path w="903" h="903" extrusionOk="0">
                <a:moveTo>
                  <a:pt x="873" y="512"/>
                </a:moveTo>
                <a:lnTo>
                  <a:pt x="638" y="512"/>
                </a:lnTo>
                <a:lnTo>
                  <a:pt x="642" y="497"/>
                </a:lnTo>
                <a:lnTo>
                  <a:pt x="644" y="481"/>
                </a:lnTo>
                <a:lnTo>
                  <a:pt x="647" y="467"/>
                </a:lnTo>
                <a:lnTo>
                  <a:pt x="647" y="451"/>
                </a:lnTo>
                <a:lnTo>
                  <a:pt x="647" y="436"/>
                </a:lnTo>
                <a:lnTo>
                  <a:pt x="644" y="420"/>
                </a:lnTo>
                <a:lnTo>
                  <a:pt x="642" y="406"/>
                </a:lnTo>
                <a:lnTo>
                  <a:pt x="638" y="391"/>
                </a:lnTo>
                <a:lnTo>
                  <a:pt x="873" y="391"/>
                </a:lnTo>
                <a:lnTo>
                  <a:pt x="873" y="512"/>
                </a:lnTo>
                <a:close/>
                <a:moveTo>
                  <a:pt x="607" y="509"/>
                </a:moveTo>
                <a:lnTo>
                  <a:pt x="605" y="512"/>
                </a:lnTo>
                <a:lnTo>
                  <a:pt x="604" y="516"/>
                </a:lnTo>
                <a:lnTo>
                  <a:pt x="599" y="525"/>
                </a:lnTo>
                <a:lnTo>
                  <a:pt x="594" y="534"/>
                </a:lnTo>
                <a:lnTo>
                  <a:pt x="588" y="544"/>
                </a:lnTo>
                <a:lnTo>
                  <a:pt x="582" y="552"/>
                </a:lnTo>
                <a:lnTo>
                  <a:pt x="576" y="561"/>
                </a:lnTo>
                <a:lnTo>
                  <a:pt x="568" y="568"/>
                </a:lnTo>
                <a:lnTo>
                  <a:pt x="561" y="575"/>
                </a:lnTo>
                <a:lnTo>
                  <a:pt x="553" y="581"/>
                </a:lnTo>
                <a:lnTo>
                  <a:pt x="544" y="588"/>
                </a:lnTo>
                <a:lnTo>
                  <a:pt x="535" y="594"/>
                </a:lnTo>
                <a:lnTo>
                  <a:pt x="527" y="599"/>
                </a:lnTo>
                <a:lnTo>
                  <a:pt x="517" y="603"/>
                </a:lnTo>
                <a:lnTo>
                  <a:pt x="507" y="607"/>
                </a:lnTo>
                <a:lnTo>
                  <a:pt x="498" y="610"/>
                </a:lnTo>
                <a:lnTo>
                  <a:pt x="487" y="613"/>
                </a:lnTo>
                <a:lnTo>
                  <a:pt x="477" y="614"/>
                </a:lnTo>
                <a:lnTo>
                  <a:pt x="476" y="614"/>
                </a:lnTo>
                <a:lnTo>
                  <a:pt x="474" y="614"/>
                </a:lnTo>
                <a:lnTo>
                  <a:pt x="471" y="616"/>
                </a:lnTo>
                <a:lnTo>
                  <a:pt x="466" y="616"/>
                </a:lnTo>
                <a:lnTo>
                  <a:pt x="457" y="617"/>
                </a:lnTo>
                <a:lnTo>
                  <a:pt x="447" y="617"/>
                </a:lnTo>
                <a:lnTo>
                  <a:pt x="438" y="616"/>
                </a:lnTo>
                <a:lnTo>
                  <a:pt x="429" y="616"/>
                </a:lnTo>
                <a:lnTo>
                  <a:pt x="417" y="613"/>
                </a:lnTo>
                <a:lnTo>
                  <a:pt x="405" y="611"/>
                </a:lnTo>
                <a:lnTo>
                  <a:pt x="394" y="606"/>
                </a:lnTo>
                <a:lnTo>
                  <a:pt x="383" y="602"/>
                </a:lnTo>
                <a:lnTo>
                  <a:pt x="373" y="597"/>
                </a:lnTo>
                <a:lnTo>
                  <a:pt x="362" y="591"/>
                </a:lnTo>
                <a:lnTo>
                  <a:pt x="353" y="584"/>
                </a:lnTo>
                <a:lnTo>
                  <a:pt x="344" y="578"/>
                </a:lnTo>
                <a:lnTo>
                  <a:pt x="335" y="569"/>
                </a:lnTo>
                <a:lnTo>
                  <a:pt x="327" y="561"/>
                </a:lnTo>
                <a:lnTo>
                  <a:pt x="319" y="552"/>
                </a:lnTo>
                <a:lnTo>
                  <a:pt x="313" y="542"/>
                </a:lnTo>
                <a:lnTo>
                  <a:pt x="307" y="533"/>
                </a:lnTo>
                <a:lnTo>
                  <a:pt x="301" y="523"/>
                </a:lnTo>
                <a:lnTo>
                  <a:pt x="297" y="512"/>
                </a:lnTo>
                <a:lnTo>
                  <a:pt x="292" y="501"/>
                </a:lnTo>
                <a:lnTo>
                  <a:pt x="290" y="489"/>
                </a:lnTo>
                <a:lnTo>
                  <a:pt x="287" y="476"/>
                </a:lnTo>
                <a:lnTo>
                  <a:pt x="286" y="464"/>
                </a:lnTo>
                <a:lnTo>
                  <a:pt x="286" y="451"/>
                </a:lnTo>
                <a:lnTo>
                  <a:pt x="286" y="439"/>
                </a:lnTo>
                <a:lnTo>
                  <a:pt x="287" y="426"/>
                </a:lnTo>
                <a:lnTo>
                  <a:pt x="290" y="413"/>
                </a:lnTo>
                <a:lnTo>
                  <a:pt x="292" y="401"/>
                </a:lnTo>
                <a:lnTo>
                  <a:pt x="297" y="391"/>
                </a:lnTo>
                <a:lnTo>
                  <a:pt x="301" y="380"/>
                </a:lnTo>
                <a:lnTo>
                  <a:pt x="307" y="370"/>
                </a:lnTo>
                <a:lnTo>
                  <a:pt x="313" y="360"/>
                </a:lnTo>
                <a:lnTo>
                  <a:pt x="319" y="351"/>
                </a:lnTo>
                <a:lnTo>
                  <a:pt x="327" y="342"/>
                </a:lnTo>
                <a:lnTo>
                  <a:pt x="334" y="334"/>
                </a:lnTo>
                <a:lnTo>
                  <a:pt x="342" y="326"/>
                </a:lnTo>
                <a:lnTo>
                  <a:pt x="351" y="319"/>
                </a:lnTo>
                <a:lnTo>
                  <a:pt x="361" y="313"/>
                </a:lnTo>
                <a:lnTo>
                  <a:pt x="371" y="307"/>
                </a:lnTo>
                <a:lnTo>
                  <a:pt x="380" y="302"/>
                </a:lnTo>
                <a:lnTo>
                  <a:pt x="390" y="297"/>
                </a:lnTo>
                <a:lnTo>
                  <a:pt x="401" y="293"/>
                </a:lnTo>
                <a:lnTo>
                  <a:pt x="412" y="291"/>
                </a:lnTo>
                <a:lnTo>
                  <a:pt x="424" y="288"/>
                </a:lnTo>
                <a:lnTo>
                  <a:pt x="434" y="287"/>
                </a:lnTo>
                <a:lnTo>
                  <a:pt x="445" y="286"/>
                </a:lnTo>
                <a:lnTo>
                  <a:pt x="456" y="286"/>
                </a:lnTo>
                <a:lnTo>
                  <a:pt x="466" y="287"/>
                </a:lnTo>
                <a:lnTo>
                  <a:pt x="471" y="287"/>
                </a:lnTo>
                <a:lnTo>
                  <a:pt x="474" y="287"/>
                </a:lnTo>
                <a:lnTo>
                  <a:pt x="476" y="287"/>
                </a:lnTo>
                <a:lnTo>
                  <a:pt x="477" y="288"/>
                </a:lnTo>
                <a:lnTo>
                  <a:pt x="487" y="290"/>
                </a:lnTo>
                <a:lnTo>
                  <a:pt x="498" y="292"/>
                </a:lnTo>
                <a:lnTo>
                  <a:pt x="507" y="296"/>
                </a:lnTo>
                <a:lnTo>
                  <a:pt x="517" y="299"/>
                </a:lnTo>
                <a:lnTo>
                  <a:pt x="527" y="304"/>
                </a:lnTo>
                <a:lnTo>
                  <a:pt x="535" y="309"/>
                </a:lnTo>
                <a:lnTo>
                  <a:pt x="544" y="315"/>
                </a:lnTo>
                <a:lnTo>
                  <a:pt x="553" y="321"/>
                </a:lnTo>
                <a:lnTo>
                  <a:pt x="561" y="327"/>
                </a:lnTo>
                <a:lnTo>
                  <a:pt x="568" y="335"/>
                </a:lnTo>
                <a:lnTo>
                  <a:pt x="576" y="342"/>
                </a:lnTo>
                <a:lnTo>
                  <a:pt x="582" y="351"/>
                </a:lnTo>
                <a:lnTo>
                  <a:pt x="588" y="359"/>
                </a:lnTo>
                <a:lnTo>
                  <a:pt x="594" y="368"/>
                </a:lnTo>
                <a:lnTo>
                  <a:pt x="599" y="378"/>
                </a:lnTo>
                <a:lnTo>
                  <a:pt x="604" y="387"/>
                </a:lnTo>
                <a:lnTo>
                  <a:pt x="605" y="390"/>
                </a:lnTo>
                <a:lnTo>
                  <a:pt x="606" y="392"/>
                </a:lnTo>
                <a:lnTo>
                  <a:pt x="611" y="407"/>
                </a:lnTo>
                <a:lnTo>
                  <a:pt x="615" y="421"/>
                </a:lnTo>
                <a:lnTo>
                  <a:pt x="616" y="436"/>
                </a:lnTo>
                <a:lnTo>
                  <a:pt x="617" y="451"/>
                </a:lnTo>
                <a:lnTo>
                  <a:pt x="616" y="467"/>
                </a:lnTo>
                <a:lnTo>
                  <a:pt x="615" y="481"/>
                </a:lnTo>
                <a:lnTo>
                  <a:pt x="611" y="496"/>
                </a:lnTo>
                <a:lnTo>
                  <a:pt x="607" y="509"/>
                </a:lnTo>
                <a:close/>
                <a:moveTo>
                  <a:pt x="511" y="872"/>
                </a:moveTo>
                <a:lnTo>
                  <a:pt x="391" y="872"/>
                </a:lnTo>
                <a:lnTo>
                  <a:pt x="391" y="638"/>
                </a:lnTo>
                <a:lnTo>
                  <a:pt x="406" y="643"/>
                </a:lnTo>
                <a:lnTo>
                  <a:pt x="421" y="645"/>
                </a:lnTo>
                <a:lnTo>
                  <a:pt x="436" y="646"/>
                </a:lnTo>
                <a:lnTo>
                  <a:pt x="451" y="647"/>
                </a:lnTo>
                <a:lnTo>
                  <a:pt x="467" y="646"/>
                </a:lnTo>
                <a:lnTo>
                  <a:pt x="482" y="645"/>
                </a:lnTo>
                <a:lnTo>
                  <a:pt x="496" y="643"/>
                </a:lnTo>
                <a:lnTo>
                  <a:pt x="511" y="638"/>
                </a:lnTo>
                <a:lnTo>
                  <a:pt x="511" y="872"/>
                </a:lnTo>
                <a:close/>
                <a:moveTo>
                  <a:pt x="264" y="512"/>
                </a:moveTo>
                <a:lnTo>
                  <a:pt x="30" y="512"/>
                </a:lnTo>
                <a:lnTo>
                  <a:pt x="30" y="391"/>
                </a:lnTo>
                <a:lnTo>
                  <a:pt x="264" y="391"/>
                </a:lnTo>
                <a:lnTo>
                  <a:pt x="261" y="406"/>
                </a:lnTo>
                <a:lnTo>
                  <a:pt x="258" y="420"/>
                </a:lnTo>
                <a:lnTo>
                  <a:pt x="257" y="436"/>
                </a:lnTo>
                <a:lnTo>
                  <a:pt x="256" y="451"/>
                </a:lnTo>
                <a:lnTo>
                  <a:pt x="257" y="467"/>
                </a:lnTo>
                <a:lnTo>
                  <a:pt x="258" y="481"/>
                </a:lnTo>
                <a:lnTo>
                  <a:pt x="261" y="497"/>
                </a:lnTo>
                <a:lnTo>
                  <a:pt x="264" y="512"/>
                </a:lnTo>
                <a:close/>
                <a:moveTo>
                  <a:pt x="391" y="31"/>
                </a:moveTo>
                <a:lnTo>
                  <a:pt x="511" y="31"/>
                </a:lnTo>
                <a:lnTo>
                  <a:pt x="511" y="264"/>
                </a:lnTo>
                <a:lnTo>
                  <a:pt x="496" y="260"/>
                </a:lnTo>
                <a:lnTo>
                  <a:pt x="482" y="258"/>
                </a:lnTo>
                <a:lnTo>
                  <a:pt x="467" y="257"/>
                </a:lnTo>
                <a:lnTo>
                  <a:pt x="451" y="255"/>
                </a:lnTo>
                <a:lnTo>
                  <a:pt x="436" y="257"/>
                </a:lnTo>
                <a:lnTo>
                  <a:pt x="421" y="258"/>
                </a:lnTo>
                <a:lnTo>
                  <a:pt x="406" y="260"/>
                </a:lnTo>
                <a:lnTo>
                  <a:pt x="391" y="264"/>
                </a:lnTo>
                <a:lnTo>
                  <a:pt x="391" y="31"/>
                </a:lnTo>
                <a:close/>
                <a:moveTo>
                  <a:pt x="887" y="362"/>
                </a:moveTo>
                <a:lnTo>
                  <a:pt x="847" y="362"/>
                </a:lnTo>
                <a:lnTo>
                  <a:pt x="840" y="334"/>
                </a:lnTo>
                <a:lnTo>
                  <a:pt x="831" y="305"/>
                </a:lnTo>
                <a:lnTo>
                  <a:pt x="819" y="280"/>
                </a:lnTo>
                <a:lnTo>
                  <a:pt x="807" y="254"/>
                </a:lnTo>
                <a:lnTo>
                  <a:pt x="792" y="230"/>
                </a:lnTo>
                <a:lnTo>
                  <a:pt x="775" y="207"/>
                </a:lnTo>
                <a:lnTo>
                  <a:pt x="758" y="185"/>
                </a:lnTo>
                <a:lnTo>
                  <a:pt x="738" y="164"/>
                </a:lnTo>
                <a:lnTo>
                  <a:pt x="717" y="145"/>
                </a:lnTo>
                <a:lnTo>
                  <a:pt x="695" y="127"/>
                </a:lnTo>
                <a:lnTo>
                  <a:pt x="672" y="111"/>
                </a:lnTo>
                <a:lnTo>
                  <a:pt x="649" y="97"/>
                </a:lnTo>
                <a:lnTo>
                  <a:pt x="623" y="83"/>
                </a:lnTo>
                <a:lnTo>
                  <a:pt x="596" y="72"/>
                </a:lnTo>
                <a:lnTo>
                  <a:pt x="570" y="62"/>
                </a:lnTo>
                <a:lnTo>
                  <a:pt x="542" y="55"/>
                </a:lnTo>
                <a:lnTo>
                  <a:pt x="542" y="15"/>
                </a:lnTo>
                <a:lnTo>
                  <a:pt x="540" y="9"/>
                </a:lnTo>
                <a:lnTo>
                  <a:pt x="537" y="5"/>
                </a:lnTo>
                <a:lnTo>
                  <a:pt x="533" y="1"/>
                </a:lnTo>
                <a:lnTo>
                  <a:pt x="527" y="0"/>
                </a:lnTo>
                <a:lnTo>
                  <a:pt x="377" y="0"/>
                </a:lnTo>
                <a:lnTo>
                  <a:pt x="371" y="1"/>
                </a:lnTo>
                <a:lnTo>
                  <a:pt x="366" y="5"/>
                </a:lnTo>
                <a:lnTo>
                  <a:pt x="362" y="10"/>
                </a:lnTo>
                <a:lnTo>
                  <a:pt x="361" y="15"/>
                </a:lnTo>
                <a:lnTo>
                  <a:pt x="361" y="55"/>
                </a:lnTo>
                <a:lnTo>
                  <a:pt x="333" y="62"/>
                </a:lnTo>
                <a:lnTo>
                  <a:pt x="306" y="72"/>
                </a:lnTo>
                <a:lnTo>
                  <a:pt x="280" y="83"/>
                </a:lnTo>
                <a:lnTo>
                  <a:pt x="254" y="97"/>
                </a:lnTo>
                <a:lnTo>
                  <a:pt x="230" y="111"/>
                </a:lnTo>
                <a:lnTo>
                  <a:pt x="207" y="127"/>
                </a:lnTo>
                <a:lnTo>
                  <a:pt x="185" y="145"/>
                </a:lnTo>
                <a:lnTo>
                  <a:pt x="164" y="164"/>
                </a:lnTo>
                <a:lnTo>
                  <a:pt x="145" y="185"/>
                </a:lnTo>
                <a:lnTo>
                  <a:pt x="127" y="207"/>
                </a:lnTo>
                <a:lnTo>
                  <a:pt x="112" y="230"/>
                </a:lnTo>
                <a:lnTo>
                  <a:pt x="97" y="254"/>
                </a:lnTo>
                <a:lnTo>
                  <a:pt x="83" y="280"/>
                </a:lnTo>
                <a:lnTo>
                  <a:pt x="72" y="305"/>
                </a:lnTo>
                <a:lnTo>
                  <a:pt x="63" y="334"/>
                </a:lnTo>
                <a:lnTo>
                  <a:pt x="55" y="362"/>
                </a:lnTo>
                <a:lnTo>
                  <a:pt x="15" y="362"/>
                </a:lnTo>
                <a:lnTo>
                  <a:pt x="9" y="362"/>
                </a:lnTo>
                <a:lnTo>
                  <a:pt x="4" y="365"/>
                </a:lnTo>
                <a:lnTo>
                  <a:pt x="2" y="370"/>
                </a:lnTo>
                <a:lnTo>
                  <a:pt x="0" y="376"/>
                </a:lnTo>
                <a:lnTo>
                  <a:pt x="0" y="527"/>
                </a:lnTo>
                <a:lnTo>
                  <a:pt x="2" y="533"/>
                </a:lnTo>
                <a:lnTo>
                  <a:pt x="4" y="538"/>
                </a:lnTo>
                <a:lnTo>
                  <a:pt x="9" y="540"/>
                </a:lnTo>
                <a:lnTo>
                  <a:pt x="15" y="541"/>
                </a:lnTo>
                <a:lnTo>
                  <a:pt x="55" y="541"/>
                </a:lnTo>
                <a:lnTo>
                  <a:pt x="63" y="569"/>
                </a:lnTo>
                <a:lnTo>
                  <a:pt x="72" y="597"/>
                </a:lnTo>
                <a:lnTo>
                  <a:pt x="83" y="623"/>
                </a:lnTo>
                <a:lnTo>
                  <a:pt x="97" y="649"/>
                </a:lnTo>
                <a:lnTo>
                  <a:pt x="112" y="673"/>
                </a:lnTo>
                <a:lnTo>
                  <a:pt x="127" y="696"/>
                </a:lnTo>
                <a:lnTo>
                  <a:pt x="145" y="717"/>
                </a:lnTo>
                <a:lnTo>
                  <a:pt x="164" y="738"/>
                </a:lnTo>
                <a:lnTo>
                  <a:pt x="185" y="757"/>
                </a:lnTo>
                <a:lnTo>
                  <a:pt x="207" y="776"/>
                </a:lnTo>
                <a:lnTo>
                  <a:pt x="230" y="792"/>
                </a:lnTo>
                <a:lnTo>
                  <a:pt x="254" y="806"/>
                </a:lnTo>
                <a:lnTo>
                  <a:pt x="279" y="820"/>
                </a:lnTo>
                <a:lnTo>
                  <a:pt x="306" y="831"/>
                </a:lnTo>
                <a:lnTo>
                  <a:pt x="333" y="839"/>
                </a:lnTo>
                <a:lnTo>
                  <a:pt x="361" y="848"/>
                </a:lnTo>
                <a:lnTo>
                  <a:pt x="361" y="888"/>
                </a:lnTo>
                <a:lnTo>
                  <a:pt x="362" y="893"/>
                </a:lnTo>
                <a:lnTo>
                  <a:pt x="366" y="898"/>
                </a:lnTo>
                <a:lnTo>
                  <a:pt x="371" y="901"/>
                </a:lnTo>
                <a:lnTo>
                  <a:pt x="375" y="903"/>
                </a:lnTo>
                <a:lnTo>
                  <a:pt x="527" y="903"/>
                </a:lnTo>
                <a:lnTo>
                  <a:pt x="532" y="901"/>
                </a:lnTo>
                <a:lnTo>
                  <a:pt x="537" y="898"/>
                </a:lnTo>
                <a:lnTo>
                  <a:pt x="540" y="893"/>
                </a:lnTo>
                <a:lnTo>
                  <a:pt x="542" y="888"/>
                </a:lnTo>
                <a:lnTo>
                  <a:pt x="542" y="848"/>
                </a:lnTo>
                <a:lnTo>
                  <a:pt x="570" y="839"/>
                </a:lnTo>
                <a:lnTo>
                  <a:pt x="596" y="831"/>
                </a:lnTo>
                <a:lnTo>
                  <a:pt x="623" y="820"/>
                </a:lnTo>
                <a:lnTo>
                  <a:pt x="648" y="806"/>
                </a:lnTo>
                <a:lnTo>
                  <a:pt x="672" y="792"/>
                </a:lnTo>
                <a:lnTo>
                  <a:pt x="695" y="776"/>
                </a:lnTo>
                <a:lnTo>
                  <a:pt x="717" y="757"/>
                </a:lnTo>
                <a:lnTo>
                  <a:pt x="738" y="738"/>
                </a:lnTo>
                <a:lnTo>
                  <a:pt x="758" y="718"/>
                </a:lnTo>
                <a:lnTo>
                  <a:pt x="775" y="696"/>
                </a:lnTo>
                <a:lnTo>
                  <a:pt x="792" y="673"/>
                </a:lnTo>
                <a:lnTo>
                  <a:pt x="807" y="649"/>
                </a:lnTo>
                <a:lnTo>
                  <a:pt x="819" y="623"/>
                </a:lnTo>
                <a:lnTo>
                  <a:pt x="830" y="597"/>
                </a:lnTo>
                <a:lnTo>
                  <a:pt x="840" y="569"/>
                </a:lnTo>
                <a:lnTo>
                  <a:pt x="847" y="541"/>
                </a:lnTo>
                <a:lnTo>
                  <a:pt x="887" y="541"/>
                </a:lnTo>
                <a:lnTo>
                  <a:pt x="893" y="540"/>
                </a:lnTo>
                <a:lnTo>
                  <a:pt x="898" y="538"/>
                </a:lnTo>
                <a:lnTo>
                  <a:pt x="902" y="533"/>
                </a:lnTo>
                <a:lnTo>
                  <a:pt x="903" y="527"/>
                </a:lnTo>
                <a:lnTo>
                  <a:pt x="903" y="376"/>
                </a:lnTo>
                <a:lnTo>
                  <a:pt x="902" y="370"/>
                </a:lnTo>
                <a:lnTo>
                  <a:pt x="898" y="365"/>
                </a:lnTo>
                <a:lnTo>
                  <a:pt x="893" y="363"/>
                </a:lnTo>
                <a:lnTo>
                  <a:pt x="887" y="362"/>
                </a:lnTo>
                <a:close/>
              </a:path>
            </a:pathLst>
          </a:custGeom>
          <a:solidFill>
            <a:srgbClr val="FCA90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nvGrpSpPr>
          <p:cNvPr id="2407" name="Google Shape;2407;p31"/>
          <p:cNvGrpSpPr/>
          <p:nvPr/>
        </p:nvGrpSpPr>
        <p:grpSpPr>
          <a:xfrm>
            <a:off x="9591496" y="2030915"/>
            <a:ext cx="352604" cy="274248"/>
            <a:chOff x="903288" y="823913"/>
            <a:chExt cx="285750" cy="222250"/>
          </a:xfrm>
        </p:grpSpPr>
        <p:sp>
          <p:nvSpPr>
            <p:cNvPr id="2408" name="Google Shape;2408;p31"/>
            <p:cNvSpPr/>
            <p:nvPr/>
          </p:nvSpPr>
          <p:spPr>
            <a:xfrm>
              <a:off x="903288" y="823913"/>
              <a:ext cx="231775" cy="150813"/>
            </a:xfrm>
            <a:custGeom>
              <a:avLst/>
              <a:gdLst/>
              <a:ahLst/>
              <a:cxnLst/>
              <a:rect l="l" t="t" r="r" b="b"/>
              <a:pathLst>
                <a:path w="580" h="381" extrusionOk="0">
                  <a:moveTo>
                    <a:pt x="220" y="222"/>
                  </a:moveTo>
                  <a:lnTo>
                    <a:pt x="216" y="220"/>
                  </a:lnTo>
                  <a:lnTo>
                    <a:pt x="212" y="218"/>
                  </a:lnTo>
                  <a:lnTo>
                    <a:pt x="207" y="217"/>
                  </a:lnTo>
                  <a:lnTo>
                    <a:pt x="203" y="217"/>
                  </a:lnTo>
                  <a:lnTo>
                    <a:pt x="198" y="218"/>
                  </a:lnTo>
                  <a:lnTo>
                    <a:pt x="194" y="219"/>
                  </a:lnTo>
                  <a:lnTo>
                    <a:pt x="189" y="222"/>
                  </a:lnTo>
                  <a:lnTo>
                    <a:pt x="186" y="226"/>
                  </a:lnTo>
                  <a:lnTo>
                    <a:pt x="124" y="300"/>
                  </a:lnTo>
                  <a:lnTo>
                    <a:pt x="124" y="282"/>
                  </a:lnTo>
                  <a:lnTo>
                    <a:pt x="126" y="264"/>
                  </a:lnTo>
                  <a:lnTo>
                    <a:pt x="129" y="247"/>
                  </a:lnTo>
                  <a:lnTo>
                    <a:pt x="133" y="230"/>
                  </a:lnTo>
                  <a:lnTo>
                    <a:pt x="139" y="213"/>
                  </a:lnTo>
                  <a:lnTo>
                    <a:pt x="144" y="196"/>
                  </a:lnTo>
                  <a:lnTo>
                    <a:pt x="152" y="180"/>
                  </a:lnTo>
                  <a:lnTo>
                    <a:pt x="162" y="164"/>
                  </a:lnTo>
                  <a:lnTo>
                    <a:pt x="168" y="154"/>
                  </a:lnTo>
                  <a:lnTo>
                    <a:pt x="175" y="144"/>
                  </a:lnTo>
                  <a:lnTo>
                    <a:pt x="183" y="135"/>
                  </a:lnTo>
                  <a:lnTo>
                    <a:pt x="191" y="126"/>
                  </a:lnTo>
                  <a:lnTo>
                    <a:pt x="199" y="117"/>
                  </a:lnTo>
                  <a:lnTo>
                    <a:pt x="207" y="108"/>
                  </a:lnTo>
                  <a:lnTo>
                    <a:pt x="217" y="102"/>
                  </a:lnTo>
                  <a:lnTo>
                    <a:pt x="226" y="94"/>
                  </a:lnTo>
                  <a:lnTo>
                    <a:pt x="236" y="87"/>
                  </a:lnTo>
                  <a:lnTo>
                    <a:pt x="246" y="81"/>
                  </a:lnTo>
                  <a:lnTo>
                    <a:pt x="256" y="75"/>
                  </a:lnTo>
                  <a:lnTo>
                    <a:pt x="267" y="70"/>
                  </a:lnTo>
                  <a:lnTo>
                    <a:pt x="278" y="65"/>
                  </a:lnTo>
                  <a:lnTo>
                    <a:pt x="289" y="61"/>
                  </a:lnTo>
                  <a:lnTo>
                    <a:pt x="300" y="58"/>
                  </a:lnTo>
                  <a:lnTo>
                    <a:pt x="311" y="54"/>
                  </a:lnTo>
                  <a:lnTo>
                    <a:pt x="326" y="52"/>
                  </a:lnTo>
                  <a:lnTo>
                    <a:pt x="343" y="50"/>
                  </a:lnTo>
                  <a:lnTo>
                    <a:pt x="358" y="49"/>
                  </a:lnTo>
                  <a:lnTo>
                    <a:pt x="374" y="49"/>
                  </a:lnTo>
                  <a:lnTo>
                    <a:pt x="389" y="50"/>
                  </a:lnTo>
                  <a:lnTo>
                    <a:pt x="405" y="52"/>
                  </a:lnTo>
                  <a:lnTo>
                    <a:pt x="420" y="54"/>
                  </a:lnTo>
                  <a:lnTo>
                    <a:pt x="435" y="59"/>
                  </a:lnTo>
                  <a:lnTo>
                    <a:pt x="450" y="64"/>
                  </a:lnTo>
                  <a:lnTo>
                    <a:pt x="463" y="70"/>
                  </a:lnTo>
                  <a:lnTo>
                    <a:pt x="478" y="78"/>
                  </a:lnTo>
                  <a:lnTo>
                    <a:pt x="491" y="85"/>
                  </a:lnTo>
                  <a:lnTo>
                    <a:pt x="504" y="94"/>
                  </a:lnTo>
                  <a:lnTo>
                    <a:pt x="516" y="104"/>
                  </a:lnTo>
                  <a:lnTo>
                    <a:pt x="528" y="115"/>
                  </a:lnTo>
                  <a:lnTo>
                    <a:pt x="539" y="127"/>
                  </a:lnTo>
                  <a:lnTo>
                    <a:pt x="543" y="129"/>
                  </a:lnTo>
                  <a:lnTo>
                    <a:pt x="546" y="133"/>
                  </a:lnTo>
                  <a:lnTo>
                    <a:pt x="551" y="134"/>
                  </a:lnTo>
                  <a:lnTo>
                    <a:pt x="555" y="135"/>
                  </a:lnTo>
                  <a:lnTo>
                    <a:pt x="560" y="135"/>
                  </a:lnTo>
                  <a:lnTo>
                    <a:pt x="565" y="134"/>
                  </a:lnTo>
                  <a:lnTo>
                    <a:pt x="569" y="132"/>
                  </a:lnTo>
                  <a:lnTo>
                    <a:pt x="573" y="129"/>
                  </a:lnTo>
                  <a:lnTo>
                    <a:pt x="576" y="125"/>
                  </a:lnTo>
                  <a:lnTo>
                    <a:pt x="578" y="122"/>
                  </a:lnTo>
                  <a:lnTo>
                    <a:pt x="580" y="117"/>
                  </a:lnTo>
                  <a:lnTo>
                    <a:pt x="580" y="113"/>
                  </a:lnTo>
                  <a:lnTo>
                    <a:pt x="580" y="108"/>
                  </a:lnTo>
                  <a:lnTo>
                    <a:pt x="579" y="104"/>
                  </a:lnTo>
                  <a:lnTo>
                    <a:pt x="578" y="100"/>
                  </a:lnTo>
                  <a:lnTo>
                    <a:pt x="575" y="95"/>
                  </a:lnTo>
                  <a:lnTo>
                    <a:pt x="562" y="82"/>
                  </a:lnTo>
                  <a:lnTo>
                    <a:pt x="547" y="69"/>
                  </a:lnTo>
                  <a:lnTo>
                    <a:pt x="533" y="57"/>
                  </a:lnTo>
                  <a:lnTo>
                    <a:pt x="517" y="46"/>
                  </a:lnTo>
                  <a:lnTo>
                    <a:pt x="501" y="36"/>
                  </a:lnTo>
                  <a:lnTo>
                    <a:pt x="484" y="28"/>
                  </a:lnTo>
                  <a:lnTo>
                    <a:pt x="467" y="20"/>
                  </a:lnTo>
                  <a:lnTo>
                    <a:pt x="449" y="14"/>
                  </a:lnTo>
                  <a:lnTo>
                    <a:pt x="431" y="9"/>
                  </a:lnTo>
                  <a:lnTo>
                    <a:pt x="414" y="5"/>
                  </a:lnTo>
                  <a:lnTo>
                    <a:pt x="395" y="2"/>
                  </a:lnTo>
                  <a:lnTo>
                    <a:pt x="376" y="0"/>
                  </a:lnTo>
                  <a:lnTo>
                    <a:pt x="357" y="0"/>
                  </a:lnTo>
                  <a:lnTo>
                    <a:pt x="337" y="1"/>
                  </a:lnTo>
                  <a:lnTo>
                    <a:pt x="319" y="5"/>
                  </a:lnTo>
                  <a:lnTo>
                    <a:pt x="300" y="8"/>
                  </a:lnTo>
                  <a:lnTo>
                    <a:pt x="287" y="11"/>
                  </a:lnTo>
                  <a:lnTo>
                    <a:pt x="273" y="16"/>
                  </a:lnTo>
                  <a:lnTo>
                    <a:pt x="260" y="21"/>
                  </a:lnTo>
                  <a:lnTo>
                    <a:pt x="247" y="27"/>
                  </a:lnTo>
                  <a:lnTo>
                    <a:pt x="234" y="32"/>
                  </a:lnTo>
                  <a:lnTo>
                    <a:pt x="221" y="40"/>
                  </a:lnTo>
                  <a:lnTo>
                    <a:pt x="209" y="47"/>
                  </a:lnTo>
                  <a:lnTo>
                    <a:pt x="198" y="55"/>
                  </a:lnTo>
                  <a:lnTo>
                    <a:pt x="187" y="63"/>
                  </a:lnTo>
                  <a:lnTo>
                    <a:pt x="176" y="73"/>
                  </a:lnTo>
                  <a:lnTo>
                    <a:pt x="165" y="83"/>
                  </a:lnTo>
                  <a:lnTo>
                    <a:pt x="155" y="93"/>
                  </a:lnTo>
                  <a:lnTo>
                    <a:pt x="146" y="104"/>
                  </a:lnTo>
                  <a:lnTo>
                    <a:pt x="136" y="115"/>
                  </a:lnTo>
                  <a:lnTo>
                    <a:pt x="129" y="126"/>
                  </a:lnTo>
                  <a:lnTo>
                    <a:pt x="121" y="138"/>
                  </a:lnTo>
                  <a:lnTo>
                    <a:pt x="112" y="154"/>
                  </a:lnTo>
                  <a:lnTo>
                    <a:pt x="104" y="170"/>
                  </a:lnTo>
                  <a:lnTo>
                    <a:pt x="97" y="186"/>
                  </a:lnTo>
                  <a:lnTo>
                    <a:pt x="91" y="202"/>
                  </a:lnTo>
                  <a:lnTo>
                    <a:pt x="87" y="219"/>
                  </a:lnTo>
                  <a:lnTo>
                    <a:pt x="82" y="235"/>
                  </a:lnTo>
                  <a:lnTo>
                    <a:pt x="79" y="252"/>
                  </a:lnTo>
                  <a:lnTo>
                    <a:pt x="78" y="269"/>
                  </a:lnTo>
                  <a:lnTo>
                    <a:pt x="44" y="218"/>
                  </a:lnTo>
                  <a:lnTo>
                    <a:pt x="40" y="214"/>
                  </a:lnTo>
                  <a:lnTo>
                    <a:pt x="37" y="211"/>
                  </a:lnTo>
                  <a:lnTo>
                    <a:pt x="33" y="209"/>
                  </a:lnTo>
                  <a:lnTo>
                    <a:pt x="28" y="208"/>
                  </a:lnTo>
                  <a:lnTo>
                    <a:pt x="24" y="208"/>
                  </a:lnTo>
                  <a:lnTo>
                    <a:pt x="19" y="208"/>
                  </a:lnTo>
                  <a:lnTo>
                    <a:pt x="15" y="210"/>
                  </a:lnTo>
                  <a:lnTo>
                    <a:pt x="11" y="212"/>
                  </a:lnTo>
                  <a:lnTo>
                    <a:pt x="6" y="214"/>
                  </a:lnTo>
                  <a:lnTo>
                    <a:pt x="4" y="219"/>
                  </a:lnTo>
                  <a:lnTo>
                    <a:pt x="2" y="222"/>
                  </a:lnTo>
                  <a:lnTo>
                    <a:pt x="1" y="227"/>
                  </a:lnTo>
                  <a:lnTo>
                    <a:pt x="0" y="231"/>
                  </a:lnTo>
                  <a:lnTo>
                    <a:pt x="1" y="235"/>
                  </a:lnTo>
                  <a:lnTo>
                    <a:pt x="2" y="240"/>
                  </a:lnTo>
                  <a:lnTo>
                    <a:pt x="4" y="244"/>
                  </a:lnTo>
                  <a:lnTo>
                    <a:pt x="88" y="369"/>
                  </a:lnTo>
                  <a:lnTo>
                    <a:pt x="89" y="371"/>
                  </a:lnTo>
                  <a:lnTo>
                    <a:pt x="91" y="373"/>
                  </a:lnTo>
                  <a:lnTo>
                    <a:pt x="91" y="375"/>
                  </a:lnTo>
                  <a:lnTo>
                    <a:pt x="92" y="375"/>
                  </a:lnTo>
                  <a:lnTo>
                    <a:pt x="93" y="376"/>
                  </a:lnTo>
                  <a:lnTo>
                    <a:pt x="94" y="377"/>
                  </a:lnTo>
                  <a:lnTo>
                    <a:pt x="97" y="378"/>
                  </a:lnTo>
                  <a:lnTo>
                    <a:pt x="98" y="378"/>
                  </a:lnTo>
                  <a:lnTo>
                    <a:pt x="99" y="379"/>
                  </a:lnTo>
                  <a:lnTo>
                    <a:pt x="100" y="379"/>
                  </a:lnTo>
                  <a:lnTo>
                    <a:pt x="101" y="379"/>
                  </a:lnTo>
                  <a:lnTo>
                    <a:pt x="103" y="379"/>
                  </a:lnTo>
                  <a:lnTo>
                    <a:pt x="103" y="380"/>
                  </a:lnTo>
                  <a:lnTo>
                    <a:pt x="104" y="381"/>
                  </a:lnTo>
                  <a:lnTo>
                    <a:pt x="106" y="381"/>
                  </a:lnTo>
                  <a:lnTo>
                    <a:pt x="107" y="381"/>
                  </a:lnTo>
                  <a:lnTo>
                    <a:pt x="108" y="381"/>
                  </a:lnTo>
                  <a:lnTo>
                    <a:pt x="108" y="381"/>
                  </a:lnTo>
                  <a:lnTo>
                    <a:pt x="113" y="380"/>
                  </a:lnTo>
                  <a:lnTo>
                    <a:pt x="118" y="378"/>
                  </a:lnTo>
                  <a:lnTo>
                    <a:pt x="122" y="376"/>
                  </a:lnTo>
                  <a:lnTo>
                    <a:pt x="126" y="372"/>
                  </a:lnTo>
                  <a:lnTo>
                    <a:pt x="223" y="256"/>
                  </a:lnTo>
                  <a:lnTo>
                    <a:pt x="226" y="252"/>
                  </a:lnTo>
                  <a:lnTo>
                    <a:pt x="227" y="248"/>
                  </a:lnTo>
                  <a:lnTo>
                    <a:pt x="228" y="243"/>
                  </a:lnTo>
                  <a:lnTo>
                    <a:pt x="228" y="239"/>
                  </a:lnTo>
                  <a:lnTo>
                    <a:pt x="228" y="234"/>
                  </a:lnTo>
                  <a:lnTo>
                    <a:pt x="226" y="230"/>
                  </a:lnTo>
                  <a:lnTo>
                    <a:pt x="224" y="226"/>
                  </a:lnTo>
                  <a:lnTo>
                    <a:pt x="220" y="222"/>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2409" name="Google Shape;2409;p31"/>
            <p:cNvSpPr/>
            <p:nvPr/>
          </p:nvSpPr>
          <p:spPr>
            <a:xfrm>
              <a:off x="966788" y="908050"/>
              <a:ext cx="222250" cy="138113"/>
            </a:xfrm>
            <a:custGeom>
              <a:avLst/>
              <a:gdLst/>
              <a:ahLst/>
              <a:cxnLst/>
              <a:rect l="l" t="t" r="r" b="b"/>
              <a:pathLst>
                <a:path w="558" h="349" extrusionOk="0">
                  <a:moveTo>
                    <a:pt x="555" y="135"/>
                  </a:moveTo>
                  <a:lnTo>
                    <a:pt x="482" y="11"/>
                  </a:lnTo>
                  <a:lnTo>
                    <a:pt x="479" y="7"/>
                  </a:lnTo>
                  <a:lnTo>
                    <a:pt x="474" y="4"/>
                  </a:lnTo>
                  <a:lnTo>
                    <a:pt x="469" y="1"/>
                  </a:lnTo>
                  <a:lnTo>
                    <a:pt x="463" y="0"/>
                  </a:lnTo>
                  <a:lnTo>
                    <a:pt x="458" y="0"/>
                  </a:lnTo>
                  <a:lnTo>
                    <a:pt x="452" y="1"/>
                  </a:lnTo>
                  <a:lnTo>
                    <a:pt x="447" y="5"/>
                  </a:lnTo>
                  <a:lnTo>
                    <a:pt x="442" y="8"/>
                  </a:lnTo>
                  <a:lnTo>
                    <a:pt x="346" y="124"/>
                  </a:lnTo>
                  <a:lnTo>
                    <a:pt x="343" y="128"/>
                  </a:lnTo>
                  <a:lnTo>
                    <a:pt x="342" y="133"/>
                  </a:lnTo>
                  <a:lnTo>
                    <a:pt x="341" y="137"/>
                  </a:lnTo>
                  <a:lnTo>
                    <a:pt x="341" y="142"/>
                  </a:lnTo>
                  <a:lnTo>
                    <a:pt x="342" y="146"/>
                  </a:lnTo>
                  <a:lnTo>
                    <a:pt x="343" y="150"/>
                  </a:lnTo>
                  <a:lnTo>
                    <a:pt x="345" y="155"/>
                  </a:lnTo>
                  <a:lnTo>
                    <a:pt x="349" y="158"/>
                  </a:lnTo>
                  <a:lnTo>
                    <a:pt x="353" y="160"/>
                  </a:lnTo>
                  <a:lnTo>
                    <a:pt x="357" y="163"/>
                  </a:lnTo>
                  <a:lnTo>
                    <a:pt x="362" y="164"/>
                  </a:lnTo>
                  <a:lnTo>
                    <a:pt x="366" y="164"/>
                  </a:lnTo>
                  <a:lnTo>
                    <a:pt x="371" y="163"/>
                  </a:lnTo>
                  <a:lnTo>
                    <a:pt x="375" y="161"/>
                  </a:lnTo>
                  <a:lnTo>
                    <a:pt x="379" y="159"/>
                  </a:lnTo>
                  <a:lnTo>
                    <a:pt x="383" y="156"/>
                  </a:lnTo>
                  <a:lnTo>
                    <a:pt x="439" y="88"/>
                  </a:lnTo>
                  <a:lnTo>
                    <a:pt x="437" y="105"/>
                  </a:lnTo>
                  <a:lnTo>
                    <a:pt x="432" y="124"/>
                  </a:lnTo>
                  <a:lnTo>
                    <a:pt x="428" y="141"/>
                  </a:lnTo>
                  <a:lnTo>
                    <a:pt x="421" y="158"/>
                  </a:lnTo>
                  <a:lnTo>
                    <a:pt x="413" y="175"/>
                  </a:lnTo>
                  <a:lnTo>
                    <a:pt x="404" y="190"/>
                  </a:lnTo>
                  <a:lnTo>
                    <a:pt x="394" y="205"/>
                  </a:lnTo>
                  <a:lnTo>
                    <a:pt x="383" y="219"/>
                  </a:lnTo>
                  <a:lnTo>
                    <a:pt x="370" y="232"/>
                  </a:lnTo>
                  <a:lnTo>
                    <a:pt x="356" y="245"/>
                  </a:lnTo>
                  <a:lnTo>
                    <a:pt x="342" y="256"/>
                  </a:lnTo>
                  <a:lnTo>
                    <a:pt x="326" y="266"/>
                  </a:lnTo>
                  <a:lnTo>
                    <a:pt x="311" y="276"/>
                  </a:lnTo>
                  <a:lnTo>
                    <a:pt x="294" y="284"/>
                  </a:lnTo>
                  <a:lnTo>
                    <a:pt x="277" y="291"/>
                  </a:lnTo>
                  <a:lnTo>
                    <a:pt x="258" y="296"/>
                  </a:lnTo>
                  <a:lnTo>
                    <a:pt x="244" y="298"/>
                  </a:lnTo>
                  <a:lnTo>
                    <a:pt x="228" y="301"/>
                  </a:lnTo>
                  <a:lnTo>
                    <a:pt x="214" y="302"/>
                  </a:lnTo>
                  <a:lnTo>
                    <a:pt x="199" y="302"/>
                  </a:lnTo>
                  <a:lnTo>
                    <a:pt x="184" y="301"/>
                  </a:lnTo>
                  <a:lnTo>
                    <a:pt x="170" y="300"/>
                  </a:lnTo>
                  <a:lnTo>
                    <a:pt x="155" y="296"/>
                  </a:lnTo>
                  <a:lnTo>
                    <a:pt x="142" y="293"/>
                  </a:lnTo>
                  <a:lnTo>
                    <a:pt x="128" y="288"/>
                  </a:lnTo>
                  <a:lnTo>
                    <a:pt x="114" y="283"/>
                  </a:lnTo>
                  <a:lnTo>
                    <a:pt x="101" y="277"/>
                  </a:lnTo>
                  <a:lnTo>
                    <a:pt x="88" y="271"/>
                  </a:lnTo>
                  <a:lnTo>
                    <a:pt x="76" y="263"/>
                  </a:lnTo>
                  <a:lnTo>
                    <a:pt x="64" y="254"/>
                  </a:lnTo>
                  <a:lnTo>
                    <a:pt x="52" y="244"/>
                  </a:lnTo>
                  <a:lnTo>
                    <a:pt x="40" y="234"/>
                  </a:lnTo>
                  <a:lnTo>
                    <a:pt x="37" y="231"/>
                  </a:lnTo>
                  <a:lnTo>
                    <a:pt x="33" y="229"/>
                  </a:lnTo>
                  <a:lnTo>
                    <a:pt x="28" y="228"/>
                  </a:lnTo>
                  <a:lnTo>
                    <a:pt x="24" y="228"/>
                  </a:lnTo>
                  <a:lnTo>
                    <a:pt x="19" y="228"/>
                  </a:lnTo>
                  <a:lnTo>
                    <a:pt x="15" y="229"/>
                  </a:lnTo>
                  <a:lnTo>
                    <a:pt x="11" y="231"/>
                  </a:lnTo>
                  <a:lnTo>
                    <a:pt x="7" y="234"/>
                  </a:lnTo>
                  <a:lnTo>
                    <a:pt x="4" y="239"/>
                  </a:lnTo>
                  <a:lnTo>
                    <a:pt x="2" y="243"/>
                  </a:lnTo>
                  <a:lnTo>
                    <a:pt x="1" y="248"/>
                  </a:lnTo>
                  <a:lnTo>
                    <a:pt x="0" y="252"/>
                  </a:lnTo>
                  <a:lnTo>
                    <a:pt x="1" y="256"/>
                  </a:lnTo>
                  <a:lnTo>
                    <a:pt x="2" y="261"/>
                  </a:lnTo>
                  <a:lnTo>
                    <a:pt x="4" y="265"/>
                  </a:lnTo>
                  <a:lnTo>
                    <a:pt x="7" y="270"/>
                  </a:lnTo>
                  <a:lnTo>
                    <a:pt x="17" y="279"/>
                  </a:lnTo>
                  <a:lnTo>
                    <a:pt x="28" y="287"/>
                  </a:lnTo>
                  <a:lnTo>
                    <a:pt x="39" y="296"/>
                  </a:lnTo>
                  <a:lnTo>
                    <a:pt x="50" y="304"/>
                  </a:lnTo>
                  <a:lnTo>
                    <a:pt x="61" y="312"/>
                  </a:lnTo>
                  <a:lnTo>
                    <a:pt x="74" y="318"/>
                  </a:lnTo>
                  <a:lnTo>
                    <a:pt x="86" y="324"/>
                  </a:lnTo>
                  <a:lnTo>
                    <a:pt x="98" y="329"/>
                  </a:lnTo>
                  <a:lnTo>
                    <a:pt x="111" y="334"/>
                  </a:lnTo>
                  <a:lnTo>
                    <a:pt x="123" y="338"/>
                  </a:lnTo>
                  <a:lnTo>
                    <a:pt x="137" y="341"/>
                  </a:lnTo>
                  <a:lnTo>
                    <a:pt x="150" y="345"/>
                  </a:lnTo>
                  <a:lnTo>
                    <a:pt x="163" y="347"/>
                  </a:lnTo>
                  <a:lnTo>
                    <a:pt x="176" y="348"/>
                  </a:lnTo>
                  <a:lnTo>
                    <a:pt x="191" y="349"/>
                  </a:lnTo>
                  <a:lnTo>
                    <a:pt x="204" y="349"/>
                  </a:lnTo>
                  <a:lnTo>
                    <a:pt x="220" y="349"/>
                  </a:lnTo>
                  <a:lnTo>
                    <a:pt x="236" y="348"/>
                  </a:lnTo>
                  <a:lnTo>
                    <a:pt x="252" y="346"/>
                  </a:lnTo>
                  <a:lnTo>
                    <a:pt x="269" y="343"/>
                  </a:lnTo>
                  <a:lnTo>
                    <a:pt x="290" y="337"/>
                  </a:lnTo>
                  <a:lnTo>
                    <a:pt x="310" y="329"/>
                  </a:lnTo>
                  <a:lnTo>
                    <a:pt x="330" y="321"/>
                  </a:lnTo>
                  <a:lnTo>
                    <a:pt x="347" y="311"/>
                  </a:lnTo>
                  <a:lnTo>
                    <a:pt x="365" y="300"/>
                  </a:lnTo>
                  <a:lnTo>
                    <a:pt x="382" y="286"/>
                  </a:lnTo>
                  <a:lnTo>
                    <a:pt x="398" y="273"/>
                  </a:lnTo>
                  <a:lnTo>
                    <a:pt x="413" y="258"/>
                  </a:lnTo>
                  <a:lnTo>
                    <a:pt x="426" y="242"/>
                  </a:lnTo>
                  <a:lnTo>
                    <a:pt x="438" y="226"/>
                  </a:lnTo>
                  <a:lnTo>
                    <a:pt x="449" y="208"/>
                  </a:lnTo>
                  <a:lnTo>
                    <a:pt x="459" y="189"/>
                  </a:lnTo>
                  <a:lnTo>
                    <a:pt x="468" y="170"/>
                  </a:lnTo>
                  <a:lnTo>
                    <a:pt x="474" y="150"/>
                  </a:lnTo>
                  <a:lnTo>
                    <a:pt x="480" y="131"/>
                  </a:lnTo>
                  <a:lnTo>
                    <a:pt x="484" y="110"/>
                  </a:lnTo>
                  <a:lnTo>
                    <a:pt x="514" y="160"/>
                  </a:lnTo>
                  <a:lnTo>
                    <a:pt x="518" y="165"/>
                  </a:lnTo>
                  <a:lnTo>
                    <a:pt x="523" y="168"/>
                  </a:lnTo>
                  <a:lnTo>
                    <a:pt x="529" y="170"/>
                  </a:lnTo>
                  <a:lnTo>
                    <a:pt x="534" y="171"/>
                  </a:lnTo>
                  <a:lnTo>
                    <a:pt x="541" y="170"/>
                  </a:lnTo>
                  <a:lnTo>
                    <a:pt x="546" y="169"/>
                  </a:lnTo>
                  <a:lnTo>
                    <a:pt x="551" y="166"/>
                  </a:lnTo>
                  <a:lnTo>
                    <a:pt x="554" y="163"/>
                  </a:lnTo>
                  <a:lnTo>
                    <a:pt x="556" y="158"/>
                  </a:lnTo>
                  <a:lnTo>
                    <a:pt x="557" y="154"/>
                  </a:lnTo>
                  <a:lnTo>
                    <a:pt x="558" y="149"/>
                  </a:lnTo>
                  <a:lnTo>
                    <a:pt x="558" y="145"/>
                  </a:lnTo>
                  <a:lnTo>
                    <a:pt x="557" y="139"/>
                  </a:lnTo>
                  <a:lnTo>
                    <a:pt x="555" y="135"/>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2410" name="Google Shape;2410;p31"/>
            <p:cNvSpPr/>
            <p:nvPr/>
          </p:nvSpPr>
          <p:spPr>
            <a:xfrm>
              <a:off x="1022350" y="909638"/>
              <a:ext cx="47625" cy="46038"/>
            </a:xfrm>
            <a:custGeom>
              <a:avLst/>
              <a:gdLst/>
              <a:ahLst/>
              <a:cxnLst/>
              <a:rect l="l" t="t" r="r" b="b"/>
              <a:pathLst>
                <a:path w="120" h="119" extrusionOk="0">
                  <a:moveTo>
                    <a:pt x="17" y="16"/>
                  </a:moveTo>
                  <a:lnTo>
                    <a:pt x="13" y="21"/>
                  </a:lnTo>
                  <a:lnTo>
                    <a:pt x="10" y="26"/>
                  </a:lnTo>
                  <a:lnTo>
                    <a:pt x="7" y="31"/>
                  </a:lnTo>
                  <a:lnTo>
                    <a:pt x="4" y="36"/>
                  </a:lnTo>
                  <a:lnTo>
                    <a:pt x="3" y="42"/>
                  </a:lnTo>
                  <a:lnTo>
                    <a:pt x="1" y="47"/>
                  </a:lnTo>
                  <a:lnTo>
                    <a:pt x="1" y="53"/>
                  </a:lnTo>
                  <a:lnTo>
                    <a:pt x="0" y="59"/>
                  </a:lnTo>
                  <a:lnTo>
                    <a:pt x="1" y="65"/>
                  </a:lnTo>
                  <a:lnTo>
                    <a:pt x="1" y="70"/>
                  </a:lnTo>
                  <a:lnTo>
                    <a:pt x="3" y="76"/>
                  </a:lnTo>
                  <a:lnTo>
                    <a:pt x="4" y="81"/>
                  </a:lnTo>
                  <a:lnTo>
                    <a:pt x="7" y="87"/>
                  </a:lnTo>
                  <a:lnTo>
                    <a:pt x="10" y="91"/>
                  </a:lnTo>
                  <a:lnTo>
                    <a:pt x="13" y="97"/>
                  </a:lnTo>
                  <a:lnTo>
                    <a:pt x="17" y="101"/>
                  </a:lnTo>
                  <a:lnTo>
                    <a:pt x="22" y="106"/>
                  </a:lnTo>
                  <a:lnTo>
                    <a:pt x="27" y="109"/>
                  </a:lnTo>
                  <a:lnTo>
                    <a:pt x="32" y="112"/>
                  </a:lnTo>
                  <a:lnTo>
                    <a:pt x="37" y="115"/>
                  </a:lnTo>
                  <a:lnTo>
                    <a:pt x="48" y="118"/>
                  </a:lnTo>
                  <a:lnTo>
                    <a:pt x="60" y="119"/>
                  </a:lnTo>
                  <a:lnTo>
                    <a:pt x="72" y="118"/>
                  </a:lnTo>
                  <a:lnTo>
                    <a:pt x="83" y="115"/>
                  </a:lnTo>
                  <a:lnTo>
                    <a:pt x="88" y="112"/>
                  </a:lnTo>
                  <a:lnTo>
                    <a:pt x="93" y="109"/>
                  </a:lnTo>
                  <a:lnTo>
                    <a:pt x="98" y="106"/>
                  </a:lnTo>
                  <a:lnTo>
                    <a:pt x="102" y="101"/>
                  </a:lnTo>
                  <a:lnTo>
                    <a:pt x="107" y="97"/>
                  </a:lnTo>
                  <a:lnTo>
                    <a:pt x="110" y="91"/>
                  </a:lnTo>
                  <a:lnTo>
                    <a:pt x="113" y="87"/>
                  </a:lnTo>
                  <a:lnTo>
                    <a:pt x="116" y="81"/>
                  </a:lnTo>
                  <a:lnTo>
                    <a:pt x="118" y="76"/>
                  </a:lnTo>
                  <a:lnTo>
                    <a:pt x="119" y="70"/>
                  </a:lnTo>
                  <a:lnTo>
                    <a:pt x="120" y="65"/>
                  </a:lnTo>
                  <a:lnTo>
                    <a:pt x="120" y="59"/>
                  </a:lnTo>
                  <a:lnTo>
                    <a:pt x="120" y="53"/>
                  </a:lnTo>
                  <a:lnTo>
                    <a:pt x="119" y="47"/>
                  </a:lnTo>
                  <a:lnTo>
                    <a:pt x="118" y="42"/>
                  </a:lnTo>
                  <a:lnTo>
                    <a:pt x="116" y="36"/>
                  </a:lnTo>
                  <a:lnTo>
                    <a:pt x="113" y="31"/>
                  </a:lnTo>
                  <a:lnTo>
                    <a:pt x="110" y="26"/>
                  </a:lnTo>
                  <a:lnTo>
                    <a:pt x="107" y="21"/>
                  </a:lnTo>
                  <a:lnTo>
                    <a:pt x="102" y="16"/>
                  </a:lnTo>
                  <a:lnTo>
                    <a:pt x="98" y="12"/>
                  </a:lnTo>
                  <a:lnTo>
                    <a:pt x="93" y="9"/>
                  </a:lnTo>
                  <a:lnTo>
                    <a:pt x="88" y="6"/>
                  </a:lnTo>
                  <a:lnTo>
                    <a:pt x="83" y="4"/>
                  </a:lnTo>
                  <a:lnTo>
                    <a:pt x="72" y="1"/>
                  </a:lnTo>
                  <a:lnTo>
                    <a:pt x="60" y="0"/>
                  </a:lnTo>
                  <a:lnTo>
                    <a:pt x="48" y="1"/>
                  </a:lnTo>
                  <a:lnTo>
                    <a:pt x="37" y="4"/>
                  </a:lnTo>
                  <a:lnTo>
                    <a:pt x="32" y="6"/>
                  </a:lnTo>
                  <a:lnTo>
                    <a:pt x="27" y="9"/>
                  </a:lnTo>
                  <a:lnTo>
                    <a:pt x="22" y="12"/>
                  </a:lnTo>
                  <a:lnTo>
                    <a:pt x="17" y="16"/>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2411" name="Google Shape;2411;p31"/>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2412" name="Google Shape;2412;p31"/>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22</a:t>
            </a:fld>
            <a:endParaRPr/>
          </a:p>
        </p:txBody>
      </p:sp>
      <p:sp>
        <p:nvSpPr>
          <p:cNvPr id="2413" name="Google Shape;2413;p31"/>
          <p:cNvSpPr/>
          <p:nvPr/>
        </p:nvSpPr>
        <p:spPr>
          <a:xfrm>
            <a:off x="7844483" y="1937849"/>
            <a:ext cx="1661467" cy="460381"/>
          </a:xfrm>
          <a:prstGeom prst="roundRect">
            <a:avLst>
              <a:gd name="adj" fmla="val 50000"/>
            </a:avLst>
          </a:prstGeom>
          <a:solidFill>
            <a:srgbClr val="4AB9C4"/>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Roboto"/>
                <a:ea typeface="Roboto"/>
                <a:cs typeface="Roboto"/>
                <a:sym typeface="Roboto"/>
              </a:rPr>
              <a:t>Job Retry</a:t>
            </a:r>
            <a:endParaRPr sz="1400" b="0" i="0" u="none" strike="noStrike" cap="none">
              <a:solidFill>
                <a:srgbClr val="000000"/>
              </a:solidFill>
              <a:latin typeface="Arial"/>
              <a:ea typeface="Arial"/>
              <a:cs typeface="Arial"/>
              <a:sym typeface="Arial"/>
            </a:endParaRPr>
          </a:p>
        </p:txBody>
      </p:sp>
      <p:sp>
        <p:nvSpPr>
          <p:cNvPr id="2414" name="Google Shape;2414;p31"/>
          <p:cNvSpPr/>
          <p:nvPr/>
        </p:nvSpPr>
        <p:spPr>
          <a:xfrm>
            <a:off x="2438400" y="1937849"/>
            <a:ext cx="1924355" cy="460381"/>
          </a:xfrm>
          <a:prstGeom prst="roundRect">
            <a:avLst>
              <a:gd name="adj" fmla="val 50000"/>
            </a:avLst>
          </a:prstGeom>
          <a:solidFill>
            <a:srgbClr val="2D75B6"/>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Roboto"/>
                <a:ea typeface="Roboto"/>
                <a:cs typeface="Roboto"/>
                <a:sym typeface="Roboto"/>
              </a:rPr>
              <a:t>Postscript</a:t>
            </a:r>
            <a:endParaRPr sz="1400" b="0" i="0" u="none" strike="noStrike" cap="none">
              <a:solidFill>
                <a:srgbClr val="000000"/>
              </a:solidFill>
              <a:latin typeface="Arial"/>
              <a:ea typeface="Arial"/>
              <a:cs typeface="Arial"/>
              <a:sym typeface="Arial"/>
            </a:endParaRPr>
          </a:p>
        </p:txBody>
      </p:sp>
      <p:sp>
        <p:nvSpPr>
          <p:cNvPr id="2415" name="Google Shape;2415;p31"/>
          <p:cNvSpPr/>
          <p:nvPr/>
        </p:nvSpPr>
        <p:spPr>
          <a:xfrm>
            <a:off x="7844483" y="4432836"/>
            <a:ext cx="2061517" cy="460381"/>
          </a:xfrm>
          <a:prstGeom prst="roundRect">
            <a:avLst>
              <a:gd name="adj" fmla="val 50000"/>
            </a:avLst>
          </a:prstGeom>
          <a:solidFill>
            <a:srgbClr val="FCA904"/>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Roboto"/>
                <a:ea typeface="Roboto"/>
                <a:cs typeface="Roboto"/>
                <a:sym typeface="Roboto"/>
              </a:rPr>
              <a:t>Rescue DAGs</a:t>
            </a:r>
            <a:endParaRPr sz="1400" b="0" i="0" u="none" strike="noStrike" cap="none">
              <a:solidFill>
                <a:srgbClr val="000000"/>
              </a:solidFill>
              <a:latin typeface="Arial"/>
              <a:ea typeface="Arial"/>
              <a:cs typeface="Arial"/>
              <a:sym typeface="Arial"/>
            </a:endParaRPr>
          </a:p>
        </p:txBody>
      </p:sp>
      <p:sp>
        <p:nvSpPr>
          <p:cNvPr id="2416" name="Google Shape;2416;p31"/>
          <p:cNvSpPr/>
          <p:nvPr/>
        </p:nvSpPr>
        <p:spPr>
          <a:xfrm>
            <a:off x="1866900" y="4432836"/>
            <a:ext cx="2495855" cy="460381"/>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Roboto"/>
                <a:ea typeface="Roboto"/>
                <a:cs typeface="Roboto"/>
                <a:sym typeface="Roboto"/>
              </a:rPr>
              <a:t>Checkpoint Files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g153184edb5a_0_14"/>
          <p:cNvSpPr>
            <a:spLocks noGrp="1"/>
          </p:cNvSpPr>
          <p:nvPr>
            <p:ph type="title"/>
          </p:nvPr>
        </p:nvSpPr>
        <p:spPr>
          <a:xfrm>
            <a:off x="4100620" y="3159053"/>
            <a:ext cx="3978000" cy="702600"/>
          </a:xfrm>
          <a:prstGeom prst="roundRect">
            <a:avLst>
              <a:gd name="adj" fmla="val 50000"/>
            </a:avLst>
          </a:prstGeom>
          <a:gradFill>
            <a:gsLst>
              <a:gs pos="0">
                <a:srgbClr val="2D75B6"/>
              </a:gs>
              <a:gs pos="100000">
                <a:srgbClr val="119D96"/>
              </a:gs>
            </a:gsLst>
            <a:lin ang="18900044" scaled="0"/>
          </a:grad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2F2F2"/>
              </a:buClr>
              <a:buSzPts val="2880"/>
              <a:buFont typeface="Roboto Black"/>
              <a:buNone/>
            </a:pPr>
            <a:r>
              <a:rPr lang="en-US" sz="2592"/>
              <a:t>ACCESS…</a:t>
            </a:r>
            <a:endParaRPr sz="2880"/>
          </a:p>
        </p:txBody>
      </p:sp>
      <p:sp>
        <p:nvSpPr>
          <p:cNvPr id="1804" name="Google Shape;1804;g153184edb5a_0_14"/>
          <p:cNvSpPr txBox="1">
            <a:spLocks noGrp="1"/>
          </p:cNvSpPr>
          <p:nvPr>
            <p:ph type="ftr" idx="11"/>
          </p:nvPr>
        </p:nvSpPr>
        <p:spPr>
          <a:xfrm>
            <a:off x="5029200" y="6388099"/>
            <a:ext cx="21336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1805" name="Google Shape;1805;g153184edb5a_0_14"/>
          <p:cNvSpPr txBox="1">
            <a:spLocks noGrp="1"/>
          </p:cNvSpPr>
          <p:nvPr>
            <p:ph type="sldNum" idx="12"/>
          </p:nvPr>
        </p:nvSpPr>
        <p:spPr>
          <a:xfrm>
            <a:off x="9192488"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pic>
        <p:nvPicPr>
          <p:cNvPr id="1588" name="Google Shape;1588;g136d48ac624_0_1"/>
          <p:cNvPicPr preferRelativeResize="0"/>
          <p:nvPr/>
        </p:nvPicPr>
        <p:blipFill>
          <a:blip r:embed="rId3">
            <a:alphaModFix/>
          </a:blip>
          <a:stretch>
            <a:fillRect/>
          </a:stretch>
        </p:blipFill>
        <p:spPr>
          <a:xfrm>
            <a:off x="5524437" y="1825663"/>
            <a:ext cx="6638476" cy="4213425"/>
          </a:xfrm>
          <a:prstGeom prst="rect">
            <a:avLst/>
          </a:prstGeom>
          <a:noFill/>
          <a:ln>
            <a:noFill/>
          </a:ln>
        </p:spPr>
      </p:pic>
      <p:sp>
        <p:nvSpPr>
          <p:cNvPr id="1589" name="Google Shape;1589;g136d48ac624_0_1"/>
          <p:cNvSpPr txBox="1">
            <a:spLocks noGrp="1"/>
          </p:cNvSpPr>
          <p:nvPr>
            <p:ph type="title"/>
          </p:nvPr>
        </p:nvSpPr>
        <p:spPr>
          <a:xfrm>
            <a:off x="838200" y="365125"/>
            <a:ext cx="9548700" cy="632440"/>
          </a:xfrm>
          <a:prstGeom prst="rect">
            <a:avLst/>
          </a:prstGeom>
        </p:spPr>
        <p:txBody>
          <a:bodyPr spcFirstLastPara="1" wrap="square" lIns="91425" tIns="45700" rIns="91425" bIns="45700" anchor="t" anchorCtr="0">
            <a:spAutoFit/>
          </a:bodyPr>
          <a:lstStyle/>
          <a:p>
            <a:pPr marL="0" lvl="0" indent="0" algn="l" rtl="0">
              <a:spcBef>
                <a:spcPts val="0"/>
              </a:spcBef>
              <a:spcAft>
                <a:spcPts val="0"/>
              </a:spcAft>
              <a:buNone/>
            </a:pPr>
            <a:r>
              <a:rPr lang="en-US" sz="3900" dirty="0"/>
              <a:t>Pegasus is part of the ACCESS support strategy</a:t>
            </a:r>
            <a:endParaRPr sz="3900" dirty="0"/>
          </a:p>
        </p:txBody>
      </p:sp>
      <p:sp>
        <p:nvSpPr>
          <p:cNvPr id="1590" name="Google Shape;1590;g136d48ac624_0_1"/>
          <p:cNvSpPr txBox="1">
            <a:spLocks noGrp="1"/>
          </p:cNvSpPr>
          <p:nvPr>
            <p:ph type="body" idx="1"/>
          </p:nvPr>
        </p:nvSpPr>
        <p:spPr>
          <a:xfrm>
            <a:off x="838200" y="1825625"/>
            <a:ext cx="4623300" cy="4213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Pegasus will be used as a tier 1 tool</a:t>
            </a:r>
            <a:endParaRPr/>
          </a:p>
          <a:p>
            <a:pPr marL="0" lvl="0" indent="0" algn="l" rtl="0">
              <a:spcBef>
                <a:spcPts val="1000"/>
              </a:spcBef>
              <a:spcAft>
                <a:spcPts val="0"/>
              </a:spcAft>
              <a:buNone/>
            </a:pPr>
            <a:endParaRPr/>
          </a:p>
          <a:p>
            <a:pPr marL="0" lvl="0" indent="0" algn="l" rtl="0">
              <a:spcBef>
                <a:spcPts val="1000"/>
              </a:spcBef>
              <a:spcAft>
                <a:spcPts val="0"/>
              </a:spcAft>
              <a:buNone/>
            </a:pPr>
            <a:r>
              <a:rPr lang="en-US" b="1">
                <a:solidFill>
                  <a:srgbClr val="45818E"/>
                </a:solidFill>
              </a:rPr>
              <a:t>Central Open OnDemand instance with Pegasus, HTCondor and Jupyter</a:t>
            </a:r>
            <a:endParaRPr b="1">
              <a:solidFill>
                <a:srgbClr val="45818E"/>
              </a:solidFill>
            </a:endParaRPr>
          </a:p>
          <a:p>
            <a:pPr marL="0" lvl="0" indent="0" algn="l" rtl="0">
              <a:spcBef>
                <a:spcPts val="1000"/>
              </a:spcBef>
              <a:spcAft>
                <a:spcPts val="0"/>
              </a:spcAft>
              <a:buNone/>
            </a:pPr>
            <a:endParaRPr/>
          </a:p>
          <a:p>
            <a:pPr marL="0" lvl="0" indent="0" algn="l" rtl="0">
              <a:spcBef>
                <a:spcPts val="1000"/>
              </a:spcBef>
              <a:spcAft>
                <a:spcPts val="0"/>
              </a:spcAft>
              <a:buNone/>
            </a:pPr>
            <a:r>
              <a:rPr lang="en-US"/>
              <a:t>It will be easy to run HTC workflows across ACCESS sites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g153184edb5a_0_20"/>
          <p:cNvSpPr>
            <a:spLocks noGrp="1"/>
          </p:cNvSpPr>
          <p:nvPr>
            <p:ph type="title"/>
          </p:nvPr>
        </p:nvSpPr>
        <p:spPr>
          <a:xfrm>
            <a:off x="838200" y="365125"/>
            <a:ext cx="9548700" cy="716400"/>
          </a:xfrm>
          <a:prstGeom prst="roundRect">
            <a:avLst>
              <a:gd name="adj" fmla="val 16667"/>
            </a:avLst>
          </a:prstGeom>
        </p:spPr>
        <p:txBody>
          <a:bodyPr spcFirstLastPara="1" wrap="square" lIns="91425" tIns="45700" rIns="91425" bIns="45700" anchor="t" anchorCtr="0">
            <a:spAutoFit/>
          </a:bodyPr>
          <a:lstStyle/>
          <a:p>
            <a:pPr marL="0" lvl="0" indent="0" algn="l" rtl="0">
              <a:spcBef>
                <a:spcPts val="0"/>
              </a:spcBef>
              <a:spcAft>
                <a:spcPts val="0"/>
              </a:spcAft>
              <a:buNone/>
            </a:pPr>
            <a:endParaRPr/>
          </a:p>
        </p:txBody>
      </p:sp>
      <p:sp>
        <p:nvSpPr>
          <p:cNvPr id="1812" name="Google Shape;1812;g153184edb5a_0_20"/>
          <p:cNvSpPr txBox="1">
            <a:spLocks noGrp="1"/>
          </p:cNvSpPr>
          <p:nvPr>
            <p:ph type="sldNum" idx="12"/>
          </p:nvPr>
        </p:nvSpPr>
        <p:spPr>
          <a:xfrm>
            <a:off x="11410950" y="6356350"/>
            <a:ext cx="4083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solidFill>
                  <a:srgbClr val="365CAA"/>
                </a:solidFill>
                <a:latin typeface="Roboto"/>
                <a:ea typeface="Roboto"/>
                <a:cs typeface="Roboto"/>
                <a:sym typeface="Roboto"/>
              </a:rPr>
              <a:t>25</a:t>
            </a:fld>
            <a:endParaRPr>
              <a:solidFill>
                <a:srgbClr val="365CAA"/>
              </a:solidFill>
              <a:latin typeface="Roboto"/>
              <a:ea typeface="Roboto"/>
              <a:cs typeface="Roboto"/>
              <a:sym typeface="Roboto"/>
            </a:endParaRPr>
          </a:p>
        </p:txBody>
      </p:sp>
      <p:pic>
        <p:nvPicPr>
          <p:cNvPr id="1813" name="Google Shape;1813;g153184edb5a_0_20"/>
          <p:cNvPicPr preferRelativeResize="0"/>
          <p:nvPr/>
        </p:nvPicPr>
        <p:blipFill>
          <a:blip r:embed="rId3">
            <a:alphaModFix/>
          </a:blip>
          <a:stretch>
            <a:fillRect/>
          </a:stretch>
        </p:blipFill>
        <p:spPr>
          <a:xfrm>
            <a:off x="926101" y="0"/>
            <a:ext cx="10435476" cy="6580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g153184edb5a_0_79"/>
          <p:cNvSpPr txBox="1">
            <a:spLocks noGrp="1"/>
          </p:cNvSpPr>
          <p:nvPr>
            <p:ph type="title"/>
          </p:nvPr>
        </p:nvSpPr>
        <p:spPr>
          <a:xfrm>
            <a:off x="838200" y="365125"/>
            <a:ext cx="9548700" cy="646500"/>
          </a:xfrm>
          <a:prstGeom prst="rect">
            <a:avLst/>
          </a:prstGeom>
        </p:spPr>
        <p:txBody>
          <a:bodyPr spcFirstLastPara="1" wrap="square" lIns="91425" tIns="45700" rIns="91425" bIns="45700" anchor="t" anchorCtr="0">
            <a:spAutoFit/>
          </a:bodyPr>
          <a:lstStyle/>
          <a:p>
            <a:pPr marL="0" lvl="0" indent="0" algn="l" rtl="0">
              <a:spcBef>
                <a:spcPts val="0"/>
              </a:spcBef>
              <a:spcAft>
                <a:spcPts val="0"/>
              </a:spcAft>
              <a:buNone/>
            </a:pPr>
            <a:r>
              <a:rPr lang="en-US"/>
              <a:t>HTCondor Annex / Pilot Jobs</a:t>
            </a:r>
            <a:endParaRPr/>
          </a:p>
        </p:txBody>
      </p:sp>
      <p:sp>
        <p:nvSpPr>
          <p:cNvPr id="1820" name="Google Shape;1820;g153184edb5a_0_79"/>
          <p:cNvSpPr txBox="1">
            <a:spLocks noGrp="1"/>
          </p:cNvSpPr>
          <p:nvPr>
            <p:ph type="sldNum" idx="12"/>
          </p:nvPr>
        </p:nvSpPr>
        <p:spPr>
          <a:xfrm>
            <a:off x="11410950" y="6356350"/>
            <a:ext cx="4083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26</a:t>
            </a:fld>
            <a:endParaRPr/>
          </a:p>
        </p:txBody>
      </p:sp>
      <p:sp>
        <p:nvSpPr>
          <p:cNvPr id="1821" name="Google Shape;1821;g153184edb5a_0_79"/>
          <p:cNvSpPr txBox="1">
            <a:spLocks noGrp="1"/>
          </p:cNvSpPr>
          <p:nvPr>
            <p:ph type="body" idx="1"/>
          </p:nvPr>
        </p:nvSpPr>
        <p:spPr>
          <a:xfrm>
            <a:off x="838200" y="1450666"/>
            <a:ext cx="10515600" cy="4351200"/>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US" sz="2700" b="1">
                <a:latin typeface="Roboto"/>
                <a:ea typeface="Roboto"/>
                <a:cs typeface="Roboto"/>
                <a:sym typeface="Roboto"/>
              </a:rPr>
              <a:t>A pilot can run multiple user jobs</a:t>
            </a:r>
            <a:r>
              <a:rPr lang="en-US" sz="2700"/>
              <a:t> - it stays active until no more user jobs are available or until end of life has been reached, whichever comes first.</a:t>
            </a:r>
            <a:br>
              <a:rPr lang="en-US" sz="2700"/>
            </a:br>
            <a:endParaRPr sz="2700"/>
          </a:p>
          <a:p>
            <a:pPr marL="457200" lvl="0" indent="-400050" algn="l" rtl="0">
              <a:spcBef>
                <a:spcPts val="0"/>
              </a:spcBef>
              <a:spcAft>
                <a:spcPts val="0"/>
              </a:spcAft>
              <a:buSzPts val="2700"/>
              <a:buChar char="•"/>
            </a:pPr>
            <a:r>
              <a:rPr lang="en-US" sz="2700" b="1">
                <a:latin typeface="Roboto"/>
                <a:ea typeface="Roboto"/>
                <a:cs typeface="Roboto"/>
                <a:sym typeface="Roboto"/>
              </a:rPr>
              <a:t>A pilot is partitionable</a:t>
            </a:r>
            <a:r>
              <a:rPr lang="en-US" sz="2700"/>
              <a:t> - job slots will dynamically be created based on the resource requirements in the user jobs. This means you can fit multiple user jobs on a compute node at the same time.</a:t>
            </a:r>
            <a:br>
              <a:rPr lang="en-US" sz="2700"/>
            </a:br>
            <a:endParaRPr sz="2700"/>
          </a:p>
          <a:p>
            <a:pPr marL="457200" lvl="0" indent="-400050" algn="l" rtl="0">
              <a:spcBef>
                <a:spcPts val="0"/>
              </a:spcBef>
              <a:spcAft>
                <a:spcPts val="0"/>
              </a:spcAft>
              <a:buSzPts val="2700"/>
              <a:buChar char="•"/>
            </a:pPr>
            <a:r>
              <a:rPr lang="en-US" sz="2700" b="1">
                <a:latin typeface="Roboto"/>
                <a:ea typeface="Roboto"/>
                <a:cs typeface="Roboto"/>
                <a:sym typeface="Roboto"/>
              </a:rPr>
              <a:t>A pilot will only run jobs for the user who started it.</a:t>
            </a:r>
            <a:endParaRPr sz="2700" b="1">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20"/>
          <p:cNvSpPr>
            <a:spLocks noGrp="1"/>
          </p:cNvSpPr>
          <p:nvPr>
            <p:ph type="title"/>
          </p:nvPr>
        </p:nvSpPr>
        <p:spPr>
          <a:xfrm>
            <a:off x="2636668" y="3159053"/>
            <a:ext cx="6905964" cy="702733"/>
          </a:xfrm>
          <a:prstGeom prst="roundRect">
            <a:avLst>
              <a:gd name="adj" fmla="val 50000"/>
            </a:avLst>
          </a:prstGeom>
          <a:gradFill>
            <a:gsLst>
              <a:gs pos="0">
                <a:srgbClr val="2D75B6"/>
              </a:gs>
              <a:gs pos="100000">
                <a:srgbClr val="119D96"/>
              </a:gs>
            </a:gsLst>
            <a:lin ang="18900000" scaled="0"/>
          </a:grad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2F2F2"/>
              </a:buClr>
              <a:buSzPts val="2880"/>
              <a:buFont typeface="Roboto Black"/>
              <a:buNone/>
            </a:pPr>
            <a:r>
              <a:rPr lang="en-US" sz="2592"/>
              <a:t>Understanding Pegasus Features…</a:t>
            </a:r>
            <a:endParaRPr sz="2880"/>
          </a:p>
        </p:txBody>
      </p:sp>
      <p:sp>
        <p:nvSpPr>
          <p:cNvPr id="1973" name="Google Shape;1973;p20"/>
          <p:cNvSpPr txBox="1">
            <a:spLocks noGrp="1"/>
          </p:cNvSpPr>
          <p:nvPr>
            <p:ph type="ftr" idx="11"/>
          </p:nvPr>
        </p:nvSpPr>
        <p:spPr>
          <a:xfrm>
            <a:off x="5029200" y="6388099"/>
            <a:ext cx="21336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1974" name="Google Shape;1974;p20"/>
          <p:cNvSpPr txBox="1">
            <a:spLocks noGrp="1"/>
          </p:cNvSpPr>
          <p:nvPr>
            <p:ph type="sldNum" idx="12"/>
          </p:nvPr>
        </p:nvSpPr>
        <p:spPr>
          <a:xfrm>
            <a:off x="923999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26"/>
          <p:cNvSpPr/>
          <p:nvPr/>
        </p:nvSpPr>
        <p:spPr>
          <a:xfrm>
            <a:off x="1158129" y="1892293"/>
            <a:ext cx="203146" cy="203142"/>
          </a:xfrm>
          <a:prstGeom prst="ellipse">
            <a:avLst/>
          </a:prstGeom>
          <a:noFill/>
          <a:ln w="1270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099" name="Google Shape;2099;p26"/>
          <p:cNvSpPr/>
          <p:nvPr/>
        </p:nvSpPr>
        <p:spPr>
          <a:xfrm>
            <a:off x="1158129" y="2799614"/>
            <a:ext cx="203146" cy="203142"/>
          </a:xfrm>
          <a:prstGeom prst="ellipse">
            <a:avLst/>
          </a:prstGeom>
          <a:noFill/>
          <a:ln w="1270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100" name="Google Shape;2100;p26"/>
          <p:cNvSpPr/>
          <p:nvPr/>
        </p:nvSpPr>
        <p:spPr>
          <a:xfrm>
            <a:off x="1158129" y="3722401"/>
            <a:ext cx="203146" cy="203142"/>
          </a:xfrm>
          <a:prstGeom prst="ellipse">
            <a:avLst/>
          </a:prstGeom>
          <a:noFill/>
          <a:ln w="1270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101" name="Google Shape;2101;p26"/>
          <p:cNvSpPr/>
          <p:nvPr/>
        </p:nvSpPr>
        <p:spPr>
          <a:xfrm>
            <a:off x="1158129" y="4316279"/>
            <a:ext cx="203146" cy="203142"/>
          </a:xfrm>
          <a:prstGeom prst="ellipse">
            <a:avLst/>
          </a:prstGeom>
          <a:noFill/>
          <a:ln w="1270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102" name="Google Shape;2102;p26"/>
          <p:cNvSpPr/>
          <p:nvPr/>
        </p:nvSpPr>
        <p:spPr>
          <a:xfrm>
            <a:off x="1158129" y="4913186"/>
            <a:ext cx="203146" cy="203142"/>
          </a:xfrm>
          <a:prstGeom prst="ellipse">
            <a:avLst/>
          </a:prstGeom>
          <a:noFill/>
          <a:ln w="1270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103" name="Google Shape;2103;p26"/>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2D75B6"/>
              </a:buClr>
              <a:buSzPts val="3600"/>
              <a:buFont typeface="Roboto Black"/>
              <a:buNone/>
            </a:pPr>
            <a:r>
              <a:rPr lang="en-US">
                <a:solidFill>
                  <a:srgbClr val="2D75B6"/>
                </a:solidFill>
              </a:rPr>
              <a:t>Pegasus-transfer</a:t>
            </a:r>
            <a:endParaRPr/>
          </a:p>
        </p:txBody>
      </p:sp>
      <p:sp>
        <p:nvSpPr>
          <p:cNvPr id="2104" name="Google Shape;2104;p26"/>
          <p:cNvSpPr txBox="1">
            <a:spLocks noGrp="1"/>
          </p:cNvSpPr>
          <p:nvPr>
            <p:ph type="body" idx="2"/>
          </p:nvPr>
        </p:nvSpPr>
        <p:spPr>
          <a:xfrm>
            <a:off x="838200" y="928616"/>
            <a:ext cx="9548674" cy="36380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D75B6"/>
              </a:buClr>
              <a:buSzPts val="1600"/>
              <a:buFont typeface="Roboto"/>
              <a:buNone/>
            </a:pPr>
            <a:r>
              <a:rPr lang="en-US" sz="1600" b="0" i="1"/>
              <a:t>Pegasus’ internal data transfer tool with support for a number of different protocols</a:t>
            </a:r>
            <a:endParaRPr/>
          </a:p>
        </p:txBody>
      </p:sp>
      <p:grpSp>
        <p:nvGrpSpPr>
          <p:cNvPr id="2105" name="Google Shape;2105;p26"/>
          <p:cNvGrpSpPr/>
          <p:nvPr/>
        </p:nvGrpSpPr>
        <p:grpSpPr>
          <a:xfrm>
            <a:off x="1743075" y="1800389"/>
            <a:ext cx="5648149" cy="701338"/>
            <a:chOff x="714550" y="1605708"/>
            <a:chExt cx="5648149" cy="701338"/>
          </a:xfrm>
        </p:grpSpPr>
        <p:sp>
          <p:nvSpPr>
            <p:cNvPr id="2106" name="Google Shape;2106;p26"/>
            <p:cNvSpPr/>
            <p:nvPr/>
          </p:nvSpPr>
          <p:spPr>
            <a:xfrm>
              <a:off x="714551" y="1605708"/>
              <a:ext cx="4914148" cy="380480"/>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Roboto"/>
                  <a:ea typeface="Roboto"/>
                  <a:cs typeface="Roboto"/>
                  <a:sym typeface="Roboto"/>
                </a:rPr>
                <a:t>Directory creation, file removal</a:t>
              </a:r>
              <a:endParaRPr sz="1400" b="0" i="0" u="none" strike="noStrike" cap="none">
                <a:solidFill>
                  <a:srgbClr val="000000"/>
                </a:solidFill>
                <a:latin typeface="Arial"/>
                <a:ea typeface="Arial"/>
                <a:cs typeface="Arial"/>
                <a:sym typeface="Arial"/>
              </a:endParaRPr>
            </a:p>
          </p:txBody>
        </p:sp>
        <p:sp>
          <p:nvSpPr>
            <p:cNvPr id="2107" name="Google Shape;2107;p26"/>
            <p:cNvSpPr/>
            <p:nvPr/>
          </p:nvSpPr>
          <p:spPr>
            <a:xfrm>
              <a:off x="714550" y="1988122"/>
              <a:ext cx="5648149"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74CA21"/>
                </a:buClr>
                <a:buSzPts val="1600"/>
                <a:buFont typeface="Noto Sans Symbols"/>
                <a:buChar char="▪"/>
              </a:pPr>
              <a:r>
                <a:rPr lang="en-US" sz="1600" b="0" i="0" u="none" strike="noStrike" cap="none">
                  <a:solidFill>
                    <a:srgbClr val="7F7F7F"/>
                  </a:solidFill>
                  <a:latin typeface="Roboto"/>
                  <a:ea typeface="Roboto"/>
                  <a:cs typeface="Roboto"/>
                  <a:sym typeface="Roboto"/>
                </a:rPr>
                <a:t>If protocol can support it, also used for cleanup</a:t>
              </a:r>
              <a:endParaRPr sz="1400" b="0" i="0" u="none" strike="noStrike" cap="none">
                <a:solidFill>
                  <a:srgbClr val="000000"/>
                </a:solidFill>
                <a:latin typeface="Arial"/>
                <a:ea typeface="Arial"/>
                <a:cs typeface="Arial"/>
                <a:sym typeface="Arial"/>
              </a:endParaRPr>
            </a:p>
          </p:txBody>
        </p:sp>
      </p:grpSp>
      <p:grpSp>
        <p:nvGrpSpPr>
          <p:cNvPr id="2108" name="Google Shape;2108;p26"/>
          <p:cNvGrpSpPr/>
          <p:nvPr/>
        </p:nvGrpSpPr>
        <p:grpSpPr>
          <a:xfrm>
            <a:off x="1743075" y="2716849"/>
            <a:ext cx="5648149" cy="701338"/>
            <a:chOff x="714550" y="2427216"/>
            <a:chExt cx="5648149" cy="701338"/>
          </a:xfrm>
        </p:grpSpPr>
        <p:sp>
          <p:nvSpPr>
            <p:cNvPr id="2109" name="Google Shape;2109;p26"/>
            <p:cNvSpPr/>
            <p:nvPr/>
          </p:nvSpPr>
          <p:spPr>
            <a:xfrm>
              <a:off x="714551" y="2427216"/>
              <a:ext cx="4914148" cy="380480"/>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Roboto"/>
                  <a:ea typeface="Roboto"/>
                  <a:cs typeface="Roboto"/>
                  <a:sym typeface="Roboto"/>
                </a:rPr>
                <a:t>Two stage transfers</a:t>
              </a:r>
              <a:endParaRPr sz="1400" b="0" i="0" u="none" strike="noStrike" cap="none">
                <a:solidFill>
                  <a:srgbClr val="000000"/>
                </a:solidFill>
                <a:latin typeface="Arial"/>
                <a:ea typeface="Arial"/>
                <a:cs typeface="Arial"/>
                <a:sym typeface="Arial"/>
              </a:endParaRPr>
            </a:p>
          </p:txBody>
        </p:sp>
        <p:sp>
          <p:nvSpPr>
            <p:cNvPr id="2110" name="Google Shape;2110;p26"/>
            <p:cNvSpPr/>
            <p:nvPr/>
          </p:nvSpPr>
          <p:spPr>
            <a:xfrm>
              <a:off x="714550" y="2809630"/>
              <a:ext cx="5648149"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74CA21"/>
                </a:buClr>
                <a:buSzPts val="1600"/>
                <a:buFont typeface="Noto Sans Symbols"/>
                <a:buChar char="▪"/>
              </a:pPr>
              <a:r>
                <a:rPr lang="en-US" sz="1600" b="0" i="0" u="none" strike="noStrike" cap="none">
                  <a:solidFill>
                    <a:srgbClr val="7F7F7F"/>
                  </a:solidFill>
                  <a:latin typeface="Roboto"/>
                  <a:ea typeface="Roboto"/>
                  <a:cs typeface="Roboto"/>
                  <a:sym typeface="Roboto"/>
                </a:rPr>
                <a:t>e.g., GridFTP to S3 = GridFTP to local file, local file to S3</a:t>
              </a:r>
              <a:endParaRPr sz="1400" b="0" i="0" u="none" strike="noStrike" cap="none">
                <a:solidFill>
                  <a:srgbClr val="000000"/>
                </a:solidFill>
                <a:latin typeface="Arial"/>
                <a:ea typeface="Arial"/>
                <a:cs typeface="Arial"/>
                <a:sym typeface="Arial"/>
              </a:endParaRPr>
            </a:p>
          </p:txBody>
        </p:sp>
      </p:grpSp>
      <p:sp>
        <p:nvSpPr>
          <p:cNvPr id="2111" name="Google Shape;2111;p26"/>
          <p:cNvSpPr/>
          <p:nvPr/>
        </p:nvSpPr>
        <p:spPr>
          <a:xfrm>
            <a:off x="1743076" y="3633310"/>
            <a:ext cx="4914148" cy="380480"/>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Roboto"/>
                <a:ea typeface="Roboto"/>
                <a:cs typeface="Roboto"/>
                <a:sym typeface="Roboto"/>
              </a:rPr>
              <a:t>Parallel transfers</a:t>
            </a:r>
            <a:endParaRPr sz="1400" b="0" i="0" u="none" strike="noStrike" cap="none">
              <a:solidFill>
                <a:srgbClr val="000000"/>
              </a:solidFill>
              <a:latin typeface="Arial"/>
              <a:ea typeface="Arial"/>
              <a:cs typeface="Arial"/>
              <a:sym typeface="Arial"/>
            </a:endParaRPr>
          </a:p>
        </p:txBody>
      </p:sp>
      <p:sp>
        <p:nvSpPr>
          <p:cNvPr id="2112" name="Google Shape;2112;p26"/>
          <p:cNvSpPr/>
          <p:nvPr/>
        </p:nvSpPr>
        <p:spPr>
          <a:xfrm>
            <a:off x="1743076" y="4228912"/>
            <a:ext cx="4914148" cy="380480"/>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Roboto"/>
                <a:ea typeface="Roboto"/>
                <a:cs typeface="Roboto"/>
                <a:sym typeface="Roboto"/>
              </a:rPr>
              <a:t>Automatic retries</a:t>
            </a:r>
            <a:endParaRPr sz="1400" b="0" i="0" u="none" strike="noStrike" cap="none">
              <a:solidFill>
                <a:srgbClr val="000000"/>
              </a:solidFill>
              <a:latin typeface="Arial"/>
              <a:ea typeface="Arial"/>
              <a:cs typeface="Arial"/>
              <a:sym typeface="Arial"/>
            </a:endParaRPr>
          </a:p>
        </p:txBody>
      </p:sp>
      <p:grpSp>
        <p:nvGrpSpPr>
          <p:cNvPr id="2113" name="Google Shape;2113;p26"/>
          <p:cNvGrpSpPr/>
          <p:nvPr/>
        </p:nvGrpSpPr>
        <p:grpSpPr>
          <a:xfrm>
            <a:off x="1743075" y="4824517"/>
            <a:ext cx="6267275" cy="947560"/>
            <a:chOff x="714550" y="4629836"/>
            <a:chExt cx="6267275" cy="947560"/>
          </a:xfrm>
        </p:grpSpPr>
        <p:sp>
          <p:nvSpPr>
            <p:cNvPr id="2114" name="Google Shape;2114;p26"/>
            <p:cNvSpPr/>
            <p:nvPr/>
          </p:nvSpPr>
          <p:spPr>
            <a:xfrm>
              <a:off x="714551" y="4629836"/>
              <a:ext cx="4914148" cy="380480"/>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Roboto"/>
                  <a:ea typeface="Roboto"/>
                  <a:cs typeface="Roboto"/>
                  <a:sym typeface="Roboto"/>
                </a:rPr>
                <a:t>Credential management</a:t>
              </a:r>
              <a:endParaRPr sz="1400" b="0" i="0" u="none" strike="noStrike" cap="none">
                <a:solidFill>
                  <a:srgbClr val="000000"/>
                </a:solidFill>
                <a:latin typeface="Arial"/>
                <a:ea typeface="Arial"/>
                <a:cs typeface="Arial"/>
                <a:sym typeface="Arial"/>
              </a:endParaRPr>
            </a:p>
          </p:txBody>
        </p:sp>
        <p:sp>
          <p:nvSpPr>
            <p:cNvPr id="2115" name="Google Shape;2115;p26"/>
            <p:cNvSpPr/>
            <p:nvPr/>
          </p:nvSpPr>
          <p:spPr>
            <a:xfrm>
              <a:off x="714550" y="5012250"/>
              <a:ext cx="6267275" cy="565146"/>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74CA21"/>
                </a:buClr>
                <a:buSzPts val="1600"/>
                <a:buFont typeface="Noto Sans Symbols"/>
                <a:buChar char="▪"/>
              </a:pPr>
              <a:r>
                <a:rPr lang="en-US" sz="1600" b="0" i="0" u="none" strike="noStrike" cap="none">
                  <a:solidFill>
                    <a:srgbClr val="7F7F7F"/>
                  </a:solidFill>
                  <a:latin typeface="Roboto"/>
                  <a:ea typeface="Roboto"/>
                  <a:cs typeface="Roboto"/>
                  <a:sym typeface="Roboto"/>
                </a:rPr>
                <a:t>Uses the appropriate credential for each site and each protocol (even 3rd party transfers)</a:t>
              </a:r>
              <a:endParaRPr sz="1400" b="0" i="0" u="none" strike="noStrike" cap="none">
                <a:solidFill>
                  <a:srgbClr val="000000"/>
                </a:solidFill>
                <a:latin typeface="Arial"/>
                <a:ea typeface="Arial"/>
                <a:cs typeface="Arial"/>
                <a:sym typeface="Arial"/>
              </a:endParaRPr>
            </a:p>
          </p:txBody>
        </p:sp>
      </p:grpSp>
      <p:cxnSp>
        <p:nvCxnSpPr>
          <p:cNvPr id="2116" name="Google Shape;2116;p26"/>
          <p:cNvCxnSpPr/>
          <p:nvPr/>
        </p:nvCxnSpPr>
        <p:spPr>
          <a:xfrm>
            <a:off x="1743075" y="2609288"/>
            <a:ext cx="5476875" cy="0"/>
          </a:xfrm>
          <a:prstGeom prst="straightConnector1">
            <a:avLst/>
          </a:prstGeom>
          <a:noFill/>
          <a:ln w="9525" cap="flat" cmpd="sng">
            <a:solidFill>
              <a:srgbClr val="4AB9C4"/>
            </a:solidFill>
            <a:prstDash val="dash"/>
            <a:miter lim="800000"/>
            <a:headEnd type="none" w="sm" len="sm"/>
            <a:tailEnd type="none" w="sm" len="sm"/>
          </a:ln>
        </p:spPr>
      </p:cxnSp>
      <p:cxnSp>
        <p:nvCxnSpPr>
          <p:cNvPr id="2117" name="Google Shape;2117;p26"/>
          <p:cNvCxnSpPr/>
          <p:nvPr/>
        </p:nvCxnSpPr>
        <p:spPr>
          <a:xfrm>
            <a:off x="1743075" y="3525749"/>
            <a:ext cx="5476875" cy="0"/>
          </a:xfrm>
          <a:prstGeom prst="straightConnector1">
            <a:avLst/>
          </a:prstGeom>
          <a:noFill/>
          <a:ln w="9525" cap="flat" cmpd="sng">
            <a:solidFill>
              <a:srgbClr val="4AB9C4"/>
            </a:solidFill>
            <a:prstDash val="dash"/>
            <a:miter lim="800000"/>
            <a:headEnd type="none" w="sm" len="sm"/>
            <a:tailEnd type="none" w="sm" len="sm"/>
          </a:ln>
        </p:spPr>
      </p:cxnSp>
      <p:cxnSp>
        <p:nvCxnSpPr>
          <p:cNvPr id="2118" name="Google Shape;2118;p26"/>
          <p:cNvCxnSpPr/>
          <p:nvPr/>
        </p:nvCxnSpPr>
        <p:spPr>
          <a:xfrm>
            <a:off x="1743075" y="4121351"/>
            <a:ext cx="5476875" cy="0"/>
          </a:xfrm>
          <a:prstGeom prst="straightConnector1">
            <a:avLst/>
          </a:prstGeom>
          <a:noFill/>
          <a:ln w="9525" cap="flat" cmpd="sng">
            <a:solidFill>
              <a:srgbClr val="4AB9C4"/>
            </a:solidFill>
            <a:prstDash val="dash"/>
            <a:miter lim="800000"/>
            <a:headEnd type="none" w="sm" len="sm"/>
            <a:tailEnd type="none" w="sm" len="sm"/>
          </a:ln>
        </p:spPr>
      </p:cxnSp>
      <p:cxnSp>
        <p:nvCxnSpPr>
          <p:cNvPr id="2119" name="Google Shape;2119;p26"/>
          <p:cNvCxnSpPr/>
          <p:nvPr/>
        </p:nvCxnSpPr>
        <p:spPr>
          <a:xfrm>
            <a:off x="1743075" y="4716953"/>
            <a:ext cx="5476875" cy="0"/>
          </a:xfrm>
          <a:prstGeom prst="straightConnector1">
            <a:avLst/>
          </a:prstGeom>
          <a:noFill/>
          <a:ln w="9525" cap="flat" cmpd="sng">
            <a:solidFill>
              <a:srgbClr val="4AB9C4"/>
            </a:solidFill>
            <a:prstDash val="dash"/>
            <a:miter lim="800000"/>
            <a:headEnd type="none" w="sm" len="sm"/>
            <a:tailEnd type="none" w="sm" len="sm"/>
          </a:ln>
        </p:spPr>
      </p:cxnSp>
      <p:sp>
        <p:nvSpPr>
          <p:cNvPr id="2120" name="Google Shape;2120;p26"/>
          <p:cNvSpPr/>
          <p:nvPr/>
        </p:nvSpPr>
        <p:spPr>
          <a:xfrm>
            <a:off x="1277938" y="1930364"/>
            <a:ext cx="126999" cy="126999"/>
          </a:xfrm>
          <a:prstGeom prst="ellipse">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121" name="Google Shape;2121;p26"/>
          <p:cNvSpPr/>
          <p:nvPr/>
        </p:nvSpPr>
        <p:spPr>
          <a:xfrm>
            <a:off x="1277938" y="2837685"/>
            <a:ext cx="126999" cy="126999"/>
          </a:xfrm>
          <a:prstGeom prst="ellipse">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122" name="Google Shape;2122;p26"/>
          <p:cNvSpPr/>
          <p:nvPr/>
        </p:nvSpPr>
        <p:spPr>
          <a:xfrm>
            <a:off x="1277938" y="3760472"/>
            <a:ext cx="126999" cy="126999"/>
          </a:xfrm>
          <a:prstGeom prst="ellipse">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123" name="Google Shape;2123;p26"/>
          <p:cNvSpPr/>
          <p:nvPr/>
        </p:nvSpPr>
        <p:spPr>
          <a:xfrm>
            <a:off x="1277938" y="4354350"/>
            <a:ext cx="126999" cy="126999"/>
          </a:xfrm>
          <a:prstGeom prst="ellipse">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124" name="Google Shape;2124;p26"/>
          <p:cNvSpPr/>
          <p:nvPr/>
        </p:nvSpPr>
        <p:spPr>
          <a:xfrm>
            <a:off x="1277938" y="4951257"/>
            <a:ext cx="126999" cy="126999"/>
          </a:xfrm>
          <a:prstGeom prst="ellipse">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125" name="Google Shape;2125;p26"/>
          <p:cNvSpPr/>
          <p:nvPr/>
        </p:nvSpPr>
        <p:spPr>
          <a:xfrm>
            <a:off x="9132024" y="1390650"/>
            <a:ext cx="2156811" cy="4866644"/>
          </a:xfrm>
          <a:prstGeom prst="rect">
            <a:avLst/>
          </a:prstGeom>
          <a:solidFill>
            <a:srgbClr val="A5A5A5"/>
          </a:solidFill>
          <a:ln w="63500" cap="flat" cmpd="sng">
            <a:solidFill>
              <a:schemeClr val="lt1"/>
            </a:solidFill>
            <a:prstDash val="solid"/>
            <a:miter lim="800000"/>
            <a:headEnd type="none" w="sm" len="sm"/>
            <a:tailEnd type="none" w="sm" len="sm"/>
          </a:ln>
          <a:effectLst>
            <a:outerShdw blurRad="101600" dist="25400" dir="2700000" algn="tl" rotWithShape="0">
              <a:srgbClr val="000000">
                <a:alpha val="13725"/>
              </a:srgbClr>
            </a:outerShdw>
          </a:effectLst>
        </p:spPr>
        <p:txBody>
          <a:bodyPr spcFirstLastPara="1" wrap="square" lIns="91425" tIns="45700" rIns="91425" bIns="45700" anchor="ctr" anchorCtr="0">
            <a:noAutofit/>
          </a:bodyPr>
          <a:lstStyle/>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HTTP</a:t>
            </a:r>
            <a:endParaRPr sz="1400" b="0" i="0" u="none" strike="noStrike" cap="none">
              <a:solidFill>
                <a:srgbClr val="000000"/>
              </a:solidFill>
              <a:latin typeface="Arial"/>
              <a:ea typeface="Arial"/>
              <a:cs typeface="Arial"/>
              <a:sym typeface="Arial"/>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SCP</a:t>
            </a:r>
            <a:endParaRPr sz="1400" b="0" i="0" u="none" strike="noStrike" cap="none">
              <a:solidFill>
                <a:srgbClr val="000000"/>
              </a:solidFill>
              <a:latin typeface="Arial"/>
              <a:ea typeface="Arial"/>
              <a:cs typeface="Arial"/>
              <a:sym typeface="Arial"/>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GridFTP</a:t>
            </a:r>
            <a:endParaRPr sz="1800" b="0" i="0" u="none" strike="noStrike" cap="none">
              <a:solidFill>
                <a:schemeClr val="lt1"/>
              </a:solidFill>
              <a:latin typeface="Courier New"/>
              <a:ea typeface="Courier New"/>
              <a:cs typeface="Courier New"/>
              <a:sym typeface="Courier New"/>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Globus Online</a:t>
            </a:r>
            <a:endParaRPr sz="1400" b="0" i="0" u="none" strike="noStrike" cap="none">
              <a:solidFill>
                <a:srgbClr val="000000"/>
              </a:solidFill>
              <a:latin typeface="Arial"/>
              <a:ea typeface="Arial"/>
              <a:cs typeface="Arial"/>
              <a:sym typeface="Arial"/>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iRods</a:t>
            </a:r>
            <a:endParaRPr sz="1800" b="0" i="0" u="none" strike="noStrike" cap="none">
              <a:solidFill>
                <a:schemeClr val="lt1"/>
              </a:solidFill>
              <a:latin typeface="Courier New"/>
              <a:ea typeface="Courier New"/>
              <a:cs typeface="Courier New"/>
              <a:sym typeface="Courier New"/>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Amazon S3</a:t>
            </a:r>
            <a:endParaRPr sz="1400" b="0" i="0" u="none" strike="noStrike" cap="none">
              <a:solidFill>
                <a:srgbClr val="000000"/>
              </a:solidFill>
              <a:latin typeface="Arial"/>
              <a:ea typeface="Arial"/>
              <a:cs typeface="Arial"/>
              <a:sym typeface="Arial"/>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Google Storage</a:t>
            </a:r>
            <a:endParaRPr sz="1400" b="0" i="0" u="none" strike="noStrike" cap="none">
              <a:solidFill>
                <a:srgbClr val="000000"/>
              </a:solidFill>
              <a:latin typeface="Arial"/>
              <a:ea typeface="Arial"/>
              <a:cs typeface="Arial"/>
              <a:sym typeface="Arial"/>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SRM</a:t>
            </a:r>
            <a:endParaRPr sz="1400" b="0" i="0" u="none" strike="noStrike" cap="none">
              <a:solidFill>
                <a:srgbClr val="000000"/>
              </a:solidFill>
              <a:latin typeface="Arial"/>
              <a:ea typeface="Arial"/>
              <a:cs typeface="Arial"/>
              <a:sym typeface="Arial"/>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FDT</a:t>
            </a:r>
            <a:endParaRPr sz="1400" b="0" i="0" u="none" strike="noStrike" cap="none">
              <a:solidFill>
                <a:srgbClr val="000000"/>
              </a:solidFill>
              <a:latin typeface="Arial"/>
              <a:ea typeface="Arial"/>
              <a:cs typeface="Arial"/>
              <a:sym typeface="Arial"/>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Stashcp</a:t>
            </a:r>
            <a:endParaRPr sz="1800" b="0" i="0" u="none" strike="noStrike" cap="none">
              <a:solidFill>
                <a:schemeClr val="lt1"/>
              </a:solidFill>
              <a:latin typeface="Courier New"/>
              <a:ea typeface="Courier New"/>
              <a:cs typeface="Courier New"/>
              <a:sym typeface="Courier New"/>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Rucio</a:t>
            </a:r>
            <a:endParaRPr sz="1800" b="0" i="0" u="none" strike="noStrike" cap="none">
              <a:solidFill>
                <a:schemeClr val="lt1"/>
              </a:solidFill>
              <a:latin typeface="Courier New"/>
              <a:ea typeface="Courier New"/>
              <a:cs typeface="Courier New"/>
              <a:sym typeface="Courier New"/>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cp</a:t>
            </a:r>
            <a:endParaRPr sz="1400" b="0" i="0" u="none" strike="noStrike" cap="none">
              <a:solidFill>
                <a:srgbClr val="000000"/>
              </a:solidFill>
              <a:latin typeface="Arial"/>
              <a:ea typeface="Arial"/>
              <a:cs typeface="Arial"/>
              <a:sym typeface="Arial"/>
            </a:endParaRPr>
          </a:p>
          <a:p>
            <a:pPr marL="284163"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lt1"/>
                </a:solidFill>
                <a:latin typeface="Courier New"/>
                <a:ea typeface="Courier New"/>
                <a:cs typeface="Courier New"/>
                <a:sym typeface="Courier New"/>
              </a:rPr>
              <a:t>ln -s</a:t>
            </a:r>
            <a:endParaRPr sz="1400" b="0" i="0" u="none" strike="noStrike" cap="none">
              <a:solidFill>
                <a:srgbClr val="000000"/>
              </a:solidFill>
              <a:latin typeface="Arial"/>
              <a:ea typeface="Arial"/>
              <a:cs typeface="Arial"/>
              <a:sym typeface="Arial"/>
            </a:endParaRPr>
          </a:p>
        </p:txBody>
      </p:sp>
      <p:sp>
        <p:nvSpPr>
          <p:cNvPr id="2126" name="Google Shape;2126;p26"/>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2127" name="Google Shape;2127;p26"/>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22"/>
          <p:cNvSpPr txBox="1">
            <a:spLocks noGrp="1"/>
          </p:cNvSpPr>
          <p:nvPr>
            <p:ph type="title"/>
          </p:nvPr>
        </p:nvSpPr>
        <p:spPr>
          <a:xfrm>
            <a:off x="838200" y="365125"/>
            <a:ext cx="9548675" cy="646291"/>
          </a:xfrm>
          <a:prstGeom prst="rect">
            <a:avLst/>
          </a:prstGeom>
          <a:noFill/>
          <a:ln>
            <a:noFill/>
          </a:ln>
        </p:spPr>
        <p:txBody>
          <a:bodyPr spcFirstLastPara="1" vert="horz" wrap="square" lIns="91425" tIns="45700" rIns="91425" bIns="45700" rtlCol="0" anchor="t" anchorCtr="0">
            <a:spAutoFit/>
          </a:bodyPr>
          <a:lstStyle/>
          <a:p>
            <a:pPr>
              <a:buClr>
                <a:srgbClr val="2D75B6"/>
              </a:buClr>
              <a:buSzPts val="3600"/>
            </a:pPr>
            <a:r>
              <a:rPr lang="en-US">
                <a:solidFill>
                  <a:srgbClr val="2D75B6"/>
                </a:solidFill>
              </a:rPr>
              <a:t>Data Staging Configurations</a:t>
            </a:r>
            <a:endParaRPr/>
          </a:p>
        </p:txBody>
      </p:sp>
      <p:sp>
        <p:nvSpPr>
          <p:cNvPr id="1928" name="Google Shape;1928;p22"/>
          <p:cNvSpPr/>
          <p:nvPr/>
        </p:nvSpPr>
        <p:spPr>
          <a:xfrm>
            <a:off x="5538351" y="1930851"/>
            <a:ext cx="6521100" cy="3294300"/>
          </a:xfrm>
          <a:prstGeom prst="roundRect">
            <a:avLst>
              <a:gd name="adj" fmla="val 3877"/>
            </a:avLst>
          </a:prstGeom>
          <a:solidFill>
            <a:srgbClr val="4AB9C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29" name="Google Shape;1929;p22"/>
          <p:cNvSpPr/>
          <p:nvPr/>
        </p:nvSpPr>
        <p:spPr>
          <a:xfrm>
            <a:off x="904875" y="1742923"/>
            <a:ext cx="4723824" cy="349702"/>
          </a:xfrm>
          <a:prstGeom prst="rect">
            <a:avLst/>
          </a:prstGeom>
          <a:noFill/>
          <a:ln>
            <a:noFill/>
          </a:ln>
        </p:spPr>
        <p:txBody>
          <a:bodyPr spcFirstLastPara="1" wrap="square" lIns="72000" tIns="36000" rIns="72000" bIns="36000" anchor="t" anchorCtr="0">
            <a:spAutoFit/>
          </a:bodyPr>
          <a:lstStyle/>
          <a:p>
            <a:pPr>
              <a:buSzPts val="1800"/>
            </a:pPr>
            <a:r>
              <a:rPr lang="en-US" b="1">
                <a:solidFill>
                  <a:srgbClr val="2D75B6"/>
                </a:solidFill>
                <a:latin typeface="Roboto"/>
                <a:ea typeface="Roboto"/>
                <a:cs typeface="Roboto"/>
                <a:sym typeface="Roboto"/>
              </a:rPr>
              <a:t>HTCondor I/O </a:t>
            </a:r>
            <a:r>
              <a:rPr lang="en-US">
                <a:solidFill>
                  <a:srgbClr val="74CA21"/>
                </a:solidFill>
                <a:latin typeface="Roboto"/>
                <a:ea typeface="Roboto"/>
                <a:cs typeface="Roboto"/>
                <a:sym typeface="Roboto"/>
              </a:rPr>
              <a:t>(HTCondor pools, OSG, …)</a:t>
            </a:r>
            <a:endParaRPr sz="1400"/>
          </a:p>
        </p:txBody>
      </p:sp>
      <p:sp>
        <p:nvSpPr>
          <p:cNvPr id="1930" name="Google Shape;1930;p22"/>
          <p:cNvSpPr/>
          <p:nvPr/>
        </p:nvSpPr>
        <p:spPr>
          <a:xfrm>
            <a:off x="904875" y="2125338"/>
            <a:ext cx="4723824" cy="934478"/>
          </a:xfrm>
          <a:prstGeom prst="rect">
            <a:avLst/>
          </a:prstGeom>
          <a:noFill/>
          <a:ln>
            <a:noFill/>
          </a:ln>
        </p:spPr>
        <p:txBody>
          <a:bodyPr spcFirstLastPara="1" wrap="square" lIns="72000" tIns="36000" rIns="72000" bIns="36000" anchor="t" anchorCtr="0">
            <a:spAutoFit/>
          </a:bodyPr>
          <a:lstStyle/>
          <a:p>
            <a:pPr marL="285744" indent="-285744">
              <a:buClr>
                <a:srgbClr val="BA083A"/>
              </a:buClr>
              <a:buSzPts val="1400"/>
              <a:buFont typeface="Noto Sans Symbols"/>
              <a:buChar char="▪"/>
            </a:pPr>
            <a:r>
              <a:rPr lang="en-US" sz="1400">
                <a:solidFill>
                  <a:srgbClr val="7F7F7F"/>
                </a:solidFill>
                <a:latin typeface="Roboto"/>
                <a:ea typeface="Roboto"/>
                <a:cs typeface="Roboto"/>
                <a:sym typeface="Roboto"/>
              </a:rPr>
              <a:t>Worker nodes do not share a file system</a:t>
            </a:r>
            <a:endParaRPr sz="1400"/>
          </a:p>
          <a:p>
            <a:pPr marL="285744" indent="-285744">
              <a:buClr>
                <a:srgbClr val="BA083A"/>
              </a:buClr>
              <a:buSzPts val="1400"/>
              <a:buFont typeface="Noto Sans Symbols"/>
              <a:buChar char="▪"/>
            </a:pPr>
            <a:r>
              <a:rPr lang="en-US" sz="1400">
                <a:solidFill>
                  <a:srgbClr val="7F7F7F"/>
                </a:solidFill>
                <a:latin typeface="Roboto"/>
                <a:ea typeface="Roboto"/>
                <a:cs typeface="Roboto"/>
                <a:sym typeface="Roboto"/>
              </a:rPr>
              <a:t>Data is pulled from / pushed to the submit host via HTCondor file transfers</a:t>
            </a:r>
            <a:endParaRPr sz="1400"/>
          </a:p>
          <a:p>
            <a:pPr marL="285744" indent="-285744">
              <a:buClr>
                <a:srgbClr val="BA083A"/>
              </a:buClr>
              <a:buSzPts val="1400"/>
              <a:buFont typeface="Noto Sans Symbols"/>
              <a:buChar char="▪"/>
            </a:pPr>
            <a:r>
              <a:rPr lang="en-US" sz="1400">
                <a:solidFill>
                  <a:srgbClr val="7F7F7F"/>
                </a:solidFill>
                <a:latin typeface="Roboto"/>
                <a:ea typeface="Roboto"/>
                <a:cs typeface="Roboto"/>
                <a:sym typeface="Roboto"/>
              </a:rPr>
              <a:t>Staging site is the submit host</a:t>
            </a:r>
            <a:endParaRPr sz="1400"/>
          </a:p>
        </p:txBody>
      </p:sp>
      <p:sp>
        <p:nvSpPr>
          <p:cNvPr id="1931" name="Google Shape;1931;p22"/>
          <p:cNvSpPr/>
          <p:nvPr/>
        </p:nvSpPr>
        <p:spPr>
          <a:xfrm>
            <a:off x="904875" y="3244681"/>
            <a:ext cx="4723824" cy="349702"/>
          </a:xfrm>
          <a:prstGeom prst="rect">
            <a:avLst/>
          </a:prstGeom>
          <a:noFill/>
          <a:ln>
            <a:noFill/>
          </a:ln>
        </p:spPr>
        <p:txBody>
          <a:bodyPr spcFirstLastPara="1" wrap="square" lIns="72000" tIns="36000" rIns="72000" bIns="36000" anchor="t" anchorCtr="0">
            <a:spAutoFit/>
          </a:bodyPr>
          <a:lstStyle/>
          <a:p>
            <a:pPr>
              <a:buSzPts val="1800"/>
            </a:pPr>
            <a:r>
              <a:rPr lang="en-US" b="1">
                <a:solidFill>
                  <a:srgbClr val="2D75B6"/>
                </a:solidFill>
                <a:latin typeface="Roboto"/>
                <a:ea typeface="Roboto"/>
                <a:cs typeface="Roboto"/>
                <a:sym typeface="Roboto"/>
              </a:rPr>
              <a:t>Non-shared File System </a:t>
            </a:r>
            <a:r>
              <a:rPr lang="en-US">
                <a:solidFill>
                  <a:srgbClr val="74CA21"/>
                </a:solidFill>
                <a:latin typeface="Roboto"/>
                <a:ea typeface="Roboto"/>
                <a:cs typeface="Roboto"/>
                <a:sym typeface="Roboto"/>
              </a:rPr>
              <a:t>(clouds, OSG, …)</a:t>
            </a:r>
            <a:endParaRPr sz="1400"/>
          </a:p>
        </p:txBody>
      </p:sp>
      <p:sp>
        <p:nvSpPr>
          <p:cNvPr id="1932" name="Google Shape;1932;p22"/>
          <p:cNvSpPr/>
          <p:nvPr/>
        </p:nvSpPr>
        <p:spPr>
          <a:xfrm>
            <a:off x="904875" y="3623297"/>
            <a:ext cx="4723824" cy="719034"/>
          </a:xfrm>
          <a:prstGeom prst="rect">
            <a:avLst/>
          </a:prstGeom>
          <a:noFill/>
          <a:ln>
            <a:noFill/>
          </a:ln>
        </p:spPr>
        <p:txBody>
          <a:bodyPr spcFirstLastPara="1" wrap="square" lIns="72000" tIns="36000" rIns="72000" bIns="36000" anchor="t" anchorCtr="0">
            <a:spAutoFit/>
          </a:bodyPr>
          <a:lstStyle/>
          <a:p>
            <a:pPr marL="285744" indent="-285744">
              <a:buClr>
                <a:srgbClr val="BA083A"/>
              </a:buClr>
              <a:buSzPts val="1400"/>
              <a:buFont typeface="Noto Sans Symbols"/>
              <a:buChar char="▪"/>
            </a:pPr>
            <a:r>
              <a:rPr lang="en-US" sz="1400">
                <a:solidFill>
                  <a:srgbClr val="7F7F7F"/>
                </a:solidFill>
                <a:latin typeface="Roboto"/>
                <a:ea typeface="Roboto"/>
                <a:cs typeface="Roboto"/>
                <a:sym typeface="Roboto"/>
              </a:rPr>
              <a:t>Worker nodes do not share a file system</a:t>
            </a:r>
            <a:endParaRPr sz="1400"/>
          </a:p>
          <a:p>
            <a:pPr marL="285744" indent="-285744">
              <a:buClr>
                <a:srgbClr val="BA083A"/>
              </a:buClr>
              <a:buSzPts val="1400"/>
              <a:buFont typeface="Noto Sans Symbols"/>
              <a:buChar char="▪"/>
            </a:pPr>
            <a:r>
              <a:rPr lang="en-US" sz="1400">
                <a:solidFill>
                  <a:srgbClr val="7F7F7F"/>
                </a:solidFill>
                <a:latin typeface="Roboto"/>
                <a:ea typeface="Roboto"/>
                <a:cs typeface="Roboto"/>
                <a:sym typeface="Roboto"/>
              </a:rPr>
              <a:t>Data is pulled / pushed from a staging site,</a:t>
            </a:r>
            <a:br>
              <a:rPr lang="en-US" sz="1400">
                <a:solidFill>
                  <a:srgbClr val="7F7F7F"/>
                </a:solidFill>
                <a:latin typeface="Roboto"/>
                <a:ea typeface="Roboto"/>
                <a:cs typeface="Roboto"/>
                <a:sym typeface="Roboto"/>
              </a:rPr>
            </a:br>
            <a:r>
              <a:rPr lang="en-US" sz="1400">
                <a:solidFill>
                  <a:srgbClr val="7F7F7F"/>
                </a:solidFill>
                <a:latin typeface="Roboto"/>
                <a:ea typeface="Roboto"/>
                <a:cs typeface="Roboto"/>
                <a:sym typeface="Roboto"/>
              </a:rPr>
              <a:t>possibly not co-located with the computation</a:t>
            </a:r>
            <a:endParaRPr sz="1400"/>
          </a:p>
        </p:txBody>
      </p:sp>
      <p:sp>
        <p:nvSpPr>
          <p:cNvPr id="1933" name="Google Shape;1933;p22"/>
          <p:cNvSpPr/>
          <p:nvPr/>
        </p:nvSpPr>
        <p:spPr>
          <a:xfrm>
            <a:off x="904876" y="4527196"/>
            <a:ext cx="4723825" cy="626701"/>
          </a:xfrm>
          <a:prstGeom prst="rect">
            <a:avLst/>
          </a:prstGeom>
          <a:noFill/>
          <a:ln>
            <a:noFill/>
          </a:ln>
        </p:spPr>
        <p:txBody>
          <a:bodyPr spcFirstLastPara="1" wrap="square" lIns="72000" tIns="36000" rIns="72000" bIns="36000" anchor="t" anchorCtr="0">
            <a:spAutoFit/>
          </a:bodyPr>
          <a:lstStyle/>
          <a:p>
            <a:pPr>
              <a:buSzPts val="1800"/>
            </a:pPr>
            <a:r>
              <a:rPr lang="en-US" b="1">
                <a:solidFill>
                  <a:srgbClr val="2D75B6"/>
                </a:solidFill>
                <a:latin typeface="Roboto"/>
                <a:ea typeface="Roboto"/>
                <a:cs typeface="Roboto"/>
                <a:sym typeface="Roboto"/>
              </a:rPr>
              <a:t>Shared File System </a:t>
            </a:r>
            <a:endParaRPr sz="1400"/>
          </a:p>
          <a:p>
            <a:pPr>
              <a:buSzPts val="1800"/>
            </a:pPr>
            <a:r>
              <a:rPr lang="en-US">
                <a:solidFill>
                  <a:srgbClr val="74CA21"/>
                </a:solidFill>
                <a:latin typeface="Roboto"/>
                <a:ea typeface="Roboto"/>
                <a:cs typeface="Roboto"/>
                <a:sym typeface="Roboto"/>
              </a:rPr>
              <a:t>(HPC sites, XSEDE, Campus clusters, …)</a:t>
            </a:r>
            <a:endParaRPr sz="1400"/>
          </a:p>
        </p:txBody>
      </p:sp>
      <p:sp>
        <p:nvSpPr>
          <p:cNvPr id="1934" name="Google Shape;1934;p22"/>
          <p:cNvSpPr/>
          <p:nvPr/>
        </p:nvSpPr>
        <p:spPr>
          <a:xfrm>
            <a:off x="904874" y="5185447"/>
            <a:ext cx="4723825" cy="288147"/>
          </a:xfrm>
          <a:prstGeom prst="rect">
            <a:avLst/>
          </a:prstGeom>
          <a:noFill/>
          <a:ln>
            <a:noFill/>
          </a:ln>
        </p:spPr>
        <p:txBody>
          <a:bodyPr spcFirstLastPara="1" wrap="square" lIns="72000" tIns="36000" rIns="72000" bIns="36000" anchor="t" anchorCtr="0">
            <a:spAutoFit/>
          </a:bodyPr>
          <a:lstStyle/>
          <a:p>
            <a:pPr marL="285744" indent="-285744">
              <a:buClr>
                <a:srgbClr val="BA083A"/>
              </a:buClr>
              <a:buSzPts val="1400"/>
              <a:buFont typeface="Noto Sans Symbols"/>
              <a:buChar char="▪"/>
            </a:pPr>
            <a:r>
              <a:rPr lang="en-US" sz="1400">
                <a:solidFill>
                  <a:srgbClr val="7F7F7F"/>
                </a:solidFill>
                <a:latin typeface="Roboto"/>
                <a:ea typeface="Roboto"/>
                <a:cs typeface="Roboto"/>
                <a:sym typeface="Roboto"/>
              </a:rPr>
              <a:t>I/O is directly against the shared file system</a:t>
            </a:r>
            <a:endParaRPr sz="1400"/>
          </a:p>
        </p:txBody>
      </p:sp>
      <p:pic>
        <p:nvPicPr>
          <p:cNvPr id="1935" name="Google Shape;1935;p22"/>
          <p:cNvPicPr preferRelativeResize="0"/>
          <p:nvPr/>
        </p:nvPicPr>
        <p:blipFill rotWithShape="1">
          <a:blip r:embed="rId3">
            <a:alphaModFix/>
          </a:blip>
          <a:srcRect/>
          <a:stretch/>
        </p:blipFill>
        <p:spPr>
          <a:xfrm>
            <a:off x="5538341" y="2139747"/>
            <a:ext cx="6373115" cy="2876508"/>
          </a:xfrm>
          <a:prstGeom prst="rect">
            <a:avLst/>
          </a:prstGeom>
          <a:noFill/>
          <a:ln>
            <a:noFill/>
          </a:ln>
        </p:spPr>
      </p:pic>
      <p:sp>
        <p:nvSpPr>
          <p:cNvPr id="1936" name="Google Shape;1936;p22"/>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pPr>
              <a:buSzPts val="1400"/>
            </a:pPr>
            <a:r>
              <a:rPr lang="en-US"/>
              <a:t>https://pegasus.isi.edu</a:t>
            </a:r>
            <a:endParaRPr/>
          </a:p>
        </p:txBody>
      </p:sp>
      <p:sp>
        <p:nvSpPr>
          <p:cNvPr id="1937" name="Google Shape;1937;p22"/>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F3F3F"/>
              </a:buClr>
              <a:buSzPts val="3600"/>
              <a:buFont typeface="Roboto Black"/>
              <a:buNone/>
            </a:pPr>
            <a:r>
              <a:rPr lang="en-US"/>
              <a:t>Why Pegasus?</a:t>
            </a:r>
            <a:endParaRPr/>
          </a:p>
        </p:txBody>
      </p:sp>
      <p:sp>
        <p:nvSpPr>
          <p:cNvPr id="277" name="Google Shape;277;p4"/>
          <p:cNvSpPr/>
          <p:nvPr/>
        </p:nvSpPr>
        <p:spPr>
          <a:xfrm>
            <a:off x="5814177" y="1423491"/>
            <a:ext cx="5447548"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BA083A"/>
              </a:buClr>
              <a:buSzPts val="1600"/>
              <a:buFont typeface="Montserrat"/>
              <a:buChar char="▶"/>
            </a:pPr>
            <a:r>
              <a:rPr lang="en-US" sz="1600" b="1" i="0" u="none" strike="noStrike" cap="none">
                <a:solidFill>
                  <a:srgbClr val="2D75B6"/>
                </a:solidFill>
                <a:latin typeface="Roboto"/>
                <a:ea typeface="Roboto"/>
                <a:cs typeface="Roboto"/>
                <a:sym typeface="Roboto"/>
              </a:rPr>
              <a:t>Automates Complex</a:t>
            </a:r>
            <a:r>
              <a:rPr lang="en-US" sz="1600" b="1" i="0" u="none" strike="noStrike" cap="none">
                <a:solidFill>
                  <a:srgbClr val="3F3F3F"/>
                </a:solidFill>
                <a:latin typeface="Roboto"/>
                <a:ea typeface="Roboto"/>
                <a:cs typeface="Roboto"/>
                <a:sym typeface="Roboto"/>
              </a:rPr>
              <a:t>, </a:t>
            </a:r>
            <a:r>
              <a:rPr lang="en-US" sz="1600" b="0" i="0" u="none" strike="noStrike" cap="none">
                <a:solidFill>
                  <a:srgbClr val="3F3F3F"/>
                </a:solidFill>
                <a:latin typeface="Roboto"/>
                <a:ea typeface="Roboto"/>
                <a:cs typeface="Roboto"/>
                <a:sym typeface="Roboto"/>
              </a:rPr>
              <a:t>Multi-stage Processing Pipelines</a:t>
            </a:r>
            <a:endParaRPr sz="1400" b="0" i="0" u="none" strike="noStrike" cap="none">
              <a:solidFill>
                <a:srgbClr val="000000"/>
              </a:solidFill>
              <a:latin typeface="Arial"/>
              <a:ea typeface="Arial"/>
              <a:cs typeface="Arial"/>
              <a:sym typeface="Arial"/>
            </a:endParaRPr>
          </a:p>
        </p:txBody>
      </p:sp>
      <p:sp>
        <p:nvSpPr>
          <p:cNvPr id="278" name="Google Shape;278;p4"/>
          <p:cNvSpPr/>
          <p:nvPr/>
        </p:nvSpPr>
        <p:spPr>
          <a:xfrm>
            <a:off x="5814177" y="1975157"/>
            <a:ext cx="5447548"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BA083A"/>
              </a:buClr>
              <a:buSzPts val="1600"/>
              <a:buFont typeface="Montserrat"/>
              <a:buChar char="▶"/>
            </a:pPr>
            <a:r>
              <a:rPr lang="en-US" sz="1600" b="0" i="0" u="none" strike="noStrike" cap="none">
                <a:solidFill>
                  <a:srgbClr val="3F3F3F"/>
                </a:solidFill>
                <a:latin typeface="Roboto"/>
                <a:ea typeface="Roboto"/>
                <a:cs typeface="Roboto"/>
                <a:sym typeface="Roboto"/>
              </a:rPr>
              <a:t>Enables Parallel,</a:t>
            </a:r>
            <a:r>
              <a:rPr lang="en-US" sz="1600" b="1" i="0" u="none" strike="noStrike" cap="none">
                <a:solidFill>
                  <a:srgbClr val="3F3F3F"/>
                </a:solidFill>
                <a:latin typeface="Roboto"/>
                <a:ea typeface="Roboto"/>
                <a:cs typeface="Roboto"/>
                <a:sym typeface="Roboto"/>
              </a:rPr>
              <a:t> </a:t>
            </a:r>
            <a:r>
              <a:rPr lang="en-US" sz="1600" b="1" i="0" u="none" strike="noStrike" cap="none">
                <a:solidFill>
                  <a:srgbClr val="2D75B6"/>
                </a:solidFill>
                <a:latin typeface="Roboto"/>
                <a:ea typeface="Roboto"/>
                <a:cs typeface="Roboto"/>
                <a:sym typeface="Roboto"/>
              </a:rPr>
              <a:t>Distributed Computations</a:t>
            </a:r>
            <a:endParaRPr sz="1400" b="0" i="0" u="none" strike="noStrike" cap="none">
              <a:solidFill>
                <a:srgbClr val="000000"/>
              </a:solidFill>
              <a:latin typeface="Arial"/>
              <a:ea typeface="Arial"/>
              <a:cs typeface="Arial"/>
              <a:sym typeface="Arial"/>
            </a:endParaRPr>
          </a:p>
        </p:txBody>
      </p:sp>
      <p:sp>
        <p:nvSpPr>
          <p:cNvPr id="279" name="Google Shape;279;p4"/>
          <p:cNvSpPr/>
          <p:nvPr/>
        </p:nvSpPr>
        <p:spPr>
          <a:xfrm>
            <a:off x="5814177" y="2526823"/>
            <a:ext cx="5447548"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BA083A"/>
              </a:buClr>
              <a:buSzPts val="1600"/>
              <a:buFont typeface="Montserrat"/>
              <a:buChar char="▶"/>
            </a:pPr>
            <a:r>
              <a:rPr lang="en-US" sz="1600" b="1" i="0" u="none" strike="noStrike" cap="none">
                <a:solidFill>
                  <a:srgbClr val="2D75B6"/>
                </a:solidFill>
                <a:latin typeface="Roboto"/>
                <a:ea typeface="Roboto"/>
                <a:cs typeface="Roboto"/>
                <a:sym typeface="Roboto"/>
              </a:rPr>
              <a:t>Automatically Executes </a:t>
            </a:r>
            <a:r>
              <a:rPr lang="en-US" sz="1600" b="0" i="0" u="none" strike="noStrike" cap="none">
                <a:solidFill>
                  <a:srgbClr val="3F3F3F"/>
                </a:solidFill>
                <a:latin typeface="Roboto"/>
                <a:ea typeface="Roboto"/>
                <a:cs typeface="Roboto"/>
                <a:sym typeface="Roboto"/>
              </a:rPr>
              <a:t>Data Transfers</a:t>
            </a:r>
            <a:endParaRPr sz="1600" b="0" i="0" u="none" strike="noStrike" cap="none">
              <a:solidFill>
                <a:srgbClr val="2D75B6"/>
              </a:solidFill>
              <a:latin typeface="Roboto"/>
              <a:ea typeface="Roboto"/>
              <a:cs typeface="Roboto"/>
              <a:sym typeface="Roboto"/>
            </a:endParaRPr>
          </a:p>
        </p:txBody>
      </p:sp>
      <p:sp>
        <p:nvSpPr>
          <p:cNvPr id="280" name="Google Shape;280;p4"/>
          <p:cNvSpPr/>
          <p:nvPr/>
        </p:nvSpPr>
        <p:spPr>
          <a:xfrm>
            <a:off x="5814177" y="3078489"/>
            <a:ext cx="5447548"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BA083A"/>
              </a:buClr>
              <a:buSzPts val="1600"/>
              <a:buFont typeface="Montserrat"/>
              <a:buChar char="▶"/>
            </a:pPr>
            <a:r>
              <a:rPr lang="en-US" sz="1600" b="0" i="0" u="none" strike="noStrike" cap="none">
                <a:solidFill>
                  <a:srgbClr val="3F3F3F"/>
                </a:solidFill>
                <a:latin typeface="Roboto"/>
                <a:ea typeface="Roboto"/>
                <a:cs typeface="Roboto"/>
                <a:sym typeface="Roboto"/>
              </a:rPr>
              <a:t>Reusable, Aids </a:t>
            </a:r>
            <a:r>
              <a:rPr lang="en-US" sz="1600" b="1" i="0" u="none" strike="noStrike" cap="none">
                <a:solidFill>
                  <a:srgbClr val="2D75B6"/>
                </a:solidFill>
                <a:latin typeface="Roboto"/>
                <a:ea typeface="Roboto"/>
                <a:cs typeface="Roboto"/>
                <a:sym typeface="Roboto"/>
              </a:rPr>
              <a:t>Reproducibility</a:t>
            </a:r>
            <a:endParaRPr sz="1400" b="0" i="0" u="none" strike="noStrike" cap="none">
              <a:solidFill>
                <a:srgbClr val="000000"/>
              </a:solidFill>
              <a:latin typeface="Arial"/>
              <a:ea typeface="Arial"/>
              <a:cs typeface="Arial"/>
              <a:sym typeface="Arial"/>
            </a:endParaRPr>
          </a:p>
        </p:txBody>
      </p:sp>
      <p:sp>
        <p:nvSpPr>
          <p:cNvPr id="281" name="Google Shape;281;p4"/>
          <p:cNvSpPr/>
          <p:nvPr/>
        </p:nvSpPr>
        <p:spPr>
          <a:xfrm>
            <a:off x="5814177" y="3630155"/>
            <a:ext cx="5447548"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BA083A"/>
              </a:buClr>
              <a:buSzPts val="1600"/>
              <a:buFont typeface="Montserrat"/>
              <a:buChar char="▶"/>
            </a:pPr>
            <a:r>
              <a:rPr lang="en-US" sz="1600" b="0" i="0" u="none" strike="noStrike" cap="none">
                <a:solidFill>
                  <a:srgbClr val="3F3F3F"/>
                </a:solidFill>
                <a:latin typeface="Roboto"/>
                <a:ea typeface="Roboto"/>
                <a:cs typeface="Roboto"/>
                <a:sym typeface="Roboto"/>
              </a:rPr>
              <a:t>Records How Data was Produced </a:t>
            </a:r>
            <a:r>
              <a:rPr lang="en-US" sz="1600" b="1" i="0" u="none" strike="noStrike" cap="none">
                <a:solidFill>
                  <a:srgbClr val="2D75B6"/>
                </a:solidFill>
                <a:latin typeface="Roboto"/>
                <a:ea typeface="Roboto"/>
                <a:cs typeface="Roboto"/>
                <a:sym typeface="Roboto"/>
              </a:rPr>
              <a:t>(Provenance)</a:t>
            </a:r>
            <a:endParaRPr sz="1400" b="0" i="0" u="none" strike="noStrike" cap="none">
              <a:solidFill>
                <a:srgbClr val="000000"/>
              </a:solidFill>
              <a:latin typeface="Arial"/>
              <a:ea typeface="Arial"/>
              <a:cs typeface="Arial"/>
              <a:sym typeface="Arial"/>
            </a:endParaRPr>
          </a:p>
        </p:txBody>
      </p:sp>
      <p:sp>
        <p:nvSpPr>
          <p:cNvPr id="282" name="Google Shape;282;p4"/>
          <p:cNvSpPr/>
          <p:nvPr/>
        </p:nvSpPr>
        <p:spPr>
          <a:xfrm>
            <a:off x="5814177" y="4181821"/>
            <a:ext cx="5447548"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BA083A"/>
              </a:buClr>
              <a:buSzPts val="1600"/>
              <a:buFont typeface="Montserrat"/>
              <a:buChar char="▶"/>
            </a:pPr>
            <a:r>
              <a:rPr lang="en-US" sz="1600" b="0" i="0" u="none" strike="noStrike" cap="none">
                <a:solidFill>
                  <a:srgbClr val="3F3F3F"/>
                </a:solidFill>
                <a:latin typeface="Roboto"/>
                <a:ea typeface="Roboto"/>
                <a:cs typeface="Roboto"/>
                <a:sym typeface="Roboto"/>
              </a:rPr>
              <a:t>Handles</a:t>
            </a:r>
            <a:r>
              <a:rPr lang="en-US" sz="1600" b="1" i="0" u="none" strike="noStrike" cap="none">
                <a:solidFill>
                  <a:srgbClr val="3F3F3F"/>
                </a:solidFill>
                <a:latin typeface="Roboto"/>
                <a:ea typeface="Roboto"/>
                <a:cs typeface="Roboto"/>
                <a:sym typeface="Roboto"/>
              </a:rPr>
              <a:t> </a:t>
            </a:r>
            <a:r>
              <a:rPr lang="en-US" sz="1600" b="1" i="0" u="none" strike="noStrike" cap="none">
                <a:solidFill>
                  <a:srgbClr val="2D75B6"/>
                </a:solidFill>
                <a:latin typeface="Roboto"/>
                <a:ea typeface="Roboto"/>
                <a:cs typeface="Roboto"/>
                <a:sym typeface="Roboto"/>
              </a:rPr>
              <a:t>Failures</a:t>
            </a:r>
            <a:r>
              <a:rPr lang="en-US" sz="1600" b="1" i="0" u="none" strike="noStrike" cap="none">
                <a:solidFill>
                  <a:srgbClr val="3F3F3F"/>
                </a:solidFill>
                <a:latin typeface="Roboto"/>
                <a:ea typeface="Roboto"/>
                <a:cs typeface="Roboto"/>
                <a:sym typeface="Roboto"/>
              </a:rPr>
              <a:t> </a:t>
            </a:r>
            <a:r>
              <a:rPr lang="en-US" sz="1600" b="0" i="0" u="none" strike="noStrike" cap="none">
                <a:solidFill>
                  <a:srgbClr val="3F3F3F"/>
                </a:solidFill>
                <a:latin typeface="Roboto"/>
                <a:ea typeface="Roboto"/>
                <a:cs typeface="Roboto"/>
                <a:sym typeface="Roboto"/>
              </a:rPr>
              <a:t>with to Provide Reliability</a:t>
            </a:r>
            <a:endParaRPr sz="1400" b="0" i="0" u="none" strike="noStrike" cap="none">
              <a:solidFill>
                <a:srgbClr val="000000"/>
              </a:solidFill>
              <a:latin typeface="Arial"/>
              <a:ea typeface="Arial"/>
              <a:cs typeface="Arial"/>
              <a:sym typeface="Arial"/>
            </a:endParaRPr>
          </a:p>
        </p:txBody>
      </p:sp>
      <p:sp>
        <p:nvSpPr>
          <p:cNvPr id="283" name="Google Shape;283;p4"/>
          <p:cNvSpPr/>
          <p:nvPr/>
        </p:nvSpPr>
        <p:spPr>
          <a:xfrm>
            <a:off x="5814177" y="4733485"/>
            <a:ext cx="5447548"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BA083A"/>
              </a:buClr>
              <a:buSzPts val="1600"/>
              <a:buFont typeface="Montserrat"/>
              <a:buChar char="▶"/>
            </a:pPr>
            <a:r>
              <a:rPr lang="en-US" sz="1600" b="0" i="0" u="none" strike="noStrike" cap="none">
                <a:solidFill>
                  <a:srgbClr val="3F3F3F"/>
                </a:solidFill>
                <a:latin typeface="Roboto"/>
                <a:ea typeface="Roboto"/>
                <a:cs typeface="Roboto"/>
                <a:sym typeface="Roboto"/>
              </a:rPr>
              <a:t>Keeps Track of Data and </a:t>
            </a:r>
            <a:r>
              <a:rPr lang="en-US" sz="1600" b="1" i="0" u="none" strike="noStrike" cap="none">
                <a:solidFill>
                  <a:srgbClr val="2D75B6"/>
                </a:solidFill>
                <a:latin typeface="Roboto"/>
                <a:ea typeface="Roboto"/>
                <a:cs typeface="Roboto"/>
                <a:sym typeface="Roboto"/>
              </a:rPr>
              <a:t>Files</a:t>
            </a:r>
            <a:endParaRPr sz="1400" b="0" i="0" u="none" strike="noStrike" cap="none">
              <a:solidFill>
                <a:srgbClr val="000000"/>
              </a:solidFill>
              <a:latin typeface="Arial"/>
              <a:ea typeface="Arial"/>
              <a:cs typeface="Arial"/>
              <a:sym typeface="Arial"/>
            </a:endParaRPr>
          </a:p>
        </p:txBody>
      </p:sp>
      <p:pic>
        <p:nvPicPr>
          <p:cNvPr id="284" name="Google Shape;284;p4" descr="https://research.cs.wisc.edu/htcondor/logos/htcondor_logos/PNG/HTCondor_red_blk.png"/>
          <p:cNvPicPr preferRelativeResize="0"/>
          <p:nvPr/>
        </p:nvPicPr>
        <p:blipFill rotWithShape="1">
          <a:blip r:embed="rId3">
            <a:alphaModFix/>
          </a:blip>
          <a:srcRect/>
          <a:stretch/>
        </p:blipFill>
        <p:spPr>
          <a:xfrm>
            <a:off x="6182477" y="5791553"/>
            <a:ext cx="1736161" cy="528397"/>
          </a:xfrm>
          <a:prstGeom prst="rect">
            <a:avLst/>
          </a:prstGeom>
          <a:noFill/>
          <a:ln>
            <a:noFill/>
          </a:ln>
        </p:spPr>
      </p:pic>
      <p:sp>
        <p:nvSpPr>
          <p:cNvPr id="285" name="Google Shape;285;p4"/>
          <p:cNvSpPr/>
          <p:nvPr/>
        </p:nvSpPr>
        <p:spPr>
          <a:xfrm>
            <a:off x="8058902" y="5911475"/>
            <a:ext cx="3352048" cy="442035"/>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A083A"/>
                </a:solidFill>
                <a:latin typeface="Roboto Light"/>
                <a:ea typeface="Roboto Light"/>
                <a:cs typeface="Roboto Light"/>
                <a:sym typeface="Roboto Light"/>
              </a:rPr>
              <a:t>NSF funded project since 2001,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A083A"/>
                </a:solidFill>
                <a:latin typeface="Roboto Light"/>
                <a:ea typeface="Roboto Light"/>
                <a:cs typeface="Roboto Light"/>
                <a:sym typeface="Roboto Light"/>
              </a:rPr>
              <a:t>with close collaboration with HTCondor team</a:t>
            </a:r>
            <a:endParaRPr sz="1400" b="0" i="0" u="none" strike="noStrike" cap="none">
              <a:solidFill>
                <a:srgbClr val="000000"/>
              </a:solidFill>
              <a:latin typeface="Arial"/>
              <a:ea typeface="Arial"/>
              <a:cs typeface="Arial"/>
              <a:sym typeface="Arial"/>
            </a:endParaRPr>
          </a:p>
        </p:txBody>
      </p:sp>
      <p:sp>
        <p:nvSpPr>
          <p:cNvPr id="286" name="Google Shape;286;p4"/>
          <p:cNvSpPr/>
          <p:nvPr/>
        </p:nvSpPr>
        <p:spPr>
          <a:xfrm>
            <a:off x="1911012" y="1814609"/>
            <a:ext cx="1305328" cy="400835"/>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CA904"/>
                </a:solidFill>
                <a:latin typeface="Roboto"/>
                <a:ea typeface="Roboto"/>
                <a:cs typeface="Roboto"/>
                <a:sym typeface="Roboto"/>
              </a:rPr>
              <a:t>Automate</a:t>
            </a:r>
            <a:endParaRPr sz="1400" b="0" i="0" u="none" strike="noStrike" cap="none">
              <a:solidFill>
                <a:srgbClr val="000000"/>
              </a:solidFill>
              <a:latin typeface="Arial"/>
              <a:ea typeface="Arial"/>
              <a:cs typeface="Arial"/>
              <a:sym typeface="Arial"/>
            </a:endParaRPr>
          </a:p>
        </p:txBody>
      </p:sp>
      <p:sp>
        <p:nvSpPr>
          <p:cNvPr id="287" name="Google Shape;287;p4"/>
          <p:cNvSpPr/>
          <p:nvPr/>
        </p:nvSpPr>
        <p:spPr>
          <a:xfrm>
            <a:off x="2336058" y="3043682"/>
            <a:ext cx="1335587" cy="400835"/>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74CA21"/>
                </a:solidFill>
                <a:latin typeface="Roboto"/>
                <a:ea typeface="Roboto"/>
                <a:cs typeface="Roboto"/>
                <a:sym typeface="Roboto"/>
              </a:rPr>
              <a:t>Recover</a:t>
            </a:r>
            <a:endParaRPr sz="1400" b="0" i="0" u="none" strike="noStrike" cap="none">
              <a:solidFill>
                <a:srgbClr val="000000"/>
              </a:solidFill>
              <a:latin typeface="Arial"/>
              <a:ea typeface="Arial"/>
              <a:cs typeface="Arial"/>
              <a:sym typeface="Arial"/>
            </a:endParaRPr>
          </a:p>
        </p:txBody>
      </p:sp>
      <p:sp>
        <p:nvSpPr>
          <p:cNvPr id="288" name="Google Shape;288;p4"/>
          <p:cNvSpPr/>
          <p:nvPr/>
        </p:nvSpPr>
        <p:spPr>
          <a:xfrm>
            <a:off x="2116955" y="4480499"/>
            <a:ext cx="1241768" cy="400835"/>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4AB9C4"/>
                </a:solidFill>
                <a:latin typeface="Roboto"/>
                <a:ea typeface="Roboto"/>
                <a:cs typeface="Roboto"/>
                <a:sym typeface="Roboto"/>
              </a:rPr>
              <a:t>Debug</a:t>
            </a:r>
            <a:endParaRPr sz="1400" b="0" i="0" u="none" strike="noStrike" cap="none">
              <a:solidFill>
                <a:srgbClr val="000000"/>
              </a:solidFill>
              <a:latin typeface="Arial"/>
              <a:ea typeface="Arial"/>
              <a:cs typeface="Arial"/>
              <a:sym typeface="Arial"/>
            </a:endParaRPr>
          </a:p>
        </p:txBody>
      </p:sp>
      <p:cxnSp>
        <p:nvCxnSpPr>
          <p:cNvPr id="289" name="Google Shape;289;p4"/>
          <p:cNvCxnSpPr/>
          <p:nvPr/>
        </p:nvCxnSpPr>
        <p:spPr>
          <a:xfrm flipH="1">
            <a:off x="2471826" y="1595779"/>
            <a:ext cx="1595014" cy="1141939"/>
          </a:xfrm>
          <a:prstGeom prst="straightConnector1">
            <a:avLst/>
          </a:prstGeom>
          <a:noFill/>
          <a:ln w="50800" cap="rnd" cmpd="sng">
            <a:solidFill>
              <a:srgbClr val="BA083A"/>
            </a:solidFill>
            <a:prstDash val="dot"/>
            <a:round/>
            <a:headEnd type="none" w="sm" len="sm"/>
            <a:tailEnd type="none" w="sm" len="sm"/>
          </a:ln>
        </p:spPr>
      </p:cxnSp>
      <p:cxnSp>
        <p:nvCxnSpPr>
          <p:cNvPr id="290" name="Google Shape;290;p4"/>
          <p:cNvCxnSpPr/>
          <p:nvPr/>
        </p:nvCxnSpPr>
        <p:spPr>
          <a:xfrm rot="10800000">
            <a:off x="2471826" y="3743864"/>
            <a:ext cx="2018222" cy="1549346"/>
          </a:xfrm>
          <a:prstGeom prst="straightConnector1">
            <a:avLst/>
          </a:prstGeom>
          <a:noFill/>
          <a:ln w="50800" cap="rnd" cmpd="sng">
            <a:solidFill>
              <a:srgbClr val="BA083A"/>
            </a:solidFill>
            <a:prstDash val="dot"/>
            <a:round/>
            <a:headEnd type="none" w="sm" len="sm"/>
            <a:tailEnd type="none" w="sm" len="sm"/>
          </a:ln>
        </p:spPr>
      </p:cxnSp>
      <p:sp>
        <p:nvSpPr>
          <p:cNvPr id="291" name="Google Shape;291;p4"/>
          <p:cNvSpPr/>
          <p:nvPr/>
        </p:nvSpPr>
        <p:spPr>
          <a:xfrm>
            <a:off x="3003852" y="3807014"/>
            <a:ext cx="1741186" cy="1741187"/>
          </a:xfrm>
          <a:prstGeom prst="roundRect">
            <a:avLst>
              <a:gd name="adj" fmla="val 16667"/>
            </a:avLst>
          </a:prstGeom>
          <a:solidFill>
            <a:srgbClr val="4AB9C4"/>
          </a:solidFill>
          <a:ln w="317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92" name="Google Shape;292;p4"/>
          <p:cNvSpPr/>
          <p:nvPr/>
        </p:nvSpPr>
        <p:spPr>
          <a:xfrm>
            <a:off x="1257300" y="2529338"/>
            <a:ext cx="1422905" cy="1422905"/>
          </a:xfrm>
          <a:prstGeom prst="roundRect">
            <a:avLst>
              <a:gd name="adj" fmla="val 16667"/>
            </a:avLst>
          </a:prstGeom>
          <a:solidFill>
            <a:srgbClr val="74CA21"/>
          </a:solidFill>
          <a:ln w="317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293" name="Google Shape;293;p4" descr="http://www.volarian.com/assets/ugc/images/icon-workflow.png"/>
          <p:cNvPicPr preferRelativeResize="0"/>
          <p:nvPr/>
        </p:nvPicPr>
        <p:blipFill rotWithShape="1">
          <a:blip r:embed="rId4">
            <a:alphaModFix amt="80000"/>
          </a:blip>
          <a:srcRect/>
          <a:stretch/>
        </p:blipFill>
        <p:spPr>
          <a:xfrm>
            <a:off x="1637266" y="2909305"/>
            <a:ext cx="662972" cy="662970"/>
          </a:xfrm>
          <a:prstGeom prst="rect">
            <a:avLst/>
          </a:prstGeom>
          <a:noFill/>
          <a:ln>
            <a:noFill/>
          </a:ln>
        </p:spPr>
      </p:pic>
      <p:sp>
        <p:nvSpPr>
          <p:cNvPr id="294" name="Google Shape;294;p4"/>
          <p:cNvSpPr/>
          <p:nvPr/>
        </p:nvSpPr>
        <p:spPr>
          <a:xfrm>
            <a:off x="3062674" y="1423491"/>
            <a:ext cx="1176453" cy="1176453"/>
          </a:xfrm>
          <a:prstGeom prst="roundRect">
            <a:avLst>
              <a:gd name="adj" fmla="val 16667"/>
            </a:avLst>
          </a:prstGeom>
          <a:solidFill>
            <a:srgbClr val="FCA904"/>
          </a:solidFill>
          <a:ln w="317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pic>
        <p:nvPicPr>
          <p:cNvPr id="295" name="Google Shape;295;p4"/>
          <p:cNvPicPr preferRelativeResize="0"/>
          <p:nvPr/>
        </p:nvPicPr>
        <p:blipFill rotWithShape="1">
          <a:blip r:embed="rId5">
            <a:alphaModFix/>
          </a:blip>
          <a:srcRect/>
          <a:stretch/>
        </p:blipFill>
        <p:spPr>
          <a:xfrm>
            <a:off x="3351200" y="1684798"/>
            <a:ext cx="725200" cy="606651"/>
          </a:xfrm>
          <a:prstGeom prst="rect">
            <a:avLst/>
          </a:prstGeom>
          <a:noFill/>
          <a:ln>
            <a:noFill/>
          </a:ln>
        </p:spPr>
      </p:pic>
      <p:cxnSp>
        <p:nvCxnSpPr>
          <p:cNvPr id="296" name="Google Shape;296;p4"/>
          <p:cNvCxnSpPr/>
          <p:nvPr/>
        </p:nvCxnSpPr>
        <p:spPr>
          <a:xfrm>
            <a:off x="6061075" y="1858786"/>
            <a:ext cx="4981575" cy="0"/>
          </a:xfrm>
          <a:prstGeom prst="straightConnector1">
            <a:avLst/>
          </a:prstGeom>
          <a:noFill/>
          <a:ln w="9525" cap="flat" cmpd="sng">
            <a:solidFill>
              <a:srgbClr val="D8D8D8"/>
            </a:solidFill>
            <a:prstDash val="dash"/>
            <a:miter lim="800000"/>
            <a:headEnd type="none" w="sm" len="sm"/>
            <a:tailEnd type="none" w="sm" len="sm"/>
          </a:ln>
        </p:spPr>
      </p:cxnSp>
      <p:cxnSp>
        <p:nvCxnSpPr>
          <p:cNvPr id="297" name="Google Shape;297;p4"/>
          <p:cNvCxnSpPr/>
          <p:nvPr/>
        </p:nvCxnSpPr>
        <p:spPr>
          <a:xfrm>
            <a:off x="6061075" y="2410452"/>
            <a:ext cx="4981575" cy="0"/>
          </a:xfrm>
          <a:prstGeom prst="straightConnector1">
            <a:avLst/>
          </a:prstGeom>
          <a:noFill/>
          <a:ln w="9525" cap="flat" cmpd="sng">
            <a:solidFill>
              <a:srgbClr val="D8D8D8"/>
            </a:solidFill>
            <a:prstDash val="dash"/>
            <a:miter lim="800000"/>
            <a:headEnd type="none" w="sm" len="sm"/>
            <a:tailEnd type="none" w="sm" len="sm"/>
          </a:ln>
        </p:spPr>
      </p:cxnSp>
      <p:cxnSp>
        <p:nvCxnSpPr>
          <p:cNvPr id="298" name="Google Shape;298;p4"/>
          <p:cNvCxnSpPr/>
          <p:nvPr/>
        </p:nvCxnSpPr>
        <p:spPr>
          <a:xfrm>
            <a:off x="6061075" y="2962118"/>
            <a:ext cx="4981575" cy="0"/>
          </a:xfrm>
          <a:prstGeom prst="straightConnector1">
            <a:avLst/>
          </a:prstGeom>
          <a:noFill/>
          <a:ln w="9525" cap="flat" cmpd="sng">
            <a:solidFill>
              <a:srgbClr val="D8D8D8"/>
            </a:solidFill>
            <a:prstDash val="dash"/>
            <a:miter lim="800000"/>
            <a:headEnd type="none" w="sm" len="sm"/>
            <a:tailEnd type="none" w="sm" len="sm"/>
          </a:ln>
        </p:spPr>
      </p:cxnSp>
      <p:cxnSp>
        <p:nvCxnSpPr>
          <p:cNvPr id="299" name="Google Shape;299;p4"/>
          <p:cNvCxnSpPr/>
          <p:nvPr/>
        </p:nvCxnSpPr>
        <p:spPr>
          <a:xfrm>
            <a:off x="6061075" y="3513784"/>
            <a:ext cx="4981575" cy="0"/>
          </a:xfrm>
          <a:prstGeom prst="straightConnector1">
            <a:avLst/>
          </a:prstGeom>
          <a:noFill/>
          <a:ln w="9525" cap="flat" cmpd="sng">
            <a:solidFill>
              <a:srgbClr val="D8D8D8"/>
            </a:solidFill>
            <a:prstDash val="dash"/>
            <a:miter lim="800000"/>
            <a:headEnd type="none" w="sm" len="sm"/>
            <a:tailEnd type="none" w="sm" len="sm"/>
          </a:ln>
        </p:spPr>
      </p:cxnSp>
      <p:cxnSp>
        <p:nvCxnSpPr>
          <p:cNvPr id="300" name="Google Shape;300;p4"/>
          <p:cNvCxnSpPr/>
          <p:nvPr/>
        </p:nvCxnSpPr>
        <p:spPr>
          <a:xfrm>
            <a:off x="6061075" y="4065450"/>
            <a:ext cx="4981575" cy="0"/>
          </a:xfrm>
          <a:prstGeom prst="straightConnector1">
            <a:avLst/>
          </a:prstGeom>
          <a:noFill/>
          <a:ln w="9525" cap="flat" cmpd="sng">
            <a:solidFill>
              <a:srgbClr val="D8D8D8"/>
            </a:solidFill>
            <a:prstDash val="dash"/>
            <a:miter lim="800000"/>
            <a:headEnd type="none" w="sm" len="sm"/>
            <a:tailEnd type="none" w="sm" len="sm"/>
          </a:ln>
        </p:spPr>
      </p:cxnSp>
      <p:cxnSp>
        <p:nvCxnSpPr>
          <p:cNvPr id="301" name="Google Shape;301;p4"/>
          <p:cNvCxnSpPr/>
          <p:nvPr/>
        </p:nvCxnSpPr>
        <p:spPr>
          <a:xfrm>
            <a:off x="6061075" y="4617116"/>
            <a:ext cx="4981575" cy="0"/>
          </a:xfrm>
          <a:prstGeom prst="straightConnector1">
            <a:avLst/>
          </a:prstGeom>
          <a:noFill/>
          <a:ln w="9525" cap="flat" cmpd="sng">
            <a:solidFill>
              <a:srgbClr val="D8D8D8"/>
            </a:solidFill>
            <a:prstDash val="dash"/>
            <a:miter lim="800000"/>
            <a:headEnd type="none" w="sm" len="sm"/>
            <a:tailEnd type="none" w="sm" len="sm"/>
          </a:ln>
        </p:spPr>
      </p:cxnSp>
      <p:sp>
        <p:nvSpPr>
          <p:cNvPr id="302" name="Google Shape;302;p4"/>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303" name="Google Shape;303;p4"/>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3</a:t>
            </a:fld>
            <a:endParaRPr/>
          </a:p>
        </p:txBody>
      </p:sp>
      <p:sp>
        <p:nvSpPr>
          <p:cNvPr id="304" name="Google Shape;304;p4"/>
          <p:cNvSpPr/>
          <p:nvPr/>
        </p:nvSpPr>
        <p:spPr>
          <a:xfrm>
            <a:off x="5805773" y="5192403"/>
            <a:ext cx="5447548" cy="31892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BA083A"/>
              </a:buClr>
              <a:buSzPts val="1600"/>
              <a:buFont typeface="Montserrat"/>
              <a:buChar char="▶"/>
            </a:pPr>
            <a:r>
              <a:rPr lang="en-US" sz="1600" b="0" i="0" u="none" strike="noStrike" cap="none">
                <a:solidFill>
                  <a:srgbClr val="3F3F3F"/>
                </a:solidFill>
                <a:latin typeface="Roboto"/>
                <a:ea typeface="Roboto"/>
                <a:cs typeface="Roboto"/>
                <a:sym typeface="Roboto"/>
              </a:rPr>
              <a:t>Ensures </a:t>
            </a:r>
            <a:r>
              <a:rPr lang="en-US" sz="1600" b="1" i="0" u="none" strike="noStrike" cap="none">
                <a:solidFill>
                  <a:srgbClr val="2D75B6"/>
                </a:solidFill>
                <a:latin typeface="Roboto"/>
                <a:ea typeface="Roboto"/>
                <a:cs typeface="Roboto"/>
                <a:sym typeface="Roboto"/>
              </a:rPr>
              <a:t>Data Integrity </a:t>
            </a:r>
            <a:r>
              <a:rPr lang="en-US" sz="1600" b="0" i="0" u="none" strike="noStrike" cap="none">
                <a:solidFill>
                  <a:srgbClr val="3F3F3F"/>
                </a:solidFill>
                <a:latin typeface="Roboto"/>
                <a:ea typeface="Roboto"/>
                <a:cs typeface="Roboto"/>
                <a:sym typeface="Roboto"/>
              </a:rPr>
              <a:t>during workflow execution</a:t>
            </a:r>
            <a:endParaRPr sz="1600" b="1" i="0" u="none" strike="noStrike" cap="none">
              <a:solidFill>
                <a:srgbClr val="2D75B6"/>
              </a:solidFill>
              <a:latin typeface="Roboto"/>
              <a:ea typeface="Roboto"/>
              <a:cs typeface="Roboto"/>
              <a:sym typeface="Roboto"/>
            </a:endParaRPr>
          </a:p>
        </p:txBody>
      </p:sp>
      <p:cxnSp>
        <p:nvCxnSpPr>
          <p:cNvPr id="305" name="Google Shape;305;p4"/>
          <p:cNvCxnSpPr/>
          <p:nvPr/>
        </p:nvCxnSpPr>
        <p:spPr>
          <a:xfrm>
            <a:off x="6052671" y="5076034"/>
            <a:ext cx="4981575" cy="0"/>
          </a:xfrm>
          <a:prstGeom prst="straightConnector1">
            <a:avLst/>
          </a:prstGeom>
          <a:noFill/>
          <a:ln w="9525" cap="flat" cmpd="sng">
            <a:solidFill>
              <a:srgbClr val="D8D8D8"/>
            </a:solidFill>
            <a:prstDash val="dash"/>
            <a:miter lim="800000"/>
            <a:headEnd type="none" w="sm" len="sm"/>
            <a:tailEnd type="none" w="sm" len="sm"/>
          </a:ln>
        </p:spPr>
      </p:cxnSp>
      <p:grpSp>
        <p:nvGrpSpPr>
          <p:cNvPr id="306" name="Google Shape;306;p4"/>
          <p:cNvGrpSpPr/>
          <p:nvPr/>
        </p:nvGrpSpPr>
        <p:grpSpPr>
          <a:xfrm>
            <a:off x="3420023" y="4188995"/>
            <a:ext cx="955731" cy="997702"/>
            <a:chOff x="884238" y="2681288"/>
            <a:chExt cx="685800" cy="685800"/>
          </a:xfrm>
        </p:grpSpPr>
        <p:sp>
          <p:nvSpPr>
            <p:cNvPr id="307" name="Google Shape;307;p4"/>
            <p:cNvSpPr/>
            <p:nvPr/>
          </p:nvSpPr>
          <p:spPr>
            <a:xfrm>
              <a:off x="884238" y="2681288"/>
              <a:ext cx="417513" cy="415925"/>
            </a:xfrm>
            <a:custGeom>
              <a:avLst/>
              <a:gdLst/>
              <a:ahLst/>
              <a:cxnLst/>
              <a:rect l="l" t="t" r="r" b="b"/>
              <a:pathLst>
                <a:path w="788" h="788" extrusionOk="0">
                  <a:moveTo>
                    <a:pt x="393" y="279"/>
                  </a:moveTo>
                  <a:lnTo>
                    <a:pt x="381" y="279"/>
                  </a:lnTo>
                  <a:lnTo>
                    <a:pt x="370" y="281"/>
                  </a:lnTo>
                  <a:lnTo>
                    <a:pt x="360" y="284"/>
                  </a:lnTo>
                  <a:lnTo>
                    <a:pt x="348" y="288"/>
                  </a:lnTo>
                  <a:lnTo>
                    <a:pt x="338" y="292"/>
                  </a:lnTo>
                  <a:lnTo>
                    <a:pt x="330" y="298"/>
                  </a:lnTo>
                  <a:lnTo>
                    <a:pt x="321" y="305"/>
                  </a:lnTo>
                  <a:lnTo>
                    <a:pt x="312" y="312"/>
                  </a:lnTo>
                  <a:lnTo>
                    <a:pt x="305" y="321"/>
                  </a:lnTo>
                  <a:lnTo>
                    <a:pt x="298" y="330"/>
                  </a:lnTo>
                  <a:lnTo>
                    <a:pt x="292" y="338"/>
                  </a:lnTo>
                  <a:lnTo>
                    <a:pt x="288" y="348"/>
                  </a:lnTo>
                  <a:lnTo>
                    <a:pt x="284" y="360"/>
                  </a:lnTo>
                  <a:lnTo>
                    <a:pt x="281" y="370"/>
                  </a:lnTo>
                  <a:lnTo>
                    <a:pt x="279" y="382"/>
                  </a:lnTo>
                  <a:lnTo>
                    <a:pt x="279" y="395"/>
                  </a:lnTo>
                  <a:lnTo>
                    <a:pt x="279" y="406"/>
                  </a:lnTo>
                  <a:lnTo>
                    <a:pt x="281" y="418"/>
                  </a:lnTo>
                  <a:lnTo>
                    <a:pt x="284" y="428"/>
                  </a:lnTo>
                  <a:lnTo>
                    <a:pt x="288" y="439"/>
                  </a:lnTo>
                  <a:lnTo>
                    <a:pt x="292" y="449"/>
                  </a:lnTo>
                  <a:lnTo>
                    <a:pt x="298" y="458"/>
                  </a:lnTo>
                  <a:lnTo>
                    <a:pt x="305" y="467"/>
                  </a:lnTo>
                  <a:lnTo>
                    <a:pt x="312" y="475"/>
                  </a:lnTo>
                  <a:lnTo>
                    <a:pt x="321" y="482"/>
                  </a:lnTo>
                  <a:lnTo>
                    <a:pt x="330" y="490"/>
                  </a:lnTo>
                  <a:lnTo>
                    <a:pt x="338" y="495"/>
                  </a:lnTo>
                  <a:lnTo>
                    <a:pt x="348" y="500"/>
                  </a:lnTo>
                  <a:lnTo>
                    <a:pt x="360" y="504"/>
                  </a:lnTo>
                  <a:lnTo>
                    <a:pt x="370" y="507"/>
                  </a:lnTo>
                  <a:lnTo>
                    <a:pt x="381" y="508"/>
                  </a:lnTo>
                  <a:lnTo>
                    <a:pt x="393" y="508"/>
                  </a:lnTo>
                  <a:lnTo>
                    <a:pt x="406" y="508"/>
                  </a:lnTo>
                  <a:lnTo>
                    <a:pt x="417" y="507"/>
                  </a:lnTo>
                  <a:lnTo>
                    <a:pt x="428" y="504"/>
                  </a:lnTo>
                  <a:lnTo>
                    <a:pt x="439" y="500"/>
                  </a:lnTo>
                  <a:lnTo>
                    <a:pt x="449" y="495"/>
                  </a:lnTo>
                  <a:lnTo>
                    <a:pt x="458" y="490"/>
                  </a:lnTo>
                  <a:lnTo>
                    <a:pt x="466" y="482"/>
                  </a:lnTo>
                  <a:lnTo>
                    <a:pt x="475" y="475"/>
                  </a:lnTo>
                  <a:lnTo>
                    <a:pt x="482" y="467"/>
                  </a:lnTo>
                  <a:lnTo>
                    <a:pt x="489" y="458"/>
                  </a:lnTo>
                  <a:lnTo>
                    <a:pt x="495" y="449"/>
                  </a:lnTo>
                  <a:lnTo>
                    <a:pt x="500" y="439"/>
                  </a:lnTo>
                  <a:lnTo>
                    <a:pt x="504" y="428"/>
                  </a:lnTo>
                  <a:lnTo>
                    <a:pt x="507" y="418"/>
                  </a:lnTo>
                  <a:lnTo>
                    <a:pt x="508" y="406"/>
                  </a:lnTo>
                  <a:lnTo>
                    <a:pt x="508" y="395"/>
                  </a:lnTo>
                  <a:lnTo>
                    <a:pt x="508" y="382"/>
                  </a:lnTo>
                  <a:lnTo>
                    <a:pt x="507" y="370"/>
                  </a:lnTo>
                  <a:lnTo>
                    <a:pt x="504" y="360"/>
                  </a:lnTo>
                  <a:lnTo>
                    <a:pt x="500" y="348"/>
                  </a:lnTo>
                  <a:lnTo>
                    <a:pt x="495" y="338"/>
                  </a:lnTo>
                  <a:lnTo>
                    <a:pt x="489" y="330"/>
                  </a:lnTo>
                  <a:lnTo>
                    <a:pt x="482" y="321"/>
                  </a:lnTo>
                  <a:lnTo>
                    <a:pt x="475" y="312"/>
                  </a:lnTo>
                  <a:lnTo>
                    <a:pt x="466" y="305"/>
                  </a:lnTo>
                  <a:lnTo>
                    <a:pt x="458" y="298"/>
                  </a:lnTo>
                  <a:lnTo>
                    <a:pt x="449" y="292"/>
                  </a:lnTo>
                  <a:lnTo>
                    <a:pt x="439" y="288"/>
                  </a:lnTo>
                  <a:lnTo>
                    <a:pt x="428" y="284"/>
                  </a:lnTo>
                  <a:lnTo>
                    <a:pt x="417" y="281"/>
                  </a:lnTo>
                  <a:lnTo>
                    <a:pt x="406" y="279"/>
                  </a:lnTo>
                  <a:lnTo>
                    <a:pt x="393" y="279"/>
                  </a:lnTo>
                  <a:close/>
                  <a:moveTo>
                    <a:pt x="393" y="562"/>
                  </a:moveTo>
                  <a:lnTo>
                    <a:pt x="377" y="560"/>
                  </a:lnTo>
                  <a:lnTo>
                    <a:pt x="360" y="557"/>
                  </a:lnTo>
                  <a:lnTo>
                    <a:pt x="344" y="554"/>
                  </a:lnTo>
                  <a:lnTo>
                    <a:pt x="328" y="549"/>
                  </a:lnTo>
                  <a:lnTo>
                    <a:pt x="314" y="541"/>
                  </a:lnTo>
                  <a:lnTo>
                    <a:pt x="301" y="533"/>
                  </a:lnTo>
                  <a:lnTo>
                    <a:pt x="288" y="523"/>
                  </a:lnTo>
                  <a:lnTo>
                    <a:pt x="275" y="513"/>
                  </a:lnTo>
                  <a:lnTo>
                    <a:pt x="265" y="500"/>
                  </a:lnTo>
                  <a:lnTo>
                    <a:pt x="255" y="487"/>
                  </a:lnTo>
                  <a:lnTo>
                    <a:pt x="246" y="474"/>
                  </a:lnTo>
                  <a:lnTo>
                    <a:pt x="239" y="459"/>
                  </a:lnTo>
                  <a:lnTo>
                    <a:pt x="233" y="443"/>
                  </a:lnTo>
                  <a:lnTo>
                    <a:pt x="230" y="428"/>
                  </a:lnTo>
                  <a:lnTo>
                    <a:pt x="227" y="410"/>
                  </a:lnTo>
                  <a:lnTo>
                    <a:pt x="226" y="395"/>
                  </a:lnTo>
                  <a:lnTo>
                    <a:pt x="227" y="377"/>
                  </a:lnTo>
                  <a:lnTo>
                    <a:pt x="230" y="360"/>
                  </a:lnTo>
                  <a:lnTo>
                    <a:pt x="233" y="344"/>
                  </a:lnTo>
                  <a:lnTo>
                    <a:pt x="239" y="328"/>
                  </a:lnTo>
                  <a:lnTo>
                    <a:pt x="246" y="314"/>
                  </a:lnTo>
                  <a:lnTo>
                    <a:pt x="255" y="301"/>
                  </a:lnTo>
                  <a:lnTo>
                    <a:pt x="265" y="288"/>
                  </a:lnTo>
                  <a:lnTo>
                    <a:pt x="275" y="275"/>
                  </a:lnTo>
                  <a:lnTo>
                    <a:pt x="288" y="265"/>
                  </a:lnTo>
                  <a:lnTo>
                    <a:pt x="301" y="255"/>
                  </a:lnTo>
                  <a:lnTo>
                    <a:pt x="314" y="246"/>
                  </a:lnTo>
                  <a:lnTo>
                    <a:pt x="328" y="239"/>
                  </a:lnTo>
                  <a:lnTo>
                    <a:pt x="344" y="233"/>
                  </a:lnTo>
                  <a:lnTo>
                    <a:pt x="360" y="230"/>
                  </a:lnTo>
                  <a:lnTo>
                    <a:pt x="377" y="227"/>
                  </a:lnTo>
                  <a:lnTo>
                    <a:pt x="393" y="226"/>
                  </a:lnTo>
                  <a:lnTo>
                    <a:pt x="410" y="227"/>
                  </a:lnTo>
                  <a:lnTo>
                    <a:pt x="428" y="230"/>
                  </a:lnTo>
                  <a:lnTo>
                    <a:pt x="443" y="233"/>
                  </a:lnTo>
                  <a:lnTo>
                    <a:pt x="459" y="239"/>
                  </a:lnTo>
                  <a:lnTo>
                    <a:pt x="474" y="246"/>
                  </a:lnTo>
                  <a:lnTo>
                    <a:pt x="487" y="255"/>
                  </a:lnTo>
                  <a:lnTo>
                    <a:pt x="500" y="265"/>
                  </a:lnTo>
                  <a:lnTo>
                    <a:pt x="512" y="275"/>
                  </a:lnTo>
                  <a:lnTo>
                    <a:pt x="523" y="288"/>
                  </a:lnTo>
                  <a:lnTo>
                    <a:pt x="533" y="301"/>
                  </a:lnTo>
                  <a:lnTo>
                    <a:pt x="541" y="314"/>
                  </a:lnTo>
                  <a:lnTo>
                    <a:pt x="548" y="328"/>
                  </a:lnTo>
                  <a:lnTo>
                    <a:pt x="553" y="344"/>
                  </a:lnTo>
                  <a:lnTo>
                    <a:pt x="557" y="360"/>
                  </a:lnTo>
                  <a:lnTo>
                    <a:pt x="560" y="377"/>
                  </a:lnTo>
                  <a:lnTo>
                    <a:pt x="561" y="395"/>
                  </a:lnTo>
                  <a:lnTo>
                    <a:pt x="560" y="410"/>
                  </a:lnTo>
                  <a:lnTo>
                    <a:pt x="557" y="428"/>
                  </a:lnTo>
                  <a:lnTo>
                    <a:pt x="553" y="443"/>
                  </a:lnTo>
                  <a:lnTo>
                    <a:pt x="548" y="459"/>
                  </a:lnTo>
                  <a:lnTo>
                    <a:pt x="541" y="474"/>
                  </a:lnTo>
                  <a:lnTo>
                    <a:pt x="533" y="487"/>
                  </a:lnTo>
                  <a:lnTo>
                    <a:pt x="523" y="500"/>
                  </a:lnTo>
                  <a:lnTo>
                    <a:pt x="512" y="513"/>
                  </a:lnTo>
                  <a:lnTo>
                    <a:pt x="500" y="523"/>
                  </a:lnTo>
                  <a:lnTo>
                    <a:pt x="487" y="533"/>
                  </a:lnTo>
                  <a:lnTo>
                    <a:pt x="474" y="541"/>
                  </a:lnTo>
                  <a:lnTo>
                    <a:pt x="459" y="549"/>
                  </a:lnTo>
                  <a:lnTo>
                    <a:pt x="443" y="554"/>
                  </a:lnTo>
                  <a:lnTo>
                    <a:pt x="428" y="557"/>
                  </a:lnTo>
                  <a:lnTo>
                    <a:pt x="410" y="560"/>
                  </a:lnTo>
                  <a:lnTo>
                    <a:pt x="393" y="562"/>
                  </a:lnTo>
                  <a:close/>
                  <a:moveTo>
                    <a:pt x="343" y="734"/>
                  </a:moveTo>
                  <a:lnTo>
                    <a:pt x="445" y="734"/>
                  </a:lnTo>
                  <a:lnTo>
                    <a:pt x="445" y="636"/>
                  </a:lnTo>
                  <a:lnTo>
                    <a:pt x="446" y="628"/>
                  </a:lnTo>
                  <a:lnTo>
                    <a:pt x="451" y="621"/>
                  </a:lnTo>
                  <a:lnTo>
                    <a:pt x="456" y="615"/>
                  </a:lnTo>
                  <a:lnTo>
                    <a:pt x="464" y="610"/>
                  </a:lnTo>
                  <a:lnTo>
                    <a:pt x="481" y="605"/>
                  </a:lnTo>
                  <a:lnTo>
                    <a:pt x="498" y="596"/>
                  </a:lnTo>
                  <a:lnTo>
                    <a:pt x="505" y="595"/>
                  </a:lnTo>
                  <a:lnTo>
                    <a:pt x="514" y="595"/>
                  </a:lnTo>
                  <a:lnTo>
                    <a:pt x="521" y="596"/>
                  </a:lnTo>
                  <a:lnTo>
                    <a:pt x="528" y="602"/>
                  </a:lnTo>
                  <a:lnTo>
                    <a:pt x="615" y="688"/>
                  </a:lnTo>
                  <a:lnTo>
                    <a:pt x="688" y="615"/>
                  </a:lnTo>
                  <a:lnTo>
                    <a:pt x="602" y="528"/>
                  </a:lnTo>
                  <a:lnTo>
                    <a:pt x="596" y="521"/>
                  </a:lnTo>
                  <a:lnTo>
                    <a:pt x="595" y="514"/>
                  </a:lnTo>
                  <a:lnTo>
                    <a:pt x="595" y="505"/>
                  </a:lnTo>
                  <a:lnTo>
                    <a:pt x="596" y="498"/>
                  </a:lnTo>
                  <a:lnTo>
                    <a:pt x="605" y="481"/>
                  </a:lnTo>
                  <a:lnTo>
                    <a:pt x="610" y="464"/>
                  </a:lnTo>
                  <a:lnTo>
                    <a:pt x="615" y="456"/>
                  </a:lnTo>
                  <a:lnTo>
                    <a:pt x="620" y="451"/>
                  </a:lnTo>
                  <a:lnTo>
                    <a:pt x="628" y="446"/>
                  </a:lnTo>
                  <a:lnTo>
                    <a:pt x="636" y="445"/>
                  </a:lnTo>
                  <a:lnTo>
                    <a:pt x="734" y="445"/>
                  </a:lnTo>
                  <a:lnTo>
                    <a:pt x="734" y="343"/>
                  </a:lnTo>
                  <a:lnTo>
                    <a:pt x="636" y="343"/>
                  </a:lnTo>
                  <a:lnTo>
                    <a:pt x="628" y="341"/>
                  </a:lnTo>
                  <a:lnTo>
                    <a:pt x="620" y="337"/>
                  </a:lnTo>
                  <a:lnTo>
                    <a:pt x="615" y="331"/>
                  </a:lnTo>
                  <a:lnTo>
                    <a:pt x="610" y="324"/>
                  </a:lnTo>
                  <a:lnTo>
                    <a:pt x="605" y="307"/>
                  </a:lnTo>
                  <a:lnTo>
                    <a:pt x="596" y="289"/>
                  </a:lnTo>
                  <a:lnTo>
                    <a:pt x="595" y="282"/>
                  </a:lnTo>
                  <a:lnTo>
                    <a:pt x="595" y="274"/>
                  </a:lnTo>
                  <a:lnTo>
                    <a:pt x="596" y="266"/>
                  </a:lnTo>
                  <a:lnTo>
                    <a:pt x="602" y="259"/>
                  </a:lnTo>
                  <a:lnTo>
                    <a:pt x="688" y="173"/>
                  </a:lnTo>
                  <a:lnTo>
                    <a:pt x="615" y="99"/>
                  </a:lnTo>
                  <a:lnTo>
                    <a:pt x="528" y="186"/>
                  </a:lnTo>
                  <a:lnTo>
                    <a:pt x="521" y="191"/>
                  </a:lnTo>
                  <a:lnTo>
                    <a:pt x="514" y="193"/>
                  </a:lnTo>
                  <a:lnTo>
                    <a:pt x="505" y="193"/>
                  </a:lnTo>
                  <a:lnTo>
                    <a:pt x="498" y="191"/>
                  </a:lnTo>
                  <a:lnTo>
                    <a:pt x="481" y="183"/>
                  </a:lnTo>
                  <a:lnTo>
                    <a:pt x="464" y="177"/>
                  </a:lnTo>
                  <a:lnTo>
                    <a:pt x="456" y="173"/>
                  </a:lnTo>
                  <a:lnTo>
                    <a:pt x="451" y="167"/>
                  </a:lnTo>
                  <a:lnTo>
                    <a:pt x="446" y="160"/>
                  </a:lnTo>
                  <a:lnTo>
                    <a:pt x="445" y="151"/>
                  </a:lnTo>
                  <a:lnTo>
                    <a:pt x="445" y="53"/>
                  </a:lnTo>
                  <a:lnTo>
                    <a:pt x="343" y="53"/>
                  </a:lnTo>
                  <a:lnTo>
                    <a:pt x="343" y="151"/>
                  </a:lnTo>
                  <a:lnTo>
                    <a:pt x="341" y="160"/>
                  </a:lnTo>
                  <a:lnTo>
                    <a:pt x="337" y="167"/>
                  </a:lnTo>
                  <a:lnTo>
                    <a:pt x="331" y="173"/>
                  </a:lnTo>
                  <a:lnTo>
                    <a:pt x="324" y="177"/>
                  </a:lnTo>
                  <a:lnTo>
                    <a:pt x="307" y="183"/>
                  </a:lnTo>
                  <a:lnTo>
                    <a:pt x="289" y="191"/>
                  </a:lnTo>
                  <a:lnTo>
                    <a:pt x="282" y="193"/>
                  </a:lnTo>
                  <a:lnTo>
                    <a:pt x="273" y="193"/>
                  </a:lnTo>
                  <a:lnTo>
                    <a:pt x="266" y="191"/>
                  </a:lnTo>
                  <a:lnTo>
                    <a:pt x="259" y="186"/>
                  </a:lnTo>
                  <a:lnTo>
                    <a:pt x="173" y="99"/>
                  </a:lnTo>
                  <a:lnTo>
                    <a:pt x="99" y="173"/>
                  </a:lnTo>
                  <a:lnTo>
                    <a:pt x="186" y="259"/>
                  </a:lnTo>
                  <a:lnTo>
                    <a:pt x="191" y="266"/>
                  </a:lnTo>
                  <a:lnTo>
                    <a:pt x="193" y="274"/>
                  </a:lnTo>
                  <a:lnTo>
                    <a:pt x="193" y="282"/>
                  </a:lnTo>
                  <a:lnTo>
                    <a:pt x="191" y="289"/>
                  </a:lnTo>
                  <a:lnTo>
                    <a:pt x="183" y="307"/>
                  </a:lnTo>
                  <a:lnTo>
                    <a:pt x="177" y="324"/>
                  </a:lnTo>
                  <a:lnTo>
                    <a:pt x="173" y="331"/>
                  </a:lnTo>
                  <a:lnTo>
                    <a:pt x="167" y="337"/>
                  </a:lnTo>
                  <a:lnTo>
                    <a:pt x="160" y="341"/>
                  </a:lnTo>
                  <a:lnTo>
                    <a:pt x="151" y="343"/>
                  </a:lnTo>
                  <a:lnTo>
                    <a:pt x="53" y="343"/>
                  </a:lnTo>
                  <a:lnTo>
                    <a:pt x="53" y="445"/>
                  </a:lnTo>
                  <a:lnTo>
                    <a:pt x="151" y="445"/>
                  </a:lnTo>
                  <a:lnTo>
                    <a:pt x="160" y="446"/>
                  </a:lnTo>
                  <a:lnTo>
                    <a:pt x="167" y="451"/>
                  </a:lnTo>
                  <a:lnTo>
                    <a:pt x="173" y="456"/>
                  </a:lnTo>
                  <a:lnTo>
                    <a:pt x="177" y="464"/>
                  </a:lnTo>
                  <a:lnTo>
                    <a:pt x="183" y="481"/>
                  </a:lnTo>
                  <a:lnTo>
                    <a:pt x="191" y="498"/>
                  </a:lnTo>
                  <a:lnTo>
                    <a:pt x="193" y="505"/>
                  </a:lnTo>
                  <a:lnTo>
                    <a:pt x="193" y="514"/>
                  </a:lnTo>
                  <a:lnTo>
                    <a:pt x="191" y="521"/>
                  </a:lnTo>
                  <a:lnTo>
                    <a:pt x="186" y="528"/>
                  </a:lnTo>
                  <a:lnTo>
                    <a:pt x="99" y="615"/>
                  </a:lnTo>
                  <a:lnTo>
                    <a:pt x="173" y="688"/>
                  </a:lnTo>
                  <a:lnTo>
                    <a:pt x="259" y="602"/>
                  </a:lnTo>
                  <a:lnTo>
                    <a:pt x="266" y="596"/>
                  </a:lnTo>
                  <a:lnTo>
                    <a:pt x="273" y="595"/>
                  </a:lnTo>
                  <a:lnTo>
                    <a:pt x="282" y="595"/>
                  </a:lnTo>
                  <a:lnTo>
                    <a:pt x="289" y="596"/>
                  </a:lnTo>
                  <a:lnTo>
                    <a:pt x="307" y="605"/>
                  </a:lnTo>
                  <a:lnTo>
                    <a:pt x="324" y="610"/>
                  </a:lnTo>
                  <a:lnTo>
                    <a:pt x="331" y="615"/>
                  </a:lnTo>
                  <a:lnTo>
                    <a:pt x="337" y="621"/>
                  </a:lnTo>
                  <a:lnTo>
                    <a:pt x="341" y="628"/>
                  </a:lnTo>
                  <a:lnTo>
                    <a:pt x="343" y="636"/>
                  </a:lnTo>
                  <a:lnTo>
                    <a:pt x="343" y="734"/>
                  </a:lnTo>
                  <a:close/>
                  <a:moveTo>
                    <a:pt x="471" y="788"/>
                  </a:moveTo>
                  <a:lnTo>
                    <a:pt x="317" y="788"/>
                  </a:lnTo>
                  <a:lnTo>
                    <a:pt x="311" y="786"/>
                  </a:lnTo>
                  <a:lnTo>
                    <a:pt x="305" y="785"/>
                  </a:lnTo>
                  <a:lnTo>
                    <a:pt x="301" y="783"/>
                  </a:lnTo>
                  <a:lnTo>
                    <a:pt x="298" y="779"/>
                  </a:lnTo>
                  <a:lnTo>
                    <a:pt x="294" y="776"/>
                  </a:lnTo>
                  <a:lnTo>
                    <a:pt x="292" y="772"/>
                  </a:lnTo>
                  <a:lnTo>
                    <a:pt x="291" y="766"/>
                  </a:lnTo>
                  <a:lnTo>
                    <a:pt x="289" y="762"/>
                  </a:lnTo>
                  <a:lnTo>
                    <a:pt x="289" y="654"/>
                  </a:lnTo>
                  <a:lnTo>
                    <a:pt x="286" y="652"/>
                  </a:lnTo>
                  <a:lnTo>
                    <a:pt x="284" y="651"/>
                  </a:lnTo>
                  <a:lnTo>
                    <a:pt x="191" y="743"/>
                  </a:lnTo>
                  <a:lnTo>
                    <a:pt x="187" y="747"/>
                  </a:lnTo>
                  <a:lnTo>
                    <a:pt x="183" y="749"/>
                  </a:lnTo>
                  <a:lnTo>
                    <a:pt x="177" y="750"/>
                  </a:lnTo>
                  <a:lnTo>
                    <a:pt x="173" y="752"/>
                  </a:lnTo>
                  <a:lnTo>
                    <a:pt x="167" y="750"/>
                  </a:lnTo>
                  <a:lnTo>
                    <a:pt x="163" y="749"/>
                  </a:lnTo>
                  <a:lnTo>
                    <a:pt x="158" y="747"/>
                  </a:lnTo>
                  <a:lnTo>
                    <a:pt x="154" y="743"/>
                  </a:lnTo>
                  <a:lnTo>
                    <a:pt x="44" y="634"/>
                  </a:lnTo>
                  <a:lnTo>
                    <a:pt x="40" y="629"/>
                  </a:lnTo>
                  <a:lnTo>
                    <a:pt x="39" y="625"/>
                  </a:lnTo>
                  <a:lnTo>
                    <a:pt x="37" y="621"/>
                  </a:lnTo>
                  <a:lnTo>
                    <a:pt x="36" y="615"/>
                  </a:lnTo>
                  <a:lnTo>
                    <a:pt x="37" y="610"/>
                  </a:lnTo>
                  <a:lnTo>
                    <a:pt x="39" y="605"/>
                  </a:lnTo>
                  <a:lnTo>
                    <a:pt x="40" y="600"/>
                  </a:lnTo>
                  <a:lnTo>
                    <a:pt x="44" y="596"/>
                  </a:lnTo>
                  <a:lnTo>
                    <a:pt x="137" y="504"/>
                  </a:lnTo>
                  <a:lnTo>
                    <a:pt x="135" y="501"/>
                  </a:lnTo>
                  <a:lnTo>
                    <a:pt x="134" y="498"/>
                  </a:lnTo>
                  <a:lnTo>
                    <a:pt x="26" y="498"/>
                  </a:lnTo>
                  <a:lnTo>
                    <a:pt x="21" y="497"/>
                  </a:lnTo>
                  <a:lnTo>
                    <a:pt x="16" y="495"/>
                  </a:lnTo>
                  <a:lnTo>
                    <a:pt x="11" y="492"/>
                  </a:lnTo>
                  <a:lnTo>
                    <a:pt x="8" y="490"/>
                  </a:lnTo>
                  <a:lnTo>
                    <a:pt x="4" y="487"/>
                  </a:lnTo>
                  <a:lnTo>
                    <a:pt x="3" y="482"/>
                  </a:lnTo>
                  <a:lnTo>
                    <a:pt x="1" y="477"/>
                  </a:lnTo>
                  <a:lnTo>
                    <a:pt x="0" y="471"/>
                  </a:lnTo>
                  <a:lnTo>
                    <a:pt x="0" y="317"/>
                  </a:lnTo>
                  <a:lnTo>
                    <a:pt x="1" y="311"/>
                  </a:lnTo>
                  <a:lnTo>
                    <a:pt x="3" y="305"/>
                  </a:lnTo>
                  <a:lnTo>
                    <a:pt x="4" y="301"/>
                  </a:lnTo>
                  <a:lnTo>
                    <a:pt x="8" y="298"/>
                  </a:lnTo>
                  <a:lnTo>
                    <a:pt x="11" y="294"/>
                  </a:lnTo>
                  <a:lnTo>
                    <a:pt x="16" y="292"/>
                  </a:lnTo>
                  <a:lnTo>
                    <a:pt x="21" y="291"/>
                  </a:lnTo>
                  <a:lnTo>
                    <a:pt x="26" y="289"/>
                  </a:lnTo>
                  <a:lnTo>
                    <a:pt x="134" y="289"/>
                  </a:lnTo>
                  <a:lnTo>
                    <a:pt x="135" y="287"/>
                  </a:lnTo>
                  <a:lnTo>
                    <a:pt x="137" y="284"/>
                  </a:lnTo>
                  <a:lnTo>
                    <a:pt x="44" y="191"/>
                  </a:lnTo>
                  <a:lnTo>
                    <a:pt x="40" y="187"/>
                  </a:lnTo>
                  <a:lnTo>
                    <a:pt x="39" y="183"/>
                  </a:lnTo>
                  <a:lnTo>
                    <a:pt x="37" y="177"/>
                  </a:lnTo>
                  <a:lnTo>
                    <a:pt x="36" y="173"/>
                  </a:lnTo>
                  <a:lnTo>
                    <a:pt x="37" y="167"/>
                  </a:lnTo>
                  <a:lnTo>
                    <a:pt x="39" y="163"/>
                  </a:lnTo>
                  <a:lnTo>
                    <a:pt x="40" y="158"/>
                  </a:lnTo>
                  <a:lnTo>
                    <a:pt x="44" y="154"/>
                  </a:lnTo>
                  <a:lnTo>
                    <a:pt x="154" y="45"/>
                  </a:lnTo>
                  <a:lnTo>
                    <a:pt x="158" y="40"/>
                  </a:lnTo>
                  <a:lnTo>
                    <a:pt x="163" y="39"/>
                  </a:lnTo>
                  <a:lnTo>
                    <a:pt x="167" y="37"/>
                  </a:lnTo>
                  <a:lnTo>
                    <a:pt x="173" y="36"/>
                  </a:lnTo>
                  <a:lnTo>
                    <a:pt x="173" y="36"/>
                  </a:lnTo>
                  <a:lnTo>
                    <a:pt x="177" y="37"/>
                  </a:lnTo>
                  <a:lnTo>
                    <a:pt x="183" y="39"/>
                  </a:lnTo>
                  <a:lnTo>
                    <a:pt x="187" y="40"/>
                  </a:lnTo>
                  <a:lnTo>
                    <a:pt x="191" y="45"/>
                  </a:lnTo>
                  <a:lnTo>
                    <a:pt x="284" y="137"/>
                  </a:lnTo>
                  <a:lnTo>
                    <a:pt x="286" y="135"/>
                  </a:lnTo>
                  <a:lnTo>
                    <a:pt x="289" y="134"/>
                  </a:lnTo>
                  <a:lnTo>
                    <a:pt x="289" y="26"/>
                  </a:lnTo>
                  <a:lnTo>
                    <a:pt x="291" y="22"/>
                  </a:lnTo>
                  <a:lnTo>
                    <a:pt x="292" y="16"/>
                  </a:lnTo>
                  <a:lnTo>
                    <a:pt x="294" y="11"/>
                  </a:lnTo>
                  <a:lnTo>
                    <a:pt x="298" y="9"/>
                  </a:lnTo>
                  <a:lnTo>
                    <a:pt x="301" y="4"/>
                  </a:lnTo>
                  <a:lnTo>
                    <a:pt x="305" y="3"/>
                  </a:lnTo>
                  <a:lnTo>
                    <a:pt x="311" y="1"/>
                  </a:lnTo>
                  <a:lnTo>
                    <a:pt x="317" y="0"/>
                  </a:lnTo>
                  <a:lnTo>
                    <a:pt x="471" y="0"/>
                  </a:lnTo>
                  <a:lnTo>
                    <a:pt x="476" y="1"/>
                  </a:lnTo>
                  <a:lnTo>
                    <a:pt x="481" y="3"/>
                  </a:lnTo>
                  <a:lnTo>
                    <a:pt x="487" y="4"/>
                  </a:lnTo>
                  <a:lnTo>
                    <a:pt x="489" y="9"/>
                  </a:lnTo>
                  <a:lnTo>
                    <a:pt x="492" y="11"/>
                  </a:lnTo>
                  <a:lnTo>
                    <a:pt x="495" y="16"/>
                  </a:lnTo>
                  <a:lnTo>
                    <a:pt x="497" y="22"/>
                  </a:lnTo>
                  <a:lnTo>
                    <a:pt x="498" y="26"/>
                  </a:lnTo>
                  <a:lnTo>
                    <a:pt x="498" y="134"/>
                  </a:lnTo>
                  <a:lnTo>
                    <a:pt x="501" y="135"/>
                  </a:lnTo>
                  <a:lnTo>
                    <a:pt x="504" y="137"/>
                  </a:lnTo>
                  <a:lnTo>
                    <a:pt x="596" y="45"/>
                  </a:lnTo>
                  <a:lnTo>
                    <a:pt x="600" y="40"/>
                  </a:lnTo>
                  <a:lnTo>
                    <a:pt x="605" y="39"/>
                  </a:lnTo>
                  <a:lnTo>
                    <a:pt x="610" y="37"/>
                  </a:lnTo>
                  <a:lnTo>
                    <a:pt x="615" y="36"/>
                  </a:lnTo>
                  <a:lnTo>
                    <a:pt x="615" y="36"/>
                  </a:lnTo>
                  <a:lnTo>
                    <a:pt x="620" y="37"/>
                  </a:lnTo>
                  <a:lnTo>
                    <a:pt x="625" y="39"/>
                  </a:lnTo>
                  <a:lnTo>
                    <a:pt x="629" y="40"/>
                  </a:lnTo>
                  <a:lnTo>
                    <a:pt x="633" y="45"/>
                  </a:lnTo>
                  <a:lnTo>
                    <a:pt x="743" y="154"/>
                  </a:lnTo>
                  <a:lnTo>
                    <a:pt x="747" y="158"/>
                  </a:lnTo>
                  <a:lnTo>
                    <a:pt x="749" y="163"/>
                  </a:lnTo>
                  <a:lnTo>
                    <a:pt x="750" y="167"/>
                  </a:lnTo>
                  <a:lnTo>
                    <a:pt x="752" y="173"/>
                  </a:lnTo>
                  <a:lnTo>
                    <a:pt x="750" y="177"/>
                  </a:lnTo>
                  <a:lnTo>
                    <a:pt x="749" y="183"/>
                  </a:lnTo>
                  <a:lnTo>
                    <a:pt x="747" y="187"/>
                  </a:lnTo>
                  <a:lnTo>
                    <a:pt x="743" y="191"/>
                  </a:lnTo>
                  <a:lnTo>
                    <a:pt x="651" y="284"/>
                  </a:lnTo>
                  <a:lnTo>
                    <a:pt x="652" y="287"/>
                  </a:lnTo>
                  <a:lnTo>
                    <a:pt x="654" y="289"/>
                  </a:lnTo>
                  <a:lnTo>
                    <a:pt x="762" y="289"/>
                  </a:lnTo>
                  <a:lnTo>
                    <a:pt x="766" y="291"/>
                  </a:lnTo>
                  <a:lnTo>
                    <a:pt x="772" y="292"/>
                  </a:lnTo>
                  <a:lnTo>
                    <a:pt x="776" y="294"/>
                  </a:lnTo>
                  <a:lnTo>
                    <a:pt x="779" y="298"/>
                  </a:lnTo>
                  <a:lnTo>
                    <a:pt x="783" y="301"/>
                  </a:lnTo>
                  <a:lnTo>
                    <a:pt x="785" y="305"/>
                  </a:lnTo>
                  <a:lnTo>
                    <a:pt x="786" y="311"/>
                  </a:lnTo>
                  <a:lnTo>
                    <a:pt x="788" y="317"/>
                  </a:lnTo>
                  <a:lnTo>
                    <a:pt x="788" y="471"/>
                  </a:lnTo>
                  <a:lnTo>
                    <a:pt x="786" y="477"/>
                  </a:lnTo>
                  <a:lnTo>
                    <a:pt x="785" y="482"/>
                  </a:lnTo>
                  <a:lnTo>
                    <a:pt x="783" y="487"/>
                  </a:lnTo>
                  <a:lnTo>
                    <a:pt x="779" y="490"/>
                  </a:lnTo>
                  <a:lnTo>
                    <a:pt x="776" y="492"/>
                  </a:lnTo>
                  <a:lnTo>
                    <a:pt x="772" y="495"/>
                  </a:lnTo>
                  <a:lnTo>
                    <a:pt x="766" y="497"/>
                  </a:lnTo>
                  <a:lnTo>
                    <a:pt x="762" y="498"/>
                  </a:lnTo>
                  <a:lnTo>
                    <a:pt x="654" y="498"/>
                  </a:lnTo>
                  <a:lnTo>
                    <a:pt x="652" y="501"/>
                  </a:lnTo>
                  <a:lnTo>
                    <a:pt x="651" y="504"/>
                  </a:lnTo>
                  <a:lnTo>
                    <a:pt x="743" y="596"/>
                  </a:lnTo>
                  <a:lnTo>
                    <a:pt x="747" y="600"/>
                  </a:lnTo>
                  <a:lnTo>
                    <a:pt x="749" y="605"/>
                  </a:lnTo>
                  <a:lnTo>
                    <a:pt x="750" y="610"/>
                  </a:lnTo>
                  <a:lnTo>
                    <a:pt x="752" y="615"/>
                  </a:lnTo>
                  <a:lnTo>
                    <a:pt x="750" y="621"/>
                  </a:lnTo>
                  <a:lnTo>
                    <a:pt x="749" y="625"/>
                  </a:lnTo>
                  <a:lnTo>
                    <a:pt x="747" y="629"/>
                  </a:lnTo>
                  <a:lnTo>
                    <a:pt x="743" y="634"/>
                  </a:lnTo>
                  <a:lnTo>
                    <a:pt x="633" y="743"/>
                  </a:lnTo>
                  <a:lnTo>
                    <a:pt x="629" y="747"/>
                  </a:lnTo>
                  <a:lnTo>
                    <a:pt x="625" y="749"/>
                  </a:lnTo>
                  <a:lnTo>
                    <a:pt x="620" y="750"/>
                  </a:lnTo>
                  <a:lnTo>
                    <a:pt x="615" y="752"/>
                  </a:lnTo>
                  <a:lnTo>
                    <a:pt x="610" y="750"/>
                  </a:lnTo>
                  <a:lnTo>
                    <a:pt x="605" y="749"/>
                  </a:lnTo>
                  <a:lnTo>
                    <a:pt x="600" y="747"/>
                  </a:lnTo>
                  <a:lnTo>
                    <a:pt x="596" y="743"/>
                  </a:lnTo>
                  <a:lnTo>
                    <a:pt x="504" y="651"/>
                  </a:lnTo>
                  <a:lnTo>
                    <a:pt x="501" y="652"/>
                  </a:lnTo>
                  <a:lnTo>
                    <a:pt x="498" y="654"/>
                  </a:lnTo>
                  <a:lnTo>
                    <a:pt x="498" y="762"/>
                  </a:lnTo>
                  <a:lnTo>
                    <a:pt x="497" y="766"/>
                  </a:lnTo>
                  <a:lnTo>
                    <a:pt x="495" y="772"/>
                  </a:lnTo>
                  <a:lnTo>
                    <a:pt x="492" y="776"/>
                  </a:lnTo>
                  <a:lnTo>
                    <a:pt x="489" y="779"/>
                  </a:lnTo>
                  <a:lnTo>
                    <a:pt x="487" y="783"/>
                  </a:lnTo>
                  <a:lnTo>
                    <a:pt x="481" y="785"/>
                  </a:lnTo>
                  <a:lnTo>
                    <a:pt x="476" y="786"/>
                  </a:lnTo>
                  <a:lnTo>
                    <a:pt x="471" y="78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308" name="Google Shape;308;p4"/>
            <p:cNvSpPr/>
            <p:nvPr/>
          </p:nvSpPr>
          <p:spPr>
            <a:xfrm>
              <a:off x="1200150" y="2995613"/>
              <a:ext cx="369888" cy="371475"/>
            </a:xfrm>
            <a:custGeom>
              <a:avLst/>
              <a:gdLst/>
              <a:ahLst/>
              <a:cxnLst/>
              <a:rect l="l" t="t" r="r" b="b"/>
              <a:pathLst>
                <a:path w="701" h="701" extrusionOk="0">
                  <a:moveTo>
                    <a:pt x="349" y="256"/>
                  </a:moveTo>
                  <a:lnTo>
                    <a:pt x="337" y="257"/>
                  </a:lnTo>
                  <a:lnTo>
                    <a:pt x="322" y="260"/>
                  </a:lnTo>
                  <a:lnTo>
                    <a:pt x="311" y="265"/>
                  </a:lnTo>
                  <a:lnTo>
                    <a:pt x="298" y="272"/>
                  </a:lnTo>
                  <a:lnTo>
                    <a:pt x="288" y="280"/>
                  </a:lnTo>
                  <a:lnTo>
                    <a:pt x="277" y="289"/>
                  </a:lnTo>
                  <a:lnTo>
                    <a:pt x="270" y="301"/>
                  </a:lnTo>
                  <a:lnTo>
                    <a:pt x="263" y="314"/>
                  </a:lnTo>
                  <a:lnTo>
                    <a:pt x="260" y="322"/>
                  </a:lnTo>
                  <a:lnTo>
                    <a:pt x="259" y="331"/>
                  </a:lnTo>
                  <a:lnTo>
                    <a:pt x="257" y="339"/>
                  </a:lnTo>
                  <a:lnTo>
                    <a:pt x="256" y="348"/>
                  </a:lnTo>
                  <a:lnTo>
                    <a:pt x="256" y="358"/>
                  </a:lnTo>
                  <a:lnTo>
                    <a:pt x="257" y="367"/>
                  </a:lnTo>
                  <a:lnTo>
                    <a:pt x="260" y="375"/>
                  </a:lnTo>
                  <a:lnTo>
                    <a:pt x="263" y="384"/>
                  </a:lnTo>
                  <a:lnTo>
                    <a:pt x="267" y="393"/>
                  </a:lnTo>
                  <a:lnTo>
                    <a:pt x="272" y="401"/>
                  </a:lnTo>
                  <a:lnTo>
                    <a:pt x="276" y="409"/>
                  </a:lnTo>
                  <a:lnTo>
                    <a:pt x="283" y="416"/>
                  </a:lnTo>
                  <a:lnTo>
                    <a:pt x="289" y="422"/>
                  </a:lnTo>
                  <a:lnTo>
                    <a:pt x="296" y="427"/>
                  </a:lnTo>
                  <a:lnTo>
                    <a:pt x="305" y="432"/>
                  </a:lnTo>
                  <a:lnTo>
                    <a:pt x="313" y="436"/>
                  </a:lnTo>
                  <a:lnTo>
                    <a:pt x="322" y="439"/>
                  </a:lnTo>
                  <a:lnTo>
                    <a:pt x="331" y="442"/>
                  </a:lnTo>
                  <a:lnTo>
                    <a:pt x="341" y="443"/>
                  </a:lnTo>
                  <a:lnTo>
                    <a:pt x="349" y="443"/>
                  </a:lnTo>
                  <a:lnTo>
                    <a:pt x="364" y="443"/>
                  </a:lnTo>
                  <a:lnTo>
                    <a:pt x="377" y="439"/>
                  </a:lnTo>
                  <a:lnTo>
                    <a:pt x="390" y="435"/>
                  </a:lnTo>
                  <a:lnTo>
                    <a:pt x="401" y="427"/>
                  </a:lnTo>
                  <a:lnTo>
                    <a:pt x="411" y="420"/>
                  </a:lnTo>
                  <a:lnTo>
                    <a:pt x="421" y="410"/>
                  </a:lnTo>
                  <a:lnTo>
                    <a:pt x="429" y="399"/>
                  </a:lnTo>
                  <a:lnTo>
                    <a:pt x="436" y="387"/>
                  </a:lnTo>
                  <a:lnTo>
                    <a:pt x="439" y="378"/>
                  </a:lnTo>
                  <a:lnTo>
                    <a:pt x="442" y="368"/>
                  </a:lnTo>
                  <a:lnTo>
                    <a:pt x="443" y="360"/>
                  </a:lnTo>
                  <a:lnTo>
                    <a:pt x="443" y="351"/>
                  </a:lnTo>
                  <a:lnTo>
                    <a:pt x="443" y="341"/>
                  </a:lnTo>
                  <a:lnTo>
                    <a:pt x="442" y="332"/>
                  </a:lnTo>
                  <a:lnTo>
                    <a:pt x="440" y="324"/>
                  </a:lnTo>
                  <a:lnTo>
                    <a:pt x="436" y="315"/>
                  </a:lnTo>
                  <a:lnTo>
                    <a:pt x="433" y="306"/>
                  </a:lnTo>
                  <a:lnTo>
                    <a:pt x="429" y="299"/>
                  </a:lnTo>
                  <a:lnTo>
                    <a:pt x="423" y="292"/>
                  </a:lnTo>
                  <a:lnTo>
                    <a:pt x="417" y="285"/>
                  </a:lnTo>
                  <a:lnTo>
                    <a:pt x="410" y="279"/>
                  </a:lnTo>
                  <a:lnTo>
                    <a:pt x="403" y="273"/>
                  </a:lnTo>
                  <a:lnTo>
                    <a:pt x="396" y="267"/>
                  </a:lnTo>
                  <a:lnTo>
                    <a:pt x="387" y="263"/>
                  </a:lnTo>
                  <a:lnTo>
                    <a:pt x="378" y="260"/>
                  </a:lnTo>
                  <a:lnTo>
                    <a:pt x="368" y="257"/>
                  </a:lnTo>
                  <a:lnTo>
                    <a:pt x="360" y="256"/>
                  </a:lnTo>
                  <a:lnTo>
                    <a:pt x="349" y="256"/>
                  </a:lnTo>
                  <a:close/>
                  <a:moveTo>
                    <a:pt x="349" y="496"/>
                  </a:moveTo>
                  <a:lnTo>
                    <a:pt x="335" y="495"/>
                  </a:lnTo>
                  <a:lnTo>
                    <a:pt x="321" y="492"/>
                  </a:lnTo>
                  <a:lnTo>
                    <a:pt x="306" y="489"/>
                  </a:lnTo>
                  <a:lnTo>
                    <a:pt x="292" y="483"/>
                  </a:lnTo>
                  <a:lnTo>
                    <a:pt x="279" y="478"/>
                  </a:lnTo>
                  <a:lnTo>
                    <a:pt x="267" y="471"/>
                  </a:lnTo>
                  <a:lnTo>
                    <a:pt x="256" y="462"/>
                  </a:lnTo>
                  <a:lnTo>
                    <a:pt x="246" y="452"/>
                  </a:lnTo>
                  <a:lnTo>
                    <a:pt x="236" y="442"/>
                  </a:lnTo>
                  <a:lnTo>
                    <a:pt x="227" y="430"/>
                  </a:lnTo>
                  <a:lnTo>
                    <a:pt x="220" y="417"/>
                  </a:lnTo>
                  <a:lnTo>
                    <a:pt x="214" y="404"/>
                  </a:lnTo>
                  <a:lnTo>
                    <a:pt x="210" y="390"/>
                  </a:lnTo>
                  <a:lnTo>
                    <a:pt x="207" y="377"/>
                  </a:lnTo>
                  <a:lnTo>
                    <a:pt x="204" y="363"/>
                  </a:lnTo>
                  <a:lnTo>
                    <a:pt x="204" y="348"/>
                  </a:lnTo>
                  <a:lnTo>
                    <a:pt x="204" y="334"/>
                  </a:lnTo>
                  <a:lnTo>
                    <a:pt x="207" y="319"/>
                  </a:lnTo>
                  <a:lnTo>
                    <a:pt x="211" y="306"/>
                  </a:lnTo>
                  <a:lnTo>
                    <a:pt x="216" y="292"/>
                  </a:lnTo>
                  <a:lnTo>
                    <a:pt x="220" y="283"/>
                  </a:lnTo>
                  <a:lnTo>
                    <a:pt x="226" y="273"/>
                  </a:lnTo>
                  <a:lnTo>
                    <a:pt x="231" y="265"/>
                  </a:lnTo>
                  <a:lnTo>
                    <a:pt x="239" y="256"/>
                  </a:lnTo>
                  <a:lnTo>
                    <a:pt x="246" y="249"/>
                  </a:lnTo>
                  <a:lnTo>
                    <a:pt x="253" y="240"/>
                  </a:lnTo>
                  <a:lnTo>
                    <a:pt x="260" y="234"/>
                  </a:lnTo>
                  <a:lnTo>
                    <a:pt x="269" y="229"/>
                  </a:lnTo>
                  <a:lnTo>
                    <a:pt x="279" y="223"/>
                  </a:lnTo>
                  <a:lnTo>
                    <a:pt x="288" y="217"/>
                  </a:lnTo>
                  <a:lnTo>
                    <a:pt x="298" y="214"/>
                  </a:lnTo>
                  <a:lnTo>
                    <a:pt x="308" y="210"/>
                  </a:lnTo>
                  <a:lnTo>
                    <a:pt x="318" y="207"/>
                  </a:lnTo>
                  <a:lnTo>
                    <a:pt x="328" y="206"/>
                  </a:lnTo>
                  <a:lnTo>
                    <a:pt x="339" y="204"/>
                  </a:lnTo>
                  <a:lnTo>
                    <a:pt x="349" y="204"/>
                  </a:lnTo>
                  <a:lnTo>
                    <a:pt x="364" y="204"/>
                  </a:lnTo>
                  <a:lnTo>
                    <a:pt x="378" y="207"/>
                  </a:lnTo>
                  <a:lnTo>
                    <a:pt x="393" y="211"/>
                  </a:lnTo>
                  <a:lnTo>
                    <a:pt x="407" y="216"/>
                  </a:lnTo>
                  <a:lnTo>
                    <a:pt x="420" y="223"/>
                  </a:lnTo>
                  <a:lnTo>
                    <a:pt x="433" y="230"/>
                  </a:lnTo>
                  <a:lnTo>
                    <a:pt x="445" y="239"/>
                  </a:lnTo>
                  <a:lnTo>
                    <a:pt x="455" y="249"/>
                  </a:lnTo>
                  <a:lnTo>
                    <a:pt x="465" y="259"/>
                  </a:lnTo>
                  <a:lnTo>
                    <a:pt x="472" y="270"/>
                  </a:lnTo>
                  <a:lnTo>
                    <a:pt x="479" y="283"/>
                  </a:lnTo>
                  <a:lnTo>
                    <a:pt x="485" y="296"/>
                  </a:lnTo>
                  <a:lnTo>
                    <a:pt x="489" y="309"/>
                  </a:lnTo>
                  <a:lnTo>
                    <a:pt x="493" y="322"/>
                  </a:lnTo>
                  <a:lnTo>
                    <a:pt x="495" y="337"/>
                  </a:lnTo>
                  <a:lnTo>
                    <a:pt x="495" y="351"/>
                  </a:lnTo>
                  <a:lnTo>
                    <a:pt x="495" y="365"/>
                  </a:lnTo>
                  <a:lnTo>
                    <a:pt x="492" y="380"/>
                  </a:lnTo>
                  <a:lnTo>
                    <a:pt x="489" y="393"/>
                  </a:lnTo>
                  <a:lnTo>
                    <a:pt x="483" y="407"/>
                  </a:lnTo>
                  <a:lnTo>
                    <a:pt x="479" y="417"/>
                  </a:lnTo>
                  <a:lnTo>
                    <a:pt x="473" y="426"/>
                  </a:lnTo>
                  <a:lnTo>
                    <a:pt x="468" y="436"/>
                  </a:lnTo>
                  <a:lnTo>
                    <a:pt x="462" y="443"/>
                  </a:lnTo>
                  <a:lnTo>
                    <a:pt x="455" y="452"/>
                  </a:lnTo>
                  <a:lnTo>
                    <a:pt x="447" y="459"/>
                  </a:lnTo>
                  <a:lnTo>
                    <a:pt x="439" y="466"/>
                  </a:lnTo>
                  <a:lnTo>
                    <a:pt x="430" y="472"/>
                  </a:lnTo>
                  <a:lnTo>
                    <a:pt x="421" y="478"/>
                  </a:lnTo>
                  <a:lnTo>
                    <a:pt x="411" y="482"/>
                  </a:lnTo>
                  <a:lnTo>
                    <a:pt x="403" y="486"/>
                  </a:lnTo>
                  <a:lnTo>
                    <a:pt x="393" y="489"/>
                  </a:lnTo>
                  <a:lnTo>
                    <a:pt x="381" y="492"/>
                  </a:lnTo>
                  <a:lnTo>
                    <a:pt x="371" y="494"/>
                  </a:lnTo>
                  <a:lnTo>
                    <a:pt x="361" y="495"/>
                  </a:lnTo>
                  <a:lnTo>
                    <a:pt x="349" y="496"/>
                  </a:lnTo>
                  <a:close/>
                  <a:moveTo>
                    <a:pt x="269" y="540"/>
                  </a:moveTo>
                  <a:lnTo>
                    <a:pt x="285" y="545"/>
                  </a:lnTo>
                  <a:lnTo>
                    <a:pt x="302" y="550"/>
                  </a:lnTo>
                  <a:lnTo>
                    <a:pt x="319" y="554"/>
                  </a:lnTo>
                  <a:lnTo>
                    <a:pt x="337" y="555"/>
                  </a:lnTo>
                  <a:lnTo>
                    <a:pt x="345" y="557"/>
                  </a:lnTo>
                  <a:lnTo>
                    <a:pt x="352" y="561"/>
                  </a:lnTo>
                  <a:lnTo>
                    <a:pt x="357" y="567"/>
                  </a:lnTo>
                  <a:lnTo>
                    <a:pt x="361" y="574"/>
                  </a:lnTo>
                  <a:lnTo>
                    <a:pt x="380" y="642"/>
                  </a:lnTo>
                  <a:lnTo>
                    <a:pt x="479" y="613"/>
                  </a:lnTo>
                  <a:lnTo>
                    <a:pt x="459" y="545"/>
                  </a:lnTo>
                  <a:lnTo>
                    <a:pt x="459" y="538"/>
                  </a:lnTo>
                  <a:lnTo>
                    <a:pt x="460" y="530"/>
                  </a:lnTo>
                  <a:lnTo>
                    <a:pt x="463" y="522"/>
                  </a:lnTo>
                  <a:lnTo>
                    <a:pt x="469" y="518"/>
                  </a:lnTo>
                  <a:lnTo>
                    <a:pt x="483" y="507"/>
                  </a:lnTo>
                  <a:lnTo>
                    <a:pt x="498" y="494"/>
                  </a:lnTo>
                  <a:lnTo>
                    <a:pt x="509" y="479"/>
                  </a:lnTo>
                  <a:lnTo>
                    <a:pt x="521" y="465"/>
                  </a:lnTo>
                  <a:lnTo>
                    <a:pt x="527" y="459"/>
                  </a:lnTo>
                  <a:lnTo>
                    <a:pt x="532" y="455"/>
                  </a:lnTo>
                  <a:lnTo>
                    <a:pt x="541" y="453"/>
                  </a:lnTo>
                  <a:lnTo>
                    <a:pt x="548" y="455"/>
                  </a:lnTo>
                  <a:lnTo>
                    <a:pt x="617" y="472"/>
                  </a:lnTo>
                  <a:lnTo>
                    <a:pt x="643" y="371"/>
                  </a:lnTo>
                  <a:lnTo>
                    <a:pt x="574" y="354"/>
                  </a:lnTo>
                  <a:lnTo>
                    <a:pt x="567" y="351"/>
                  </a:lnTo>
                  <a:lnTo>
                    <a:pt x="561" y="345"/>
                  </a:lnTo>
                  <a:lnTo>
                    <a:pt x="557" y="339"/>
                  </a:lnTo>
                  <a:lnTo>
                    <a:pt x="555" y="331"/>
                  </a:lnTo>
                  <a:lnTo>
                    <a:pt x="553" y="312"/>
                  </a:lnTo>
                  <a:lnTo>
                    <a:pt x="548" y="293"/>
                  </a:lnTo>
                  <a:lnTo>
                    <a:pt x="541" y="275"/>
                  </a:lnTo>
                  <a:lnTo>
                    <a:pt x="534" y="257"/>
                  </a:lnTo>
                  <a:lnTo>
                    <a:pt x="531" y="249"/>
                  </a:lnTo>
                  <a:lnTo>
                    <a:pt x="531" y="242"/>
                  </a:lnTo>
                  <a:lnTo>
                    <a:pt x="534" y="234"/>
                  </a:lnTo>
                  <a:lnTo>
                    <a:pt x="538" y="227"/>
                  </a:lnTo>
                  <a:lnTo>
                    <a:pt x="587" y="177"/>
                  </a:lnTo>
                  <a:lnTo>
                    <a:pt x="512" y="105"/>
                  </a:lnTo>
                  <a:lnTo>
                    <a:pt x="463" y="157"/>
                  </a:lnTo>
                  <a:lnTo>
                    <a:pt x="457" y="161"/>
                  </a:lnTo>
                  <a:lnTo>
                    <a:pt x="449" y="164"/>
                  </a:lnTo>
                  <a:lnTo>
                    <a:pt x="442" y="164"/>
                  </a:lnTo>
                  <a:lnTo>
                    <a:pt x="434" y="162"/>
                  </a:lnTo>
                  <a:lnTo>
                    <a:pt x="442" y="136"/>
                  </a:lnTo>
                  <a:lnTo>
                    <a:pt x="430" y="161"/>
                  </a:lnTo>
                  <a:lnTo>
                    <a:pt x="414" y="154"/>
                  </a:lnTo>
                  <a:lnTo>
                    <a:pt x="397" y="149"/>
                  </a:lnTo>
                  <a:lnTo>
                    <a:pt x="380" y="147"/>
                  </a:lnTo>
                  <a:lnTo>
                    <a:pt x="362" y="144"/>
                  </a:lnTo>
                  <a:lnTo>
                    <a:pt x="355" y="142"/>
                  </a:lnTo>
                  <a:lnTo>
                    <a:pt x="348" y="138"/>
                  </a:lnTo>
                  <a:lnTo>
                    <a:pt x="342" y="132"/>
                  </a:lnTo>
                  <a:lnTo>
                    <a:pt x="339" y="125"/>
                  </a:lnTo>
                  <a:lnTo>
                    <a:pt x="319" y="57"/>
                  </a:lnTo>
                  <a:lnTo>
                    <a:pt x="220" y="86"/>
                  </a:lnTo>
                  <a:lnTo>
                    <a:pt x="240" y="154"/>
                  </a:lnTo>
                  <a:lnTo>
                    <a:pt x="241" y="162"/>
                  </a:lnTo>
                  <a:lnTo>
                    <a:pt x="240" y="170"/>
                  </a:lnTo>
                  <a:lnTo>
                    <a:pt x="236" y="177"/>
                  </a:lnTo>
                  <a:lnTo>
                    <a:pt x="230" y="183"/>
                  </a:lnTo>
                  <a:lnTo>
                    <a:pt x="216" y="194"/>
                  </a:lnTo>
                  <a:lnTo>
                    <a:pt x="203" y="206"/>
                  </a:lnTo>
                  <a:lnTo>
                    <a:pt x="190" y="220"/>
                  </a:lnTo>
                  <a:lnTo>
                    <a:pt x="180" y="234"/>
                  </a:lnTo>
                  <a:lnTo>
                    <a:pt x="174" y="240"/>
                  </a:lnTo>
                  <a:lnTo>
                    <a:pt x="167" y="244"/>
                  </a:lnTo>
                  <a:lnTo>
                    <a:pt x="159" y="246"/>
                  </a:lnTo>
                  <a:lnTo>
                    <a:pt x="151" y="246"/>
                  </a:lnTo>
                  <a:lnTo>
                    <a:pt x="83" y="229"/>
                  </a:lnTo>
                  <a:lnTo>
                    <a:pt x="57" y="328"/>
                  </a:lnTo>
                  <a:lnTo>
                    <a:pt x="125" y="345"/>
                  </a:lnTo>
                  <a:lnTo>
                    <a:pt x="132" y="348"/>
                  </a:lnTo>
                  <a:lnTo>
                    <a:pt x="138" y="354"/>
                  </a:lnTo>
                  <a:lnTo>
                    <a:pt x="142" y="361"/>
                  </a:lnTo>
                  <a:lnTo>
                    <a:pt x="145" y="368"/>
                  </a:lnTo>
                  <a:lnTo>
                    <a:pt x="148" y="387"/>
                  </a:lnTo>
                  <a:lnTo>
                    <a:pt x="152" y="407"/>
                  </a:lnTo>
                  <a:lnTo>
                    <a:pt x="158" y="424"/>
                  </a:lnTo>
                  <a:lnTo>
                    <a:pt x="167" y="443"/>
                  </a:lnTo>
                  <a:lnTo>
                    <a:pt x="168" y="450"/>
                  </a:lnTo>
                  <a:lnTo>
                    <a:pt x="168" y="458"/>
                  </a:lnTo>
                  <a:lnTo>
                    <a:pt x="167" y="466"/>
                  </a:lnTo>
                  <a:lnTo>
                    <a:pt x="161" y="472"/>
                  </a:lnTo>
                  <a:lnTo>
                    <a:pt x="113" y="524"/>
                  </a:lnTo>
                  <a:lnTo>
                    <a:pt x="187" y="594"/>
                  </a:lnTo>
                  <a:lnTo>
                    <a:pt x="236" y="544"/>
                  </a:lnTo>
                  <a:lnTo>
                    <a:pt x="243" y="538"/>
                  </a:lnTo>
                  <a:lnTo>
                    <a:pt x="250" y="535"/>
                  </a:lnTo>
                  <a:lnTo>
                    <a:pt x="257" y="535"/>
                  </a:lnTo>
                  <a:lnTo>
                    <a:pt x="266" y="538"/>
                  </a:lnTo>
                  <a:lnTo>
                    <a:pt x="259" y="563"/>
                  </a:lnTo>
                  <a:lnTo>
                    <a:pt x="269" y="540"/>
                  </a:lnTo>
                  <a:close/>
                  <a:moveTo>
                    <a:pt x="362" y="701"/>
                  </a:moveTo>
                  <a:lnTo>
                    <a:pt x="354" y="699"/>
                  </a:lnTo>
                  <a:lnTo>
                    <a:pt x="347" y="695"/>
                  </a:lnTo>
                  <a:lnTo>
                    <a:pt x="341" y="689"/>
                  </a:lnTo>
                  <a:lnTo>
                    <a:pt x="337" y="682"/>
                  </a:lnTo>
                  <a:lnTo>
                    <a:pt x="315" y="606"/>
                  </a:lnTo>
                  <a:lnTo>
                    <a:pt x="302" y="603"/>
                  </a:lnTo>
                  <a:lnTo>
                    <a:pt x="288" y="600"/>
                  </a:lnTo>
                  <a:lnTo>
                    <a:pt x="275" y="597"/>
                  </a:lnTo>
                  <a:lnTo>
                    <a:pt x="262" y="593"/>
                  </a:lnTo>
                  <a:lnTo>
                    <a:pt x="207" y="649"/>
                  </a:lnTo>
                  <a:lnTo>
                    <a:pt x="203" y="653"/>
                  </a:lnTo>
                  <a:lnTo>
                    <a:pt x="198" y="655"/>
                  </a:lnTo>
                  <a:lnTo>
                    <a:pt x="194" y="658"/>
                  </a:lnTo>
                  <a:lnTo>
                    <a:pt x="188" y="658"/>
                  </a:lnTo>
                  <a:lnTo>
                    <a:pt x="184" y="658"/>
                  </a:lnTo>
                  <a:lnTo>
                    <a:pt x="180" y="656"/>
                  </a:lnTo>
                  <a:lnTo>
                    <a:pt x="174" y="653"/>
                  </a:lnTo>
                  <a:lnTo>
                    <a:pt x="169" y="651"/>
                  </a:lnTo>
                  <a:lnTo>
                    <a:pt x="57" y="543"/>
                  </a:lnTo>
                  <a:lnTo>
                    <a:pt x="54" y="540"/>
                  </a:lnTo>
                  <a:lnTo>
                    <a:pt x="51" y="535"/>
                  </a:lnTo>
                  <a:lnTo>
                    <a:pt x="50" y="530"/>
                  </a:lnTo>
                  <a:lnTo>
                    <a:pt x="50" y="525"/>
                  </a:lnTo>
                  <a:lnTo>
                    <a:pt x="50" y="519"/>
                  </a:lnTo>
                  <a:lnTo>
                    <a:pt x="51" y="515"/>
                  </a:lnTo>
                  <a:lnTo>
                    <a:pt x="54" y="511"/>
                  </a:lnTo>
                  <a:lnTo>
                    <a:pt x="57" y="507"/>
                  </a:lnTo>
                  <a:lnTo>
                    <a:pt x="112" y="449"/>
                  </a:lnTo>
                  <a:lnTo>
                    <a:pt x="106" y="435"/>
                  </a:lnTo>
                  <a:lnTo>
                    <a:pt x="102" y="422"/>
                  </a:lnTo>
                  <a:lnTo>
                    <a:pt x="97" y="406"/>
                  </a:lnTo>
                  <a:lnTo>
                    <a:pt x="95" y="391"/>
                  </a:lnTo>
                  <a:lnTo>
                    <a:pt x="18" y="373"/>
                  </a:lnTo>
                  <a:lnTo>
                    <a:pt x="14" y="370"/>
                  </a:lnTo>
                  <a:lnTo>
                    <a:pt x="10" y="368"/>
                  </a:lnTo>
                  <a:lnTo>
                    <a:pt x="5" y="364"/>
                  </a:lnTo>
                  <a:lnTo>
                    <a:pt x="2" y="360"/>
                  </a:lnTo>
                  <a:lnTo>
                    <a:pt x="1" y="355"/>
                  </a:lnTo>
                  <a:lnTo>
                    <a:pt x="0" y="351"/>
                  </a:lnTo>
                  <a:lnTo>
                    <a:pt x="0" y="345"/>
                  </a:lnTo>
                  <a:lnTo>
                    <a:pt x="0" y="341"/>
                  </a:lnTo>
                  <a:lnTo>
                    <a:pt x="38" y="190"/>
                  </a:lnTo>
                  <a:lnTo>
                    <a:pt x="40" y="185"/>
                  </a:lnTo>
                  <a:lnTo>
                    <a:pt x="43" y="181"/>
                  </a:lnTo>
                  <a:lnTo>
                    <a:pt x="46" y="177"/>
                  </a:lnTo>
                  <a:lnTo>
                    <a:pt x="50" y="174"/>
                  </a:lnTo>
                  <a:lnTo>
                    <a:pt x="54" y="171"/>
                  </a:lnTo>
                  <a:lnTo>
                    <a:pt x="60" y="171"/>
                  </a:lnTo>
                  <a:lnTo>
                    <a:pt x="64" y="170"/>
                  </a:lnTo>
                  <a:lnTo>
                    <a:pt x="70" y="171"/>
                  </a:lnTo>
                  <a:lnTo>
                    <a:pt x="146" y="191"/>
                  </a:lnTo>
                  <a:lnTo>
                    <a:pt x="155" y="180"/>
                  </a:lnTo>
                  <a:lnTo>
                    <a:pt x="165" y="170"/>
                  </a:lnTo>
                  <a:lnTo>
                    <a:pt x="174" y="161"/>
                  </a:lnTo>
                  <a:lnTo>
                    <a:pt x="185" y="151"/>
                  </a:lnTo>
                  <a:lnTo>
                    <a:pt x="164" y="76"/>
                  </a:lnTo>
                  <a:lnTo>
                    <a:pt x="162" y="70"/>
                  </a:lnTo>
                  <a:lnTo>
                    <a:pt x="162" y="64"/>
                  </a:lnTo>
                  <a:lnTo>
                    <a:pt x="164" y="60"/>
                  </a:lnTo>
                  <a:lnTo>
                    <a:pt x="165" y="56"/>
                  </a:lnTo>
                  <a:lnTo>
                    <a:pt x="168" y="51"/>
                  </a:lnTo>
                  <a:lnTo>
                    <a:pt x="172" y="47"/>
                  </a:lnTo>
                  <a:lnTo>
                    <a:pt x="177" y="44"/>
                  </a:lnTo>
                  <a:lnTo>
                    <a:pt x="181" y="43"/>
                  </a:lnTo>
                  <a:lnTo>
                    <a:pt x="331" y="0"/>
                  </a:lnTo>
                  <a:lnTo>
                    <a:pt x="335" y="0"/>
                  </a:lnTo>
                  <a:lnTo>
                    <a:pt x="341" y="0"/>
                  </a:lnTo>
                  <a:lnTo>
                    <a:pt x="345" y="1"/>
                  </a:lnTo>
                  <a:lnTo>
                    <a:pt x="349" y="3"/>
                  </a:lnTo>
                  <a:lnTo>
                    <a:pt x="354" y="5"/>
                  </a:lnTo>
                  <a:lnTo>
                    <a:pt x="358" y="8"/>
                  </a:lnTo>
                  <a:lnTo>
                    <a:pt x="361" y="13"/>
                  </a:lnTo>
                  <a:lnTo>
                    <a:pt x="362" y="18"/>
                  </a:lnTo>
                  <a:lnTo>
                    <a:pt x="384" y="95"/>
                  </a:lnTo>
                  <a:lnTo>
                    <a:pt x="398" y="96"/>
                  </a:lnTo>
                  <a:lnTo>
                    <a:pt x="411" y="99"/>
                  </a:lnTo>
                  <a:lnTo>
                    <a:pt x="424" y="103"/>
                  </a:lnTo>
                  <a:lnTo>
                    <a:pt x="437" y="108"/>
                  </a:lnTo>
                  <a:lnTo>
                    <a:pt x="492" y="50"/>
                  </a:lnTo>
                  <a:lnTo>
                    <a:pt x="496" y="47"/>
                  </a:lnTo>
                  <a:lnTo>
                    <a:pt x="501" y="44"/>
                  </a:lnTo>
                  <a:lnTo>
                    <a:pt x="505" y="43"/>
                  </a:lnTo>
                  <a:lnTo>
                    <a:pt x="511" y="41"/>
                  </a:lnTo>
                  <a:lnTo>
                    <a:pt x="515" y="43"/>
                  </a:lnTo>
                  <a:lnTo>
                    <a:pt x="521" y="43"/>
                  </a:lnTo>
                  <a:lnTo>
                    <a:pt x="525" y="46"/>
                  </a:lnTo>
                  <a:lnTo>
                    <a:pt x="529" y="49"/>
                  </a:lnTo>
                  <a:lnTo>
                    <a:pt x="642" y="157"/>
                  </a:lnTo>
                  <a:lnTo>
                    <a:pt x="645" y="161"/>
                  </a:lnTo>
                  <a:lnTo>
                    <a:pt x="648" y="165"/>
                  </a:lnTo>
                  <a:lnTo>
                    <a:pt x="649" y="170"/>
                  </a:lnTo>
                  <a:lnTo>
                    <a:pt x="650" y="175"/>
                  </a:lnTo>
                  <a:lnTo>
                    <a:pt x="649" y="180"/>
                  </a:lnTo>
                  <a:lnTo>
                    <a:pt x="648" y="185"/>
                  </a:lnTo>
                  <a:lnTo>
                    <a:pt x="646" y="190"/>
                  </a:lnTo>
                  <a:lnTo>
                    <a:pt x="643" y="194"/>
                  </a:lnTo>
                  <a:lnTo>
                    <a:pt x="589" y="250"/>
                  </a:lnTo>
                  <a:lnTo>
                    <a:pt x="593" y="265"/>
                  </a:lnTo>
                  <a:lnTo>
                    <a:pt x="599" y="279"/>
                  </a:lnTo>
                  <a:lnTo>
                    <a:pt x="601" y="293"/>
                  </a:lnTo>
                  <a:lnTo>
                    <a:pt x="604" y="308"/>
                  </a:lnTo>
                  <a:lnTo>
                    <a:pt x="681" y="328"/>
                  </a:lnTo>
                  <a:lnTo>
                    <a:pt x="686" y="329"/>
                  </a:lnTo>
                  <a:lnTo>
                    <a:pt x="691" y="332"/>
                  </a:lnTo>
                  <a:lnTo>
                    <a:pt x="694" y="335"/>
                  </a:lnTo>
                  <a:lnTo>
                    <a:pt x="697" y="339"/>
                  </a:lnTo>
                  <a:lnTo>
                    <a:pt x="699" y="344"/>
                  </a:lnTo>
                  <a:lnTo>
                    <a:pt x="701" y="350"/>
                  </a:lnTo>
                  <a:lnTo>
                    <a:pt x="701" y="354"/>
                  </a:lnTo>
                  <a:lnTo>
                    <a:pt x="699" y="360"/>
                  </a:lnTo>
                  <a:lnTo>
                    <a:pt x="661" y="509"/>
                  </a:lnTo>
                  <a:lnTo>
                    <a:pt x="659" y="515"/>
                  </a:lnTo>
                  <a:lnTo>
                    <a:pt x="656" y="519"/>
                  </a:lnTo>
                  <a:lnTo>
                    <a:pt x="653" y="522"/>
                  </a:lnTo>
                  <a:lnTo>
                    <a:pt x="649" y="525"/>
                  </a:lnTo>
                  <a:lnTo>
                    <a:pt x="645" y="528"/>
                  </a:lnTo>
                  <a:lnTo>
                    <a:pt x="640" y="530"/>
                  </a:lnTo>
                  <a:lnTo>
                    <a:pt x="635" y="530"/>
                  </a:lnTo>
                  <a:lnTo>
                    <a:pt x="629" y="528"/>
                  </a:lnTo>
                  <a:lnTo>
                    <a:pt x="553" y="509"/>
                  </a:lnTo>
                  <a:lnTo>
                    <a:pt x="544" y="519"/>
                  </a:lnTo>
                  <a:lnTo>
                    <a:pt x="535" y="530"/>
                  </a:lnTo>
                  <a:lnTo>
                    <a:pt x="525" y="540"/>
                  </a:lnTo>
                  <a:lnTo>
                    <a:pt x="515" y="548"/>
                  </a:lnTo>
                  <a:lnTo>
                    <a:pt x="537" y="625"/>
                  </a:lnTo>
                  <a:lnTo>
                    <a:pt x="537" y="629"/>
                  </a:lnTo>
                  <a:lnTo>
                    <a:pt x="537" y="635"/>
                  </a:lnTo>
                  <a:lnTo>
                    <a:pt x="537" y="639"/>
                  </a:lnTo>
                  <a:lnTo>
                    <a:pt x="534" y="645"/>
                  </a:lnTo>
                  <a:lnTo>
                    <a:pt x="531" y="649"/>
                  </a:lnTo>
                  <a:lnTo>
                    <a:pt x="528" y="652"/>
                  </a:lnTo>
                  <a:lnTo>
                    <a:pt x="524" y="655"/>
                  </a:lnTo>
                  <a:lnTo>
                    <a:pt x="518" y="656"/>
                  </a:lnTo>
                  <a:lnTo>
                    <a:pt x="370" y="699"/>
                  </a:lnTo>
                  <a:lnTo>
                    <a:pt x="365" y="701"/>
                  </a:lnTo>
                  <a:lnTo>
                    <a:pt x="362" y="70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23"/>
          <p:cNvSpPr txBox="1">
            <a:spLocks noGrp="1"/>
          </p:cNvSpPr>
          <p:nvPr>
            <p:ph type="title"/>
          </p:nvPr>
        </p:nvSpPr>
        <p:spPr>
          <a:xfrm>
            <a:off x="838200" y="365125"/>
            <a:ext cx="9548675" cy="646291"/>
          </a:xfrm>
          <a:prstGeom prst="rect">
            <a:avLst/>
          </a:prstGeom>
          <a:noFill/>
          <a:ln>
            <a:noFill/>
          </a:ln>
        </p:spPr>
        <p:txBody>
          <a:bodyPr spcFirstLastPara="1" vert="horz" wrap="square" lIns="91425" tIns="45700" rIns="91425" bIns="45700" rtlCol="0" anchor="t" anchorCtr="0">
            <a:spAutoFit/>
          </a:bodyPr>
          <a:lstStyle/>
          <a:p>
            <a:pPr>
              <a:buClr>
                <a:srgbClr val="2D75B6"/>
              </a:buClr>
            </a:pPr>
            <a:r>
              <a:rPr lang="en-US">
                <a:solidFill>
                  <a:srgbClr val="2D75B6"/>
                </a:solidFill>
              </a:rPr>
              <a:t>High Performance Computing</a:t>
            </a:r>
            <a:endParaRPr/>
          </a:p>
        </p:txBody>
      </p:sp>
      <p:sp>
        <p:nvSpPr>
          <p:cNvPr id="1943" name="Google Shape;1943;p23"/>
          <p:cNvSpPr txBox="1">
            <a:spLocks noGrp="1"/>
          </p:cNvSpPr>
          <p:nvPr>
            <p:ph type="body" idx="2"/>
          </p:nvPr>
        </p:nvSpPr>
        <p:spPr>
          <a:xfrm>
            <a:off x="838200" y="928617"/>
            <a:ext cx="9548675" cy="363804"/>
          </a:xfrm>
          <a:prstGeom prst="rect">
            <a:avLst/>
          </a:prstGeom>
          <a:noFill/>
          <a:ln>
            <a:noFill/>
          </a:ln>
        </p:spPr>
        <p:txBody>
          <a:bodyPr spcFirstLastPara="1" vert="horz" wrap="square" lIns="91425" tIns="45700" rIns="91425" bIns="45700" rtlCol="0" anchor="t" anchorCtr="0">
            <a:noAutofit/>
          </a:bodyPr>
          <a:lstStyle/>
          <a:p>
            <a:pPr marL="0" indent="0">
              <a:buSzPts val="2000"/>
            </a:pPr>
            <a:r>
              <a:rPr lang="en-US" sz="2000"/>
              <a:t>There are several possible configurations…</a:t>
            </a:r>
            <a:endParaRPr/>
          </a:p>
        </p:txBody>
      </p:sp>
      <p:sp>
        <p:nvSpPr>
          <p:cNvPr id="1944" name="Google Shape;1944;p23"/>
          <p:cNvSpPr/>
          <p:nvPr/>
        </p:nvSpPr>
        <p:spPr>
          <a:xfrm>
            <a:off x="5454975" y="1924099"/>
            <a:ext cx="6160247" cy="3028784"/>
          </a:xfrm>
          <a:prstGeom prst="roundRect">
            <a:avLst>
              <a:gd name="adj" fmla="val 5166"/>
            </a:avLst>
          </a:prstGeom>
          <a:solidFill>
            <a:schemeClr val="lt2">
              <a:alpha val="46666"/>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45" name="Google Shape;1945;p23"/>
          <p:cNvSpPr/>
          <p:nvPr/>
        </p:nvSpPr>
        <p:spPr>
          <a:xfrm>
            <a:off x="1927615" y="2846395"/>
            <a:ext cx="4894856" cy="713684"/>
          </a:xfrm>
          <a:custGeom>
            <a:avLst/>
            <a:gdLst/>
            <a:ahLst/>
            <a:cxnLst/>
            <a:rect l="l" t="t" r="r" b="b"/>
            <a:pathLst>
              <a:path w="4894856" h="713684" extrusionOk="0">
                <a:moveTo>
                  <a:pt x="0" y="702667"/>
                </a:moveTo>
                <a:lnTo>
                  <a:pt x="2456762" y="713684"/>
                </a:lnTo>
                <a:cubicBezTo>
                  <a:pt x="2991080" y="702667"/>
                  <a:pt x="2998425" y="700831"/>
                  <a:pt x="3205909" y="636566"/>
                </a:cubicBezTo>
                <a:cubicBezTo>
                  <a:pt x="3413393" y="572301"/>
                  <a:pt x="3574974" y="427246"/>
                  <a:pt x="3701668" y="328094"/>
                </a:cubicBezTo>
                <a:cubicBezTo>
                  <a:pt x="3828362" y="228942"/>
                  <a:pt x="3881610" y="94903"/>
                  <a:pt x="3966072" y="41655"/>
                </a:cubicBezTo>
                <a:cubicBezTo>
                  <a:pt x="4050534" y="-11593"/>
                  <a:pt x="4208443" y="8605"/>
                  <a:pt x="4208443" y="8605"/>
                </a:cubicBezTo>
                <a:cubicBezTo>
                  <a:pt x="4428781" y="12277"/>
                  <a:pt x="4674518" y="-3101"/>
                  <a:pt x="4894856" y="571"/>
                </a:cubicBezTo>
              </a:path>
            </a:pathLst>
          </a:custGeom>
          <a:noFill/>
          <a:ln w="381000" cap="flat" cmpd="sng">
            <a:solidFill>
              <a:srgbClr val="74CA21">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46" name="Google Shape;1946;p23"/>
          <p:cNvSpPr/>
          <p:nvPr/>
        </p:nvSpPr>
        <p:spPr>
          <a:xfrm rot="10800000" flipH="1">
            <a:off x="1937497" y="3548658"/>
            <a:ext cx="4869456" cy="652391"/>
          </a:xfrm>
          <a:custGeom>
            <a:avLst/>
            <a:gdLst/>
            <a:ahLst/>
            <a:cxnLst/>
            <a:rect l="l" t="t" r="r" b="b"/>
            <a:pathLst>
              <a:path w="4869456" h="705327" extrusionOk="0">
                <a:moveTo>
                  <a:pt x="0" y="694310"/>
                </a:moveTo>
                <a:lnTo>
                  <a:pt x="2456762" y="705327"/>
                </a:lnTo>
                <a:cubicBezTo>
                  <a:pt x="2991080" y="694310"/>
                  <a:pt x="2998425" y="692474"/>
                  <a:pt x="3205909" y="628209"/>
                </a:cubicBezTo>
                <a:cubicBezTo>
                  <a:pt x="3413393" y="563944"/>
                  <a:pt x="3577091" y="416600"/>
                  <a:pt x="3701668" y="319737"/>
                </a:cubicBezTo>
                <a:cubicBezTo>
                  <a:pt x="3826245" y="222874"/>
                  <a:pt x="3868910" y="100277"/>
                  <a:pt x="3953372" y="47029"/>
                </a:cubicBezTo>
                <a:cubicBezTo>
                  <a:pt x="4037834" y="-6219"/>
                  <a:pt x="4208443" y="248"/>
                  <a:pt x="4208443" y="248"/>
                </a:cubicBezTo>
                <a:lnTo>
                  <a:pt x="4869456" y="11264"/>
                </a:lnTo>
              </a:path>
            </a:pathLst>
          </a:custGeom>
          <a:noFill/>
          <a:ln w="381000" cap="flat" cmpd="sng">
            <a:solidFill>
              <a:srgbClr val="74CA21">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47" name="Google Shape;1947;p23"/>
          <p:cNvSpPr/>
          <p:nvPr/>
        </p:nvSpPr>
        <p:spPr>
          <a:xfrm>
            <a:off x="6836811" y="3509071"/>
            <a:ext cx="2361572" cy="661679"/>
          </a:xfrm>
          <a:custGeom>
            <a:avLst/>
            <a:gdLst/>
            <a:ahLst/>
            <a:cxnLst/>
            <a:rect l="l" t="t" r="r" b="b"/>
            <a:pathLst>
              <a:path w="2736145" h="806768" extrusionOk="0">
                <a:moveTo>
                  <a:pt x="2736145" y="0"/>
                </a:moveTo>
                <a:cubicBezTo>
                  <a:pt x="2409311" y="32133"/>
                  <a:pt x="2078799" y="55690"/>
                  <a:pt x="1821745" y="180884"/>
                </a:cubicBezTo>
                <a:cubicBezTo>
                  <a:pt x="1564691" y="306078"/>
                  <a:pt x="1366244" y="673187"/>
                  <a:pt x="1193822" y="751166"/>
                </a:cubicBezTo>
                <a:cubicBezTo>
                  <a:pt x="1021400" y="829145"/>
                  <a:pt x="575457" y="804095"/>
                  <a:pt x="0" y="798474"/>
                </a:cubicBezTo>
              </a:path>
            </a:pathLst>
          </a:custGeom>
          <a:noFill/>
          <a:ln w="381000" cap="flat" cmpd="sng">
            <a:solidFill>
              <a:srgbClr val="B3C6E7">
                <a:alpha val="35686"/>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48" name="Google Shape;1948;p23"/>
          <p:cNvSpPr/>
          <p:nvPr/>
        </p:nvSpPr>
        <p:spPr>
          <a:xfrm rot="10800000" flipH="1">
            <a:off x="6820728" y="2854228"/>
            <a:ext cx="2377657" cy="640555"/>
          </a:xfrm>
          <a:custGeom>
            <a:avLst/>
            <a:gdLst/>
            <a:ahLst/>
            <a:cxnLst/>
            <a:rect l="l" t="t" r="r" b="b"/>
            <a:pathLst>
              <a:path w="2917567" h="792453" extrusionOk="0">
                <a:moveTo>
                  <a:pt x="2917567" y="0"/>
                </a:moveTo>
                <a:cubicBezTo>
                  <a:pt x="2590733" y="32133"/>
                  <a:pt x="2267795" y="74915"/>
                  <a:pt x="2003167" y="198304"/>
                </a:cubicBezTo>
                <a:cubicBezTo>
                  <a:pt x="1738539" y="321693"/>
                  <a:pt x="1496131" y="652097"/>
                  <a:pt x="1329796" y="740337"/>
                </a:cubicBezTo>
                <a:cubicBezTo>
                  <a:pt x="1163461" y="828577"/>
                  <a:pt x="546563" y="776742"/>
                  <a:pt x="0" y="782515"/>
                </a:cubicBezTo>
              </a:path>
            </a:pathLst>
          </a:custGeom>
          <a:noFill/>
          <a:ln w="381000" cap="flat" cmpd="sng">
            <a:solidFill>
              <a:srgbClr val="B3C6E7">
                <a:alpha val="35686"/>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49" name="Google Shape;1949;p23"/>
          <p:cNvSpPr/>
          <p:nvPr/>
        </p:nvSpPr>
        <p:spPr>
          <a:xfrm>
            <a:off x="2951429" y="3417797"/>
            <a:ext cx="271803" cy="271803"/>
          </a:xfrm>
          <a:prstGeom prst="ellipse">
            <a:avLst/>
          </a:prstGeom>
          <a:noFill/>
          <a:ln w="28575" cap="flat" cmpd="sng">
            <a:solidFill>
              <a:srgbClr val="F16D19">
                <a:alpha val="68627"/>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50" name="Google Shape;1950;p23"/>
          <p:cNvSpPr/>
          <p:nvPr/>
        </p:nvSpPr>
        <p:spPr>
          <a:xfrm>
            <a:off x="2987577" y="3453945"/>
            <a:ext cx="199508" cy="199508"/>
          </a:xfrm>
          <a:prstGeom prst="ellipse">
            <a:avLst/>
          </a:prstGeom>
          <a:solidFill>
            <a:srgbClr val="FCA904">
              <a:alpha val="80000"/>
            </a:srgbClr>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1951" name="Google Shape;1951;p23"/>
          <p:cNvCxnSpPr/>
          <p:nvPr/>
        </p:nvCxnSpPr>
        <p:spPr>
          <a:xfrm>
            <a:off x="2834913" y="3235843"/>
            <a:ext cx="2034201" cy="0"/>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1952" name="Google Shape;1952;p23"/>
          <p:cNvCxnSpPr/>
          <p:nvPr/>
        </p:nvCxnSpPr>
        <p:spPr>
          <a:xfrm>
            <a:off x="2375111" y="2872767"/>
            <a:ext cx="459800" cy="363077"/>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1953" name="Google Shape;1953;p23"/>
          <p:cNvCxnSpPr/>
          <p:nvPr/>
        </p:nvCxnSpPr>
        <p:spPr>
          <a:xfrm>
            <a:off x="2834913" y="3874939"/>
            <a:ext cx="2034201" cy="0"/>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1954" name="Google Shape;1954;p23"/>
          <p:cNvCxnSpPr/>
          <p:nvPr/>
        </p:nvCxnSpPr>
        <p:spPr>
          <a:xfrm rot="10800000" flipH="1">
            <a:off x="2375111" y="3874940"/>
            <a:ext cx="459800" cy="312257"/>
          </a:xfrm>
          <a:prstGeom prst="straightConnector1">
            <a:avLst/>
          </a:prstGeom>
          <a:noFill/>
          <a:ln w="25400" cap="flat" cmpd="sng">
            <a:solidFill>
              <a:srgbClr val="365CAA">
                <a:alpha val="68627"/>
              </a:srgbClr>
            </a:solidFill>
            <a:prstDash val="solid"/>
            <a:miter lim="800000"/>
            <a:headEnd type="none" w="sm" len="sm"/>
            <a:tailEnd type="none" w="sm" len="sm"/>
          </a:ln>
        </p:spPr>
      </p:cxnSp>
      <p:sp>
        <p:nvSpPr>
          <p:cNvPr id="1955" name="Google Shape;1955;p23"/>
          <p:cNvSpPr/>
          <p:nvPr/>
        </p:nvSpPr>
        <p:spPr>
          <a:xfrm>
            <a:off x="3619207" y="3455341"/>
            <a:ext cx="196719" cy="196719"/>
          </a:xfrm>
          <a:prstGeom prst="ellipse">
            <a:avLst/>
          </a:prstGeom>
          <a:solidFill>
            <a:srgbClr val="4AB9C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56" name="Google Shape;1956;p23"/>
          <p:cNvSpPr/>
          <p:nvPr/>
        </p:nvSpPr>
        <p:spPr>
          <a:xfrm>
            <a:off x="3583564" y="3419697"/>
            <a:ext cx="268003" cy="268003"/>
          </a:xfrm>
          <a:prstGeom prst="ellipse">
            <a:avLst/>
          </a:prstGeom>
          <a:noFill/>
          <a:ln w="28575"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57" name="Google Shape;1957;p23"/>
          <p:cNvSpPr/>
          <p:nvPr/>
        </p:nvSpPr>
        <p:spPr>
          <a:xfrm>
            <a:off x="4235370" y="3426521"/>
            <a:ext cx="254359" cy="254359"/>
          </a:xfrm>
          <a:prstGeom prst="ellipse">
            <a:avLst/>
          </a:prstGeom>
          <a:noFill/>
          <a:ln w="28575" cap="flat" cmpd="sng">
            <a:solidFill>
              <a:srgbClr val="548135">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58" name="Google Shape;1958;p23"/>
          <p:cNvSpPr/>
          <p:nvPr/>
        </p:nvSpPr>
        <p:spPr>
          <a:xfrm>
            <a:off x="4269197" y="3460348"/>
            <a:ext cx="186705" cy="186705"/>
          </a:xfrm>
          <a:prstGeom prst="ellipse">
            <a:avLst/>
          </a:prstGeom>
          <a:solidFill>
            <a:srgbClr val="74CA21"/>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59" name="Google Shape;1959;p23"/>
          <p:cNvSpPr txBox="1"/>
          <p:nvPr/>
        </p:nvSpPr>
        <p:spPr>
          <a:xfrm>
            <a:off x="9977375" y="3088694"/>
            <a:ext cx="1405288" cy="261570"/>
          </a:xfrm>
          <a:prstGeom prst="rect">
            <a:avLst/>
          </a:prstGeom>
          <a:noFill/>
          <a:ln>
            <a:noFill/>
          </a:ln>
        </p:spPr>
        <p:txBody>
          <a:bodyPr spcFirstLastPara="1" wrap="square" lIns="91425" tIns="45700" rIns="91425" bIns="45700" anchor="ctr" anchorCtr="0">
            <a:spAutoFit/>
          </a:bodyPr>
          <a:lstStyle/>
          <a:p>
            <a:pPr>
              <a:buSzPts val="1100"/>
            </a:pPr>
            <a:r>
              <a:rPr lang="en-US" sz="1100" b="1" i="1">
                <a:solidFill>
                  <a:srgbClr val="3F3F3F"/>
                </a:solidFill>
                <a:latin typeface="Roboto"/>
                <a:ea typeface="Roboto"/>
                <a:cs typeface="Roboto"/>
                <a:sym typeface="Roboto"/>
              </a:rPr>
              <a:t>Input data site</a:t>
            </a:r>
            <a:endParaRPr sz="1400"/>
          </a:p>
        </p:txBody>
      </p:sp>
      <p:sp>
        <p:nvSpPr>
          <p:cNvPr id="1960" name="Google Shape;1960;p23"/>
          <p:cNvSpPr txBox="1"/>
          <p:nvPr/>
        </p:nvSpPr>
        <p:spPr>
          <a:xfrm>
            <a:off x="9977375" y="3350977"/>
            <a:ext cx="1405288" cy="261570"/>
          </a:xfrm>
          <a:prstGeom prst="rect">
            <a:avLst/>
          </a:prstGeom>
          <a:noFill/>
          <a:ln>
            <a:noFill/>
          </a:ln>
        </p:spPr>
        <p:txBody>
          <a:bodyPr spcFirstLastPara="1" wrap="square" lIns="91425" tIns="45700" rIns="91425" bIns="45700" anchor="ctr" anchorCtr="0">
            <a:spAutoFit/>
          </a:bodyPr>
          <a:lstStyle/>
          <a:p>
            <a:pPr>
              <a:buSzPts val="1100"/>
            </a:pPr>
            <a:r>
              <a:rPr lang="en-US" sz="1100" b="1" i="1">
                <a:solidFill>
                  <a:srgbClr val="3F3F3F"/>
                </a:solidFill>
                <a:latin typeface="Roboto"/>
                <a:ea typeface="Roboto"/>
                <a:cs typeface="Roboto"/>
                <a:sym typeface="Roboto"/>
              </a:rPr>
              <a:t>Data staging site</a:t>
            </a:r>
            <a:endParaRPr sz="1400"/>
          </a:p>
        </p:txBody>
      </p:sp>
      <p:sp>
        <p:nvSpPr>
          <p:cNvPr id="1961" name="Google Shape;1961;p23"/>
          <p:cNvSpPr txBox="1"/>
          <p:nvPr/>
        </p:nvSpPr>
        <p:spPr>
          <a:xfrm>
            <a:off x="9977375" y="3613263"/>
            <a:ext cx="1405288" cy="261570"/>
          </a:xfrm>
          <a:prstGeom prst="rect">
            <a:avLst/>
          </a:prstGeom>
          <a:noFill/>
          <a:ln>
            <a:noFill/>
          </a:ln>
        </p:spPr>
        <p:txBody>
          <a:bodyPr spcFirstLastPara="1" wrap="square" lIns="91425" tIns="45700" rIns="91425" bIns="45700" anchor="ctr" anchorCtr="0">
            <a:spAutoFit/>
          </a:bodyPr>
          <a:lstStyle/>
          <a:p>
            <a:pPr>
              <a:buSzPts val="1100"/>
            </a:pPr>
            <a:r>
              <a:rPr lang="en-US" sz="1100" b="1" i="1">
                <a:solidFill>
                  <a:srgbClr val="3F3F3F"/>
                </a:solidFill>
                <a:latin typeface="Roboto"/>
                <a:ea typeface="Roboto"/>
                <a:cs typeface="Roboto"/>
                <a:sym typeface="Roboto"/>
              </a:rPr>
              <a:t>Output data site</a:t>
            </a:r>
            <a:endParaRPr sz="1400"/>
          </a:p>
        </p:txBody>
      </p:sp>
      <p:sp>
        <p:nvSpPr>
          <p:cNvPr id="1962" name="Google Shape;1962;p23"/>
          <p:cNvSpPr/>
          <p:nvPr/>
        </p:nvSpPr>
        <p:spPr>
          <a:xfrm>
            <a:off x="6301333" y="2321947"/>
            <a:ext cx="1061323" cy="1061323"/>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1963" name="Google Shape;1963;p23" descr="http://plainicon.com/dboard/userprod/2800_a1826/prod_thumb/plainicon.com-46393-256px-d83.png"/>
          <p:cNvPicPr preferRelativeResize="0"/>
          <p:nvPr/>
        </p:nvPicPr>
        <p:blipFill rotWithShape="1">
          <a:blip r:embed="rId3">
            <a:alphaModFix amt="79000"/>
          </a:blip>
          <a:srcRect/>
          <a:stretch/>
        </p:blipFill>
        <p:spPr>
          <a:xfrm>
            <a:off x="6508394" y="2529009"/>
            <a:ext cx="647199" cy="647199"/>
          </a:xfrm>
          <a:prstGeom prst="rect">
            <a:avLst/>
          </a:prstGeom>
          <a:noFill/>
          <a:ln>
            <a:noFill/>
          </a:ln>
        </p:spPr>
      </p:pic>
      <p:sp>
        <p:nvSpPr>
          <p:cNvPr id="1964" name="Google Shape;1964;p23"/>
          <p:cNvSpPr/>
          <p:nvPr/>
        </p:nvSpPr>
        <p:spPr>
          <a:xfrm>
            <a:off x="6301333" y="3631868"/>
            <a:ext cx="1061323" cy="1061323"/>
          </a:xfrm>
          <a:prstGeom prst="roundRect">
            <a:avLst>
              <a:gd name="adj" fmla="val 16667"/>
            </a:avLst>
          </a:prstGeom>
          <a:solidFill>
            <a:srgbClr val="70AE46"/>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1965" name="Google Shape;1965;p23" descr="http://plainicon.com/dboard/userprod/2800_a1826/prod_thumb/plainicon.com-46393-256px-d83.png"/>
          <p:cNvPicPr preferRelativeResize="0"/>
          <p:nvPr/>
        </p:nvPicPr>
        <p:blipFill rotWithShape="1">
          <a:blip r:embed="rId3">
            <a:alphaModFix amt="80000"/>
          </a:blip>
          <a:srcRect/>
          <a:stretch/>
        </p:blipFill>
        <p:spPr>
          <a:xfrm>
            <a:off x="6508394" y="3838930"/>
            <a:ext cx="647199" cy="647199"/>
          </a:xfrm>
          <a:prstGeom prst="rect">
            <a:avLst/>
          </a:prstGeom>
          <a:noFill/>
          <a:ln>
            <a:noFill/>
          </a:ln>
        </p:spPr>
      </p:pic>
      <p:sp>
        <p:nvSpPr>
          <p:cNvPr id="1966" name="Google Shape;1966;p23"/>
          <p:cNvSpPr/>
          <p:nvPr/>
        </p:nvSpPr>
        <p:spPr>
          <a:xfrm rot="-10023697" flipH="1">
            <a:off x="7916661" y="2894091"/>
            <a:ext cx="614156" cy="330511"/>
          </a:xfrm>
          <a:custGeom>
            <a:avLst/>
            <a:gdLst/>
            <a:ahLst/>
            <a:cxnLst/>
            <a:rect l="l" t="t" r="r" b="b"/>
            <a:pathLst>
              <a:path w="627961" h="319489" extrusionOk="0">
                <a:moveTo>
                  <a:pt x="0" y="319489"/>
                </a:moveTo>
                <a:cubicBezTo>
                  <a:pt x="79872" y="235944"/>
                  <a:pt x="159744" y="152400"/>
                  <a:pt x="264404" y="99152"/>
                </a:cubicBezTo>
                <a:cubicBezTo>
                  <a:pt x="369064" y="45904"/>
                  <a:pt x="627961" y="0"/>
                  <a:pt x="627961" y="0"/>
                </a:cubicBezTo>
              </a:path>
            </a:pathLst>
          </a:custGeom>
          <a:noFill/>
          <a:ln w="57150" cap="flat" cmpd="sng">
            <a:solidFill>
              <a:srgbClr val="365CAA">
                <a:alpha val="72549"/>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1967" name="Google Shape;1967;p23"/>
          <p:cNvSpPr txBox="1"/>
          <p:nvPr/>
        </p:nvSpPr>
        <p:spPr>
          <a:xfrm>
            <a:off x="9977374" y="2194936"/>
            <a:ext cx="1066319" cy="523180"/>
          </a:xfrm>
          <a:prstGeom prst="rect">
            <a:avLst/>
          </a:prstGeom>
          <a:noFill/>
          <a:ln>
            <a:noFill/>
          </a:ln>
        </p:spPr>
        <p:txBody>
          <a:bodyPr spcFirstLastPara="1" wrap="square" lIns="91425" tIns="45700" rIns="91425" bIns="45700" anchor="t" anchorCtr="0">
            <a:spAutoFit/>
          </a:bodyPr>
          <a:lstStyle/>
          <a:p>
            <a:pPr>
              <a:buSzPts val="1400"/>
            </a:pPr>
            <a:r>
              <a:rPr lang="en-US" sz="1400" b="1">
                <a:solidFill>
                  <a:srgbClr val="2D75B6"/>
                </a:solidFill>
                <a:latin typeface="Roboto"/>
                <a:ea typeface="Roboto"/>
                <a:cs typeface="Roboto"/>
                <a:sym typeface="Roboto"/>
              </a:rPr>
              <a:t>Shared</a:t>
            </a:r>
            <a:br>
              <a:rPr lang="en-US" sz="1400" b="1">
                <a:solidFill>
                  <a:srgbClr val="2D75B6"/>
                </a:solidFill>
                <a:latin typeface="Roboto"/>
                <a:ea typeface="Roboto"/>
                <a:cs typeface="Roboto"/>
                <a:sym typeface="Roboto"/>
              </a:rPr>
            </a:br>
            <a:r>
              <a:rPr lang="en-US" sz="1400" b="1">
                <a:solidFill>
                  <a:srgbClr val="2D75B6"/>
                </a:solidFill>
                <a:latin typeface="Roboto"/>
                <a:ea typeface="Roboto"/>
                <a:cs typeface="Roboto"/>
                <a:sym typeface="Roboto"/>
              </a:rPr>
              <a:t>Filesystem</a:t>
            </a:r>
            <a:endParaRPr sz="1400"/>
          </a:p>
        </p:txBody>
      </p:sp>
      <p:sp>
        <p:nvSpPr>
          <p:cNvPr id="1968" name="Google Shape;1968;p23"/>
          <p:cNvSpPr txBox="1"/>
          <p:nvPr/>
        </p:nvSpPr>
        <p:spPr>
          <a:xfrm>
            <a:off x="941171" y="5166896"/>
            <a:ext cx="1308371" cy="338514"/>
          </a:xfrm>
          <a:prstGeom prst="rect">
            <a:avLst/>
          </a:prstGeom>
          <a:noFill/>
          <a:ln>
            <a:noFill/>
          </a:ln>
        </p:spPr>
        <p:txBody>
          <a:bodyPr spcFirstLastPara="1" wrap="square" lIns="91425" tIns="45700" rIns="91425" bIns="45700" anchor="t" anchorCtr="0">
            <a:spAutoFit/>
          </a:bodyPr>
          <a:lstStyle/>
          <a:p>
            <a:pPr>
              <a:buSzPts val="1600"/>
            </a:pPr>
            <a:r>
              <a:rPr lang="en-US" sz="1600" b="1" i="1">
                <a:solidFill>
                  <a:srgbClr val="74CA21"/>
                </a:solidFill>
                <a:latin typeface="Roboto"/>
                <a:ea typeface="Roboto"/>
                <a:cs typeface="Roboto"/>
                <a:sym typeface="Roboto"/>
              </a:rPr>
              <a:t>Submit Host</a:t>
            </a:r>
            <a:endParaRPr sz="1400"/>
          </a:p>
        </p:txBody>
      </p:sp>
      <p:sp>
        <p:nvSpPr>
          <p:cNvPr id="1969" name="Google Shape;1969;p23"/>
          <p:cNvSpPr txBox="1"/>
          <p:nvPr/>
        </p:nvSpPr>
        <p:spPr>
          <a:xfrm>
            <a:off x="7298221" y="5541955"/>
            <a:ext cx="2473755" cy="338514"/>
          </a:xfrm>
          <a:prstGeom prst="rect">
            <a:avLst/>
          </a:prstGeom>
          <a:noFill/>
          <a:ln>
            <a:noFill/>
          </a:ln>
        </p:spPr>
        <p:txBody>
          <a:bodyPr spcFirstLastPara="1" wrap="square" lIns="91425" tIns="45700" rIns="91425" bIns="45700" anchor="t" anchorCtr="0">
            <a:spAutoFit/>
          </a:bodyPr>
          <a:lstStyle/>
          <a:p>
            <a:pPr>
              <a:buSzPts val="1600"/>
            </a:pPr>
            <a:r>
              <a:rPr lang="en-US" sz="1600" b="1" i="1">
                <a:solidFill>
                  <a:srgbClr val="2E75B5"/>
                </a:solidFill>
                <a:latin typeface="Roboto"/>
                <a:ea typeface="Roboto"/>
                <a:cs typeface="Roboto"/>
                <a:sym typeface="Roboto"/>
              </a:rPr>
              <a:t>Typically Most HPC Sites</a:t>
            </a:r>
            <a:endParaRPr sz="1400"/>
          </a:p>
        </p:txBody>
      </p:sp>
      <p:pic>
        <p:nvPicPr>
          <p:cNvPr id="1970" name="Google Shape;1970;p23" descr="http://www.marketingfortravelexperts.com/wp-content/uploads/2014/05/black-right-arrow.png"/>
          <p:cNvPicPr preferRelativeResize="0"/>
          <p:nvPr/>
        </p:nvPicPr>
        <p:blipFill rotWithShape="1">
          <a:blip r:embed="rId4">
            <a:alphaModFix amt="70000"/>
          </a:blip>
          <a:srcRect/>
          <a:stretch/>
        </p:blipFill>
        <p:spPr>
          <a:xfrm rot="-8100000">
            <a:off x="7814206" y="5211562"/>
            <a:ext cx="570855" cy="169551"/>
          </a:xfrm>
          <a:prstGeom prst="rect">
            <a:avLst/>
          </a:prstGeom>
          <a:noFill/>
          <a:ln>
            <a:noFill/>
          </a:ln>
        </p:spPr>
      </p:pic>
      <p:sp>
        <p:nvSpPr>
          <p:cNvPr id="1971" name="Google Shape;1971;p23"/>
          <p:cNvSpPr/>
          <p:nvPr/>
        </p:nvSpPr>
        <p:spPr>
          <a:xfrm rot="-776303">
            <a:off x="7916661" y="3678946"/>
            <a:ext cx="614156" cy="330511"/>
          </a:xfrm>
          <a:custGeom>
            <a:avLst/>
            <a:gdLst/>
            <a:ahLst/>
            <a:cxnLst/>
            <a:rect l="l" t="t" r="r" b="b"/>
            <a:pathLst>
              <a:path w="627961" h="319489" extrusionOk="0">
                <a:moveTo>
                  <a:pt x="0" y="319489"/>
                </a:moveTo>
                <a:cubicBezTo>
                  <a:pt x="79872" y="235944"/>
                  <a:pt x="159744" y="152400"/>
                  <a:pt x="264404" y="99152"/>
                </a:cubicBezTo>
                <a:cubicBezTo>
                  <a:pt x="369064" y="45904"/>
                  <a:pt x="627961" y="0"/>
                  <a:pt x="627961" y="0"/>
                </a:cubicBezTo>
              </a:path>
            </a:pathLst>
          </a:custGeom>
          <a:noFill/>
          <a:ln w="57150" cap="flat" cmpd="sng">
            <a:solidFill>
              <a:srgbClr val="365CAA">
                <a:alpha val="72549"/>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nvGrpSpPr>
          <p:cNvPr id="1972" name="Google Shape;1972;p23"/>
          <p:cNvGrpSpPr/>
          <p:nvPr/>
        </p:nvGrpSpPr>
        <p:grpSpPr>
          <a:xfrm>
            <a:off x="9193361" y="3113695"/>
            <a:ext cx="726263" cy="763336"/>
            <a:chOff x="6540500" y="4689475"/>
            <a:chExt cx="1133475" cy="1452563"/>
          </a:xfrm>
        </p:grpSpPr>
        <p:sp>
          <p:nvSpPr>
            <p:cNvPr id="1973" name="Google Shape;1973;p23"/>
            <p:cNvSpPr/>
            <p:nvPr/>
          </p:nvSpPr>
          <p:spPr>
            <a:xfrm>
              <a:off x="6567488" y="5843588"/>
              <a:ext cx="1081088" cy="298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7"/>
                  </a:lnTo>
                  <a:lnTo>
                    <a:pt x="2071" y="56"/>
                  </a:lnTo>
                  <a:lnTo>
                    <a:pt x="2126" y="65"/>
                  </a:lnTo>
                  <a:lnTo>
                    <a:pt x="2179" y="75"/>
                  </a:lnTo>
                  <a:lnTo>
                    <a:pt x="2230" y="86"/>
                  </a:lnTo>
                  <a:lnTo>
                    <a:pt x="2281" y="98"/>
                  </a:lnTo>
                  <a:lnTo>
                    <a:pt x="2328" y="111"/>
                  </a:lnTo>
                  <a:lnTo>
                    <a:pt x="2373" y="124"/>
                  </a:lnTo>
                  <a:lnTo>
                    <a:pt x="2416" y="138"/>
                  </a:lnTo>
                  <a:lnTo>
                    <a:pt x="2457" y="152"/>
                  </a:lnTo>
                  <a:lnTo>
                    <a:pt x="2494" y="166"/>
                  </a:lnTo>
                  <a:lnTo>
                    <a:pt x="2530" y="182"/>
                  </a:lnTo>
                  <a:lnTo>
                    <a:pt x="2562" y="197"/>
                  </a:lnTo>
                  <a:lnTo>
                    <a:pt x="2593" y="214"/>
                  </a:lnTo>
                  <a:lnTo>
                    <a:pt x="2620" y="231"/>
                  </a:lnTo>
                  <a:lnTo>
                    <a:pt x="2645" y="247"/>
                  </a:lnTo>
                  <a:lnTo>
                    <a:pt x="2665" y="265"/>
                  </a:lnTo>
                  <a:lnTo>
                    <a:pt x="2685" y="283"/>
                  </a:lnTo>
                  <a:lnTo>
                    <a:pt x="2700" y="301"/>
                  </a:lnTo>
                  <a:lnTo>
                    <a:pt x="2712" y="319"/>
                  </a:lnTo>
                  <a:lnTo>
                    <a:pt x="2721" y="339"/>
                  </a:lnTo>
                  <a:lnTo>
                    <a:pt x="2726" y="358"/>
                  </a:lnTo>
                  <a:lnTo>
                    <a:pt x="2727" y="377"/>
                  </a:lnTo>
                  <a:lnTo>
                    <a:pt x="2726" y="397"/>
                  </a:lnTo>
                  <a:lnTo>
                    <a:pt x="2721" y="416"/>
                  </a:lnTo>
                  <a:lnTo>
                    <a:pt x="2712" y="434"/>
                  </a:lnTo>
                  <a:lnTo>
                    <a:pt x="2700" y="453"/>
                  </a:lnTo>
                  <a:lnTo>
                    <a:pt x="2685" y="471"/>
                  </a:lnTo>
                  <a:lnTo>
                    <a:pt x="2665" y="489"/>
                  </a:lnTo>
                  <a:lnTo>
                    <a:pt x="2645" y="506"/>
                  </a:lnTo>
                  <a:lnTo>
                    <a:pt x="2620" y="523"/>
                  </a:lnTo>
                  <a:lnTo>
                    <a:pt x="2593" y="539"/>
                  </a:lnTo>
                  <a:lnTo>
                    <a:pt x="2562" y="556"/>
                  </a:lnTo>
                  <a:lnTo>
                    <a:pt x="2530" y="572"/>
                  </a:lnTo>
                  <a:lnTo>
                    <a:pt x="2494" y="587"/>
                  </a:lnTo>
                  <a:lnTo>
                    <a:pt x="2457" y="602"/>
                  </a:lnTo>
                  <a:lnTo>
                    <a:pt x="2416" y="617"/>
                  </a:lnTo>
                  <a:lnTo>
                    <a:pt x="2373" y="629"/>
                  </a:lnTo>
                  <a:lnTo>
                    <a:pt x="2328" y="642"/>
                  </a:lnTo>
                  <a:lnTo>
                    <a:pt x="2281" y="655"/>
                  </a:lnTo>
                  <a:lnTo>
                    <a:pt x="2230" y="667"/>
                  </a:lnTo>
                  <a:lnTo>
                    <a:pt x="2179" y="678"/>
                  </a:lnTo>
                  <a:lnTo>
                    <a:pt x="2126" y="689"/>
                  </a:lnTo>
                  <a:lnTo>
                    <a:pt x="2071" y="699"/>
                  </a:lnTo>
                  <a:lnTo>
                    <a:pt x="2014" y="708"/>
                  </a:lnTo>
                  <a:lnTo>
                    <a:pt x="1955" y="716"/>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6"/>
                  </a:lnTo>
                  <a:lnTo>
                    <a:pt x="713" y="708"/>
                  </a:lnTo>
                  <a:lnTo>
                    <a:pt x="656" y="699"/>
                  </a:lnTo>
                  <a:lnTo>
                    <a:pt x="601" y="689"/>
                  </a:lnTo>
                  <a:lnTo>
                    <a:pt x="548" y="678"/>
                  </a:lnTo>
                  <a:lnTo>
                    <a:pt x="496" y="667"/>
                  </a:lnTo>
                  <a:lnTo>
                    <a:pt x="447" y="655"/>
                  </a:lnTo>
                  <a:lnTo>
                    <a:pt x="399" y="642"/>
                  </a:lnTo>
                  <a:lnTo>
                    <a:pt x="354" y="629"/>
                  </a:lnTo>
                  <a:lnTo>
                    <a:pt x="311" y="617"/>
                  </a:lnTo>
                  <a:lnTo>
                    <a:pt x="270" y="602"/>
                  </a:lnTo>
                  <a:lnTo>
                    <a:pt x="233" y="587"/>
                  </a:lnTo>
                  <a:lnTo>
                    <a:pt x="197" y="572"/>
                  </a:lnTo>
                  <a:lnTo>
                    <a:pt x="165" y="556"/>
                  </a:lnTo>
                  <a:lnTo>
                    <a:pt x="134" y="539"/>
                  </a:lnTo>
                  <a:lnTo>
                    <a:pt x="107" y="523"/>
                  </a:lnTo>
                  <a:lnTo>
                    <a:pt x="82" y="506"/>
                  </a:lnTo>
                  <a:lnTo>
                    <a:pt x="62" y="489"/>
                  </a:lnTo>
                  <a:lnTo>
                    <a:pt x="43" y="471"/>
                  </a:lnTo>
                  <a:lnTo>
                    <a:pt x="27" y="453"/>
                  </a:lnTo>
                  <a:lnTo>
                    <a:pt x="15" y="434"/>
                  </a:lnTo>
                  <a:lnTo>
                    <a:pt x="6" y="416"/>
                  </a:lnTo>
                  <a:lnTo>
                    <a:pt x="1" y="397"/>
                  </a:lnTo>
                  <a:lnTo>
                    <a:pt x="0" y="377"/>
                  </a:lnTo>
                  <a:lnTo>
                    <a:pt x="1" y="358"/>
                  </a:lnTo>
                  <a:lnTo>
                    <a:pt x="6" y="339"/>
                  </a:lnTo>
                  <a:lnTo>
                    <a:pt x="15" y="319"/>
                  </a:lnTo>
                  <a:lnTo>
                    <a:pt x="27" y="301"/>
                  </a:lnTo>
                  <a:lnTo>
                    <a:pt x="43" y="283"/>
                  </a:lnTo>
                  <a:lnTo>
                    <a:pt x="62" y="265"/>
                  </a:lnTo>
                  <a:lnTo>
                    <a:pt x="82" y="247"/>
                  </a:lnTo>
                  <a:lnTo>
                    <a:pt x="107" y="231"/>
                  </a:lnTo>
                  <a:lnTo>
                    <a:pt x="134" y="214"/>
                  </a:lnTo>
                  <a:lnTo>
                    <a:pt x="165" y="197"/>
                  </a:lnTo>
                  <a:lnTo>
                    <a:pt x="197" y="182"/>
                  </a:lnTo>
                  <a:lnTo>
                    <a:pt x="233" y="166"/>
                  </a:lnTo>
                  <a:lnTo>
                    <a:pt x="270" y="152"/>
                  </a:lnTo>
                  <a:lnTo>
                    <a:pt x="311" y="138"/>
                  </a:lnTo>
                  <a:lnTo>
                    <a:pt x="354" y="124"/>
                  </a:lnTo>
                  <a:lnTo>
                    <a:pt x="399" y="111"/>
                  </a:lnTo>
                  <a:lnTo>
                    <a:pt x="447" y="98"/>
                  </a:lnTo>
                  <a:lnTo>
                    <a:pt x="496" y="86"/>
                  </a:lnTo>
                  <a:lnTo>
                    <a:pt x="548" y="75"/>
                  </a:lnTo>
                  <a:lnTo>
                    <a:pt x="601" y="65"/>
                  </a:lnTo>
                  <a:lnTo>
                    <a:pt x="656" y="56"/>
                  </a:lnTo>
                  <a:lnTo>
                    <a:pt x="713" y="47"/>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solidFill>
              <a:srgbClr val="606062"/>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74" name="Google Shape;1974;p23"/>
            <p:cNvSpPr/>
            <p:nvPr/>
          </p:nvSpPr>
          <p:spPr>
            <a:xfrm>
              <a:off x="6540500" y="5632450"/>
              <a:ext cx="1133475" cy="479425"/>
            </a:xfrm>
            <a:custGeom>
              <a:avLst/>
              <a:gdLst/>
              <a:ahLst/>
              <a:cxnLst/>
              <a:rect l="l" t="t" r="r" b="b"/>
              <a:pathLst>
                <a:path w="2856" h="1211" extrusionOk="0">
                  <a:moveTo>
                    <a:pt x="2856" y="791"/>
                  </a:moveTo>
                  <a:lnTo>
                    <a:pt x="2852" y="812"/>
                  </a:lnTo>
                  <a:lnTo>
                    <a:pt x="2845" y="834"/>
                  </a:lnTo>
                  <a:lnTo>
                    <a:pt x="2835" y="855"/>
                  </a:lnTo>
                  <a:lnTo>
                    <a:pt x="2821" y="875"/>
                  </a:lnTo>
                  <a:lnTo>
                    <a:pt x="2804" y="896"/>
                  </a:lnTo>
                  <a:lnTo>
                    <a:pt x="2783" y="917"/>
                  </a:lnTo>
                  <a:lnTo>
                    <a:pt x="2760" y="936"/>
                  </a:lnTo>
                  <a:lnTo>
                    <a:pt x="2735" y="955"/>
                  </a:lnTo>
                  <a:lnTo>
                    <a:pt x="2705" y="973"/>
                  </a:lnTo>
                  <a:lnTo>
                    <a:pt x="2673" y="991"/>
                  </a:lnTo>
                  <a:lnTo>
                    <a:pt x="2638" y="1009"/>
                  </a:lnTo>
                  <a:lnTo>
                    <a:pt x="2601" y="1026"/>
                  </a:lnTo>
                  <a:lnTo>
                    <a:pt x="2561" y="1043"/>
                  </a:lnTo>
                  <a:lnTo>
                    <a:pt x="2518" y="1058"/>
                  </a:lnTo>
                  <a:lnTo>
                    <a:pt x="2475" y="1074"/>
                  </a:lnTo>
                  <a:lnTo>
                    <a:pt x="2427" y="1089"/>
                  </a:lnTo>
                  <a:lnTo>
                    <a:pt x="2378" y="1102"/>
                  </a:lnTo>
                  <a:lnTo>
                    <a:pt x="2325" y="1116"/>
                  </a:lnTo>
                  <a:lnTo>
                    <a:pt x="2273" y="1128"/>
                  </a:lnTo>
                  <a:lnTo>
                    <a:pt x="2217" y="1139"/>
                  </a:lnTo>
                  <a:lnTo>
                    <a:pt x="2159" y="1151"/>
                  </a:lnTo>
                  <a:lnTo>
                    <a:pt x="2100" y="1161"/>
                  </a:lnTo>
                  <a:lnTo>
                    <a:pt x="2040" y="1170"/>
                  </a:lnTo>
                  <a:lnTo>
                    <a:pt x="1977" y="1178"/>
                  </a:lnTo>
                  <a:lnTo>
                    <a:pt x="1912" y="1186"/>
                  </a:lnTo>
                  <a:lnTo>
                    <a:pt x="1847" y="1192"/>
                  </a:lnTo>
                  <a:lnTo>
                    <a:pt x="1780" y="1198"/>
                  </a:lnTo>
                  <a:lnTo>
                    <a:pt x="1711" y="1202"/>
                  </a:lnTo>
                  <a:lnTo>
                    <a:pt x="1642" y="1206"/>
                  </a:lnTo>
                  <a:lnTo>
                    <a:pt x="1571" y="1209"/>
                  </a:lnTo>
                  <a:lnTo>
                    <a:pt x="1500" y="1211"/>
                  </a:lnTo>
                  <a:lnTo>
                    <a:pt x="1427" y="1211"/>
                  </a:lnTo>
                  <a:lnTo>
                    <a:pt x="1355" y="1211"/>
                  </a:lnTo>
                  <a:lnTo>
                    <a:pt x="1284" y="1209"/>
                  </a:lnTo>
                  <a:lnTo>
                    <a:pt x="1213" y="1206"/>
                  </a:lnTo>
                  <a:lnTo>
                    <a:pt x="1144" y="1202"/>
                  </a:lnTo>
                  <a:lnTo>
                    <a:pt x="1076" y="1198"/>
                  </a:lnTo>
                  <a:lnTo>
                    <a:pt x="1009" y="1192"/>
                  </a:lnTo>
                  <a:lnTo>
                    <a:pt x="943" y="1186"/>
                  </a:lnTo>
                  <a:lnTo>
                    <a:pt x="879" y="1178"/>
                  </a:lnTo>
                  <a:lnTo>
                    <a:pt x="816" y="1170"/>
                  </a:lnTo>
                  <a:lnTo>
                    <a:pt x="755" y="1161"/>
                  </a:lnTo>
                  <a:lnTo>
                    <a:pt x="696" y="1151"/>
                  </a:lnTo>
                  <a:lnTo>
                    <a:pt x="638" y="1139"/>
                  </a:lnTo>
                  <a:lnTo>
                    <a:pt x="583" y="1128"/>
                  </a:lnTo>
                  <a:lnTo>
                    <a:pt x="529" y="1116"/>
                  </a:lnTo>
                  <a:lnTo>
                    <a:pt x="477" y="1102"/>
                  </a:lnTo>
                  <a:lnTo>
                    <a:pt x="428" y="1089"/>
                  </a:lnTo>
                  <a:lnTo>
                    <a:pt x="381" y="1074"/>
                  </a:lnTo>
                  <a:lnTo>
                    <a:pt x="337" y="1058"/>
                  </a:lnTo>
                  <a:lnTo>
                    <a:pt x="294" y="1043"/>
                  </a:lnTo>
                  <a:lnTo>
                    <a:pt x="255" y="1026"/>
                  </a:lnTo>
                  <a:lnTo>
                    <a:pt x="217" y="1009"/>
                  </a:lnTo>
                  <a:lnTo>
                    <a:pt x="182" y="991"/>
                  </a:lnTo>
                  <a:lnTo>
                    <a:pt x="150" y="973"/>
                  </a:lnTo>
                  <a:lnTo>
                    <a:pt x="121" y="955"/>
                  </a:lnTo>
                  <a:lnTo>
                    <a:pt x="95" y="936"/>
                  </a:lnTo>
                  <a:lnTo>
                    <a:pt x="72" y="917"/>
                  </a:lnTo>
                  <a:lnTo>
                    <a:pt x="51" y="896"/>
                  </a:lnTo>
                  <a:lnTo>
                    <a:pt x="34" y="875"/>
                  </a:lnTo>
                  <a:lnTo>
                    <a:pt x="20" y="855"/>
                  </a:lnTo>
                  <a:lnTo>
                    <a:pt x="10" y="834"/>
                  </a:lnTo>
                  <a:lnTo>
                    <a:pt x="4" y="812"/>
                  </a:lnTo>
                  <a:lnTo>
                    <a:pt x="0" y="791"/>
                  </a:lnTo>
                  <a:lnTo>
                    <a:pt x="0" y="791"/>
                  </a:lnTo>
                  <a:lnTo>
                    <a:pt x="0" y="0"/>
                  </a:lnTo>
                  <a:lnTo>
                    <a:pt x="670" y="322"/>
                  </a:lnTo>
                  <a:lnTo>
                    <a:pt x="2118" y="341"/>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75" name="Google Shape;1975;p23"/>
            <p:cNvSpPr/>
            <p:nvPr/>
          </p:nvSpPr>
          <p:spPr>
            <a:xfrm>
              <a:off x="6540500" y="5461000"/>
              <a:ext cx="1133475" cy="339725"/>
            </a:xfrm>
            <a:custGeom>
              <a:avLst/>
              <a:gdLst/>
              <a:ahLst/>
              <a:cxnLst/>
              <a:rect l="l" t="t" r="r" b="b"/>
              <a:pathLst>
                <a:path w="2856" h="858" extrusionOk="0">
                  <a:moveTo>
                    <a:pt x="1427" y="0"/>
                  </a:moveTo>
                  <a:lnTo>
                    <a:pt x="1502" y="0"/>
                  </a:lnTo>
                  <a:lnTo>
                    <a:pt x="1574" y="1"/>
                  </a:lnTo>
                  <a:lnTo>
                    <a:pt x="1644" y="4"/>
                  </a:lnTo>
                  <a:lnTo>
                    <a:pt x="1715" y="8"/>
                  </a:lnTo>
                  <a:lnTo>
                    <a:pt x="1785" y="13"/>
                  </a:lnTo>
                  <a:lnTo>
                    <a:pt x="1852" y="19"/>
                  </a:lnTo>
                  <a:lnTo>
                    <a:pt x="1919" y="26"/>
                  </a:lnTo>
                  <a:lnTo>
                    <a:pt x="1983" y="33"/>
                  </a:lnTo>
                  <a:lnTo>
                    <a:pt x="2046" y="42"/>
                  </a:lnTo>
                  <a:lnTo>
                    <a:pt x="2108" y="51"/>
                  </a:lnTo>
                  <a:lnTo>
                    <a:pt x="2168" y="62"/>
                  </a:lnTo>
                  <a:lnTo>
                    <a:pt x="2226" y="73"/>
                  </a:lnTo>
                  <a:lnTo>
                    <a:pt x="2282" y="85"/>
                  </a:lnTo>
                  <a:lnTo>
                    <a:pt x="2336" y="98"/>
                  </a:lnTo>
                  <a:lnTo>
                    <a:pt x="2387" y="111"/>
                  </a:lnTo>
                  <a:lnTo>
                    <a:pt x="2437" y="125"/>
                  </a:lnTo>
                  <a:lnTo>
                    <a:pt x="2485" y="140"/>
                  </a:lnTo>
                  <a:lnTo>
                    <a:pt x="2529" y="156"/>
                  </a:lnTo>
                  <a:lnTo>
                    <a:pt x="2571" y="172"/>
                  </a:lnTo>
                  <a:lnTo>
                    <a:pt x="2611" y="189"/>
                  </a:lnTo>
                  <a:lnTo>
                    <a:pt x="2648" y="206"/>
                  </a:lnTo>
                  <a:lnTo>
                    <a:pt x="2683" y="224"/>
                  </a:lnTo>
                  <a:lnTo>
                    <a:pt x="2714" y="243"/>
                  </a:lnTo>
                  <a:lnTo>
                    <a:pt x="2744" y="263"/>
                  </a:lnTo>
                  <a:lnTo>
                    <a:pt x="2769" y="282"/>
                  </a:lnTo>
                  <a:lnTo>
                    <a:pt x="2791" y="301"/>
                  </a:lnTo>
                  <a:lnTo>
                    <a:pt x="2811" y="322"/>
                  </a:lnTo>
                  <a:lnTo>
                    <a:pt x="2826" y="342"/>
                  </a:lnTo>
                  <a:lnTo>
                    <a:pt x="2839" y="364"/>
                  </a:lnTo>
                  <a:lnTo>
                    <a:pt x="2848" y="385"/>
                  </a:lnTo>
                  <a:lnTo>
                    <a:pt x="2853" y="407"/>
                  </a:lnTo>
                  <a:lnTo>
                    <a:pt x="2856" y="429"/>
                  </a:lnTo>
                  <a:lnTo>
                    <a:pt x="2853" y="452"/>
                  </a:lnTo>
                  <a:lnTo>
                    <a:pt x="2848" y="474"/>
                  </a:lnTo>
                  <a:lnTo>
                    <a:pt x="2839" y="494"/>
                  </a:lnTo>
                  <a:lnTo>
                    <a:pt x="2826" y="516"/>
                  </a:lnTo>
                  <a:lnTo>
                    <a:pt x="2811" y="537"/>
                  </a:lnTo>
                  <a:lnTo>
                    <a:pt x="2791" y="557"/>
                  </a:lnTo>
                  <a:lnTo>
                    <a:pt x="2769" y="577"/>
                  </a:lnTo>
                  <a:lnTo>
                    <a:pt x="2744" y="596"/>
                  </a:lnTo>
                  <a:lnTo>
                    <a:pt x="2714" y="615"/>
                  </a:lnTo>
                  <a:lnTo>
                    <a:pt x="2683" y="634"/>
                  </a:lnTo>
                  <a:lnTo>
                    <a:pt x="2648" y="652"/>
                  </a:lnTo>
                  <a:lnTo>
                    <a:pt x="2611" y="669"/>
                  </a:lnTo>
                  <a:lnTo>
                    <a:pt x="2571" y="686"/>
                  </a:lnTo>
                  <a:lnTo>
                    <a:pt x="2529" y="703"/>
                  </a:lnTo>
                  <a:lnTo>
                    <a:pt x="2485" y="718"/>
                  </a:lnTo>
                  <a:lnTo>
                    <a:pt x="2437" y="734"/>
                  </a:lnTo>
                  <a:lnTo>
                    <a:pt x="2387" y="748"/>
                  </a:lnTo>
                  <a:lnTo>
                    <a:pt x="2336" y="761"/>
                  </a:lnTo>
                  <a:lnTo>
                    <a:pt x="2282" y="773"/>
                  </a:lnTo>
                  <a:lnTo>
                    <a:pt x="2226" y="785"/>
                  </a:lnTo>
                  <a:lnTo>
                    <a:pt x="2168" y="797"/>
                  </a:lnTo>
                  <a:lnTo>
                    <a:pt x="2108" y="807"/>
                  </a:lnTo>
                  <a:lnTo>
                    <a:pt x="2046" y="816"/>
                  </a:lnTo>
                  <a:lnTo>
                    <a:pt x="1983" y="825"/>
                  </a:lnTo>
                  <a:lnTo>
                    <a:pt x="1919" y="833"/>
                  </a:lnTo>
                  <a:lnTo>
                    <a:pt x="1852" y="839"/>
                  </a:lnTo>
                  <a:lnTo>
                    <a:pt x="1785" y="845"/>
                  </a:lnTo>
                  <a:lnTo>
                    <a:pt x="1715" y="851"/>
                  </a:lnTo>
                  <a:lnTo>
                    <a:pt x="1644" y="853"/>
                  </a:lnTo>
                  <a:lnTo>
                    <a:pt x="1574" y="857"/>
                  </a:lnTo>
                  <a:lnTo>
                    <a:pt x="1502" y="858"/>
                  </a:lnTo>
                  <a:lnTo>
                    <a:pt x="1427" y="858"/>
                  </a:lnTo>
                  <a:lnTo>
                    <a:pt x="1354" y="858"/>
                  </a:lnTo>
                  <a:lnTo>
                    <a:pt x="1282" y="857"/>
                  </a:lnTo>
                  <a:lnTo>
                    <a:pt x="1211" y="853"/>
                  </a:lnTo>
                  <a:lnTo>
                    <a:pt x="1140" y="851"/>
                  </a:lnTo>
                  <a:lnTo>
                    <a:pt x="1070" y="845"/>
                  </a:lnTo>
                  <a:lnTo>
                    <a:pt x="1004" y="839"/>
                  </a:lnTo>
                  <a:lnTo>
                    <a:pt x="937" y="833"/>
                  </a:lnTo>
                  <a:lnTo>
                    <a:pt x="872" y="825"/>
                  </a:lnTo>
                  <a:lnTo>
                    <a:pt x="809" y="816"/>
                  </a:lnTo>
                  <a:lnTo>
                    <a:pt x="747" y="807"/>
                  </a:lnTo>
                  <a:lnTo>
                    <a:pt x="687" y="797"/>
                  </a:lnTo>
                  <a:lnTo>
                    <a:pt x="629" y="785"/>
                  </a:lnTo>
                  <a:lnTo>
                    <a:pt x="574" y="773"/>
                  </a:lnTo>
                  <a:lnTo>
                    <a:pt x="520" y="761"/>
                  </a:lnTo>
                  <a:lnTo>
                    <a:pt x="468" y="748"/>
                  </a:lnTo>
                  <a:lnTo>
                    <a:pt x="418" y="734"/>
                  </a:lnTo>
                  <a:lnTo>
                    <a:pt x="370" y="718"/>
                  </a:lnTo>
                  <a:lnTo>
                    <a:pt x="325" y="703"/>
                  </a:lnTo>
                  <a:lnTo>
                    <a:pt x="284" y="686"/>
                  </a:lnTo>
                  <a:lnTo>
                    <a:pt x="244" y="669"/>
                  </a:lnTo>
                  <a:lnTo>
                    <a:pt x="207" y="652"/>
                  </a:lnTo>
                  <a:lnTo>
                    <a:pt x="172" y="634"/>
                  </a:lnTo>
                  <a:lnTo>
                    <a:pt x="141" y="615"/>
                  </a:lnTo>
                  <a:lnTo>
                    <a:pt x="112" y="596"/>
                  </a:lnTo>
                  <a:lnTo>
                    <a:pt x="86" y="577"/>
                  </a:lnTo>
                  <a:lnTo>
                    <a:pt x="64" y="557"/>
                  </a:lnTo>
                  <a:lnTo>
                    <a:pt x="45" y="537"/>
                  </a:lnTo>
                  <a:lnTo>
                    <a:pt x="29" y="516"/>
                  </a:lnTo>
                  <a:lnTo>
                    <a:pt x="16" y="494"/>
                  </a:lnTo>
                  <a:lnTo>
                    <a:pt x="7" y="474"/>
                  </a:lnTo>
                  <a:lnTo>
                    <a:pt x="2" y="452"/>
                  </a:lnTo>
                  <a:lnTo>
                    <a:pt x="0" y="429"/>
                  </a:lnTo>
                  <a:lnTo>
                    <a:pt x="2" y="407"/>
                  </a:lnTo>
                  <a:lnTo>
                    <a:pt x="7" y="385"/>
                  </a:lnTo>
                  <a:lnTo>
                    <a:pt x="16" y="364"/>
                  </a:lnTo>
                  <a:lnTo>
                    <a:pt x="29" y="342"/>
                  </a:lnTo>
                  <a:lnTo>
                    <a:pt x="45" y="322"/>
                  </a:lnTo>
                  <a:lnTo>
                    <a:pt x="64" y="301"/>
                  </a:lnTo>
                  <a:lnTo>
                    <a:pt x="86" y="282"/>
                  </a:lnTo>
                  <a:lnTo>
                    <a:pt x="112" y="263"/>
                  </a:lnTo>
                  <a:lnTo>
                    <a:pt x="141" y="243"/>
                  </a:lnTo>
                  <a:lnTo>
                    <a:pt x="172" y="224"/>
                  </a:lnTo>
                  <a:lnTo>
                    <a:pt x="207" y="206"/>
                  </a:lnTo>
                  <a:lnTo>
                    <a:pt x="244" y="189"/>
                  </a:lnTo>
                  <a:lnTo>
                    <a:pt x="284" y="172"/>
                  </a:lnTo>
                  <a:lnTo>
                    <a:pt x="325" y="156"/>
                  </a:lnTo>
                  <a:lnTo>
                    <a:pt x="370" y="140"/>
                  </a:lnTo>
                  <a:lnTo>
                    <a:pt x="418" y="125"/>
                  </a:lnTo>
                  <a:lnTo>
                    <a:pt x="468" y="111"/>
                  </a:lnTo>
                  <a:lnTo>
                    <a:pt x="520" y="98"/>
                  </a:lnTo>
                  <a:lnTo>
                    <a:pt x="574" y="85"/>
                  </a:lnTo>
                  <a:lnTo>
                    <a:pt x="629" y="73"/>
                  </a:lnTo>
                  <a:lnTo>
                    <a:pt x="687" y="62"/>
                  </a:lnTo>
                  <a:lnTo>
                    <a:pt x="747" y="51"/>
                  </a:lnTo>
                  <a:lnTo>
                    <a:pt x="809" y="42"/>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76" name="Google Shape;1976;p23"/>
            <p:cNvSpPr/>
            <p:nvPr/>
          </p:nvSpPr>
          <p:spPr>
            <a:xfrm>
              <a:off x="6567488" y="5457825"/>
              <a:ext cx="1081088" cy="298450"/>
            </a:xfrm>
            <a:custGeom>
              <a:avLst/>
              <a:gdLst/>
              <a:ahLst/>
              <a:cxnLst/>
              <a:rect l="l" t="t" r="r" b="b"/>
              <a:pathLst>
                <a:path w="2727" h="752" extrusionOk="0">
                  <a:moveTo>
                    <a:pt x="1363" y="0"/>
                  </a:moveTo>
                  <a:lnTo>
                    <a:pt x="1434" y="0"/>
                  </a:lnTo>
                  <a:lnTo>
                    <a:pt x="1503" y="1"/>
                  </a:lnTo>
                  <a:lnTo>
                    <a:pt x="1571" y="3"/>
                  </a:lnTo>
                  <a:lnTo>
                    <a:pt x="1638" y="7"/>
                  </a:lnTo>
                  <a:lnTo>
                    <a:pt x="1704" y="11"/>
                  </a:lnTo>
                  <a:lnTo>
                    <a:pt x="1770" y="16"/>
                  </a:lnTo>
                  <a:lnTo>
                    <a:pt x="1833" y="23"/>
                  </a:lnTo>
                  <a:lnTo>
                    <a:pt x="1895" y="29"/>
                  </a:lnTo>
                  <a:lnTo>
                    <a:pt x="1955" y="37"/>
                  </a:lnTo>
                  <a:lnTo>
                    <a:pt x="2014" y="45"/>
                  </a:lnTo>
                  <a:lnTo>
                    <a:pt x="2071" y="54"/>
                  </a:lnTo>
                  <a:lnTo>
                    <a:pt x="2126" y="64"/>
                  </a:lnTo>
                  <a:lnTo>
                    <a:pt x="2179" y="74"/>
                  </a:lnTo>
                  <a:lnTo>
                    <a:pt x="2230" y="86"/>
                  </a:lnTo>
                  <a:lnTo>
                    <a:pt x="2281" y="97"/>
                  </a:lnTo>
                  <a:lnTo>
                    <a:pt x="2328" y="110"/>
                  </a:lnTo>
                  <a:lnTo>
                    <a:pt x="2373" y="123"/>
                  </a:lnTo>
                  <a:lnTo>
                    <a:pt x="2416" y="136"/>
                  </a:lnTo>
                  <a:lnTo>
                    <a:pt x="2457" y="150"/>
                  </a:lnTo>
                  <a:lnTo>
                    <a:pt x="2494" y="166"/>
                  </a:lnTo>
                  <a:lnTo>
                    <a:pt x="2530" y="181"/>
                  </a:lnTo>
                  <a:lnTo>
                    <a:pt x="2562" y="196"/>
                  </a:lnTo>
                  <a:lnTo>
                    <a:pt x="2593" y="213"/>
                  </a:lnTo>
                  <a:lnTo>
                    <a:pt x="2620" y="230"/>
                  </a:lnTo>
                  <a:lnTo>
                    <a:pt x="2645" y="247"/>
                  </a:lnTo>
                  <a:lnTo>
                    <a:pt x="2665" y="263"/>
                  </a:lnTo>
                  <a:lnTo>
                    <a:pt x="2685" y="281"/>
                  </a:lnTo>
                  <a:lnTo>
                    <a:pt x="2700" y="299"/>
                  </a:lnTo>
                  <a:lnTo>
                    <a:pt x="2712" y="319"/>
                  </a:lnTo>
                  <a:lnTo>
                    <a:pt x="2721" y="337"/>
                  </a:lnTo>
                  <a:lnTo>
                    <a:pt x="2726" y="356"/>
                  </a:lnTo>
                  <a:lnTo>
                    <a:pt x="2727" y="375"/>
                  </a:lnTo>
                  <a:lnTo>
                    <a:pt x="2726" y="395"/>
                  </a:lnTo>
                  <a:lnTo>
                    <a:pt x="2721" y="414"/>
                  </a:lnTo>
                  <a:lnTo>
                    <a:pt x="2712" y="433"/>
                  </a:lnTo>
                  <a:lnTo>
                    <a:pt x="2700" y="451"/>
                  </a:lnTo>
                  <a:lnTo>
                    <a:pt x="2685" y="469"/>
                  </a:lnTo>
                  <a:lnTo>
                    <a:pt x="2665" y="487"/>
                  </a:lnTo>
                  <a:lnTo>
                    <a:pt x="2645" y="505"/>
                  </a:lnTo>
                  <a:lnTo>
                    <a:pt x="2620" y="522"/>
                  </a:lnTo>
                  <a:lnTo>
                    <a:pt x="2593" y="539"/>
                  </a:lnTo>
                  <a:lnTo>
                    <a:pt x="2562" y="556"/>
                  </a:lnTo>
                  <a:lnTo>
                    <a:pt x="2530" y="571"/>
                  </a:lnTo>
                  <a:lnTo>
                    <a:pt x="2494" y="586"/>
                  </a:lnTo>
                  <a:lnTo>
                    <a:pt x="2457" y="601"/>
                  </a:lnTo>
                  <a:lnTo>
                    <a:pt x="2416" y="615"/>
                  </a:lnTo>
                  <a:lnTo>
                    <a:pt x="2373" y="629"/>
                  </a:lnTo>
                  <a:lnTo>
                    <a:pt x="2328" y="642"/>
                  </a:lnTo>
                  <a:lnTo>
                    <a:pt x="2281" y="655"/>
                  </a:lnTo>
                  <a:lnTo>
                    <a:pt x="2230" y="666"/>
                  </a:lnTo>
                  <a:lnTo>
                    <a:pt x="2179" y="678"/>
                  </a:lnTo>
                  <a:lnTo>
                    <a:pt x="2126" y="688"/>
                  </a:lnTo>
                  <a:lnTo>
                    <a:pt x="2071" y="697"/>
                  </a:lnTo>
                  <a:lnTo>
                    <a:pt x="2014" y="706"/>
                  </a:lnTo>
                  <a:lnTo>
                    <a:pt x="1955" y="715"/>
                  </a:lnTo>
                  <a:lnTo>
                    <a:pt x="1895" y="723"/>
                  </a:lnTo>
                  <a:lnTo>
                    <a:pt x="1833" y="729"/>
                  </a:lnTo>
                  <a:lnTo>
                    <a:pt x="1770" y="736"/>
                  </a:lnTo>
                  <a:lnTo>
                    <a:pt x="1704" y="740"/>
                  </a:lnTo>
                  <a:lnTo>
                    <a:pt x="1638" y="745"/>
                  </a:lnTo>
                  <a:lnTo>
                    <a:pt x="1571" y="747"/>
                  </a:lnTo>
                  <a:lnTo>
                    <a:pt x="1503" y="750"/>
                  </a:lnTo>
                  <a:lnTo>
                    <a:pt x="1434" y="751"/>
                  </a:lnTo>
                  <a:lnTo>
                    <a:pt x="1363" y="752"/>
                  </a:lnTo>
                  <a:lnTo>
                    <a:pt x="1293" y="751"/>
                  </a:lnTo>
                  <a:lnTo>
                    <a:pt x="1224" y="750"/>
                  </a:lnTo>
                  <a:lnTo>
                    <a:pt x="1156" y="747"/>
                  </a:lnTo>
                  <a:lnTo>
                    <a:pt x="1089" y="745"/>
                  </a:lnTo>
                  <a:lnTo>
                    <a:pt x="1023" y="740"/>
                  </a:lnTo>
                  <a:lnTo>
                    <a:pt x="958" y="736"/>
                  </a:lnTo>
                  <a:lnTo>
                    <a:pt x="895" y="729"/>
                  </a:lnTo>
                  <a:lnTo>
                    <a:pt x="833" y="723"/>
                  </a:lnTo>
                  <a:lnTo>
                    <a:pt x="772" y="715"/>
                  </a:lnTo>
                  <a:lnTo>
                    <a:pt x="713" y="706"/>
                  </a:lnTo>
                  <a:lnTo>
                    <a:pt x="656" y="697"/>
                  </a:lnTo>
                  <a:lnTo>
                    <a:pt x="601" y="688"/>
                  </a:lnTo>
                  <a:lnTo>
                    <a:pt x="548" y="678"/>
                  </a:lnTo>
                  <a:lnTo>
                    <a:pt x="496" y="666"/>
                  </a:lnTo>
                  <a:lnTo>
                    <a:pt x="447" y="655"/>
                  </a:lnTo>
                  <a:lnTo>
                    <a:pt x="399" y="642"/>
                  </a:lnTo>
                  <a:lnTo>
                    <a:pt x="354" y="629"/>
                  </a:lnTo>
                  <a:lnTo>
                    <a:pt x="311" y="615"/>
                  </a:lnTo>
                  <a:lnTo>
                    <a:pt x="270" y="601"/>
                  </a:lnTo>
                  <a:lnTo>
                    <a:pt x="233" y="586"/>
                  </a:lnTo>
                  <a:lnTo>
                    <a:pt x="197" y="571"/>
                  </a:lnTo>
                  <a:lnTo>
                    <a:pt x="165" y="556"/>
                  </a:lnTo>
                  <a:lnTo>
                    <a:pt x="134" y="539"/>
                  </a:lnTo>
                  <a:lnTo>
                    <a:pt x="107" y="522"/>
                  </a:lnTo>
                  <a:lnTo>
                    <a:pt x="82" y="505"/>
                  </a:lnTo>
                  <a:lnTo>
                    <a:pt x="62" y="487"/>
                  </a:lnTo>
                  <a:lnTo>
                    <a:pt x="43" y="469"/>
                  </a:lnTo>
                  <a:lnTo>
                    <a:pt x="27" y="451"/>
                  </a:lnTo>
                  <a:lnTo>
                    <a:pt x="15" y="433"/>
                  </a:lnTo>
                  <a:lnTo>
                    <a:pt x="6" y="414"/>
                  </a:lnTo>
                  <a:lnTo>
                    <a:pt x="1" y="395"/>
                  </a:lnTo>
                  <a:lnTo>
                    <a:pt x="0" y="375"/>
                  </a:lnTo>
                  <a:lnTo>
                    <a:pt x="1" y="356"/>
                  </a:lnTo>
                  <a:lnTo>
                    <a:pt x="6" y="337"/>
                  </a:lnTo>
                  <a:lnTo>
                    <a:pt x="15" y="319"/>
                  </a:lnTo>
                  <a:lnTo>
                    <a:pt x="27" y="299"/>
                  </a:lnTo>
                  <a:lnTo>
                    <a:pt x="43" y="281"/>
                  </a:lnTo>
                  <a:lnTo>
                    <a:pt x="62" y="263"/>
                  </a:lnTo>
                  <a:lnTo>
                    <a:pt x="82" y="247"/>
                  </a:lnTo>
                  <a:lnTo>
                    <a:pt x="107" y="230"/>
                  </a:lnTo>
                  <a:lnTo>
                    <a:pt x="134" y="213"/>
                  </a:lnTo>
                  <a:lnTo>
                    <a:pt x="165" y="196"/>
                  </a:lnTo>
                  <a:lnTo>
                    <a:pt x="197" y="181"/>
                  </a:lnTo>
                  <a:lnTo>
                    <a:pt x="233" y="166"/>
                  </a:lnTo>
                  <a:lnTo>
                    <a:pt x="270" y="150"/>
                  </a:lnTo>
                  <a:lnTo>
                    <a:pt x="311" y="136"/>
                  </a:lnTo>
                  <a:lnTo>
                    <a:pt x="354" y="123"/>
                  </a:lnTo>
                  <a:lnTo>
                    <a:pt x="399" y="110"/>
                  </a:lnTo>
                  <a:lnTo>
                    <a:pt x="447" y="97"/>
                  </a:lnTo>
                  <a:lnTo>
                    <a:pt x="496" y="86"/>
                  </a:lnTo>
                  <a:lnTo>
                    <a:pt x="548" y="74"/>
                  </a:lnTo>
                  <a:lnTo>
                    <a:pt x="601" y="64"/>
                  </a:lnTo>
                  <a:lnTo>
                    <a:pt x="656" y="54"/>
                  </a:lnTo>
                  <a:lnTo>
                    <a:pt x="713" y="45"/>
                  </a:lnTo>
                  <a:lnTo>
                    <a:pt x="772" y="37"/>
                  </a:lnTo>
                  <a:lnTo>
                    <a:pt x="833" y="29"/>
                  </a:lnTo>
                  <a:lnTo>
                    <a:pt x="895" y="23"/>
                  </a:lnTo>
                  <a:lnTo>
                    <a:pt x="958" y="16"/>
                  </a:lnTo>
                  <a:lnTo>
                    <a:pt x="1023" y="11"/>
                  </a:lnTo>
                  <a:lnTo>
                    <a:pt x="1089" y="7"/>
                  </a:lnTo>
                  <a:lnTo>
                    <a:pt x="1156" y="3"/>
                  </a:lnTo>
                  <a:lnTo>
                    <a:pt x="1224" y="1"/>
                  </a:lnTo>
                  <a:lnTo>
                    <a:pt x="1293" y="0"/>
                  </a:lnTo>
                  <a:lnTo>
                    <a:pt x="1363" y="0"/>
                  </a:lnTo>
                  <a:close/>
                </a:path>
              </a:pathLst>
            </a:custGeom>
            <a:solidFill>
              <a:srgbClr val="606062"/>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77" name="Google Shape;1977;p23"/>
            <p:cNvSpPr/>
            <p:nvPr/>
          </p:nvSpPr>
          <p:spPr>
            <a:xfrm>
              <a:off x="6540500" y="5245100"/>
              <a:ext cx="1133475" cy="481013"/>
            </a:xfrm>
            <a:custGeom>
              <a:avLst/>
              <a:gdLst/>
              <a:ahLst/>
              <a:cxnLst/>
              <a:rect l="l" t="t" r="r" b="b"/>
              <a:pathLst>
                <a:path w="2856" h="1212" extrusionOk="0">
                  <a:moveTo>
                    <a:pt x="2856" y="791"/>
                  </a:moveTo>
                  <a:lnTo>
                    <a:pt x="2852" y="813"/>
                  </a:lnTo>
                  <a:lnTo>
                    <a:pt x="2845" y="835"/>
                  </a:lnTo>
                  <a:lnTo>
                    <a:pt x="2835" y="855"/>
                  </a:lnTo>
                  <a:lnTo>
                    <a:pt x="2821" y="876"/>
                  </a:lnTo>
                  <a:lnTo>
                    <a:pt x="2804" y="896"/>
                  </a:lnTo>
                  <a:lnTo>
                    <a:pt x="2783" y="916"/>
                  </a:lnTo>
                  <a:lnTo>
                    <a:pt x="2760" y="936"/>
                  </a:lnTo>
                  <a:lnTo>
                    <a:pt x="2735" y="954"/>
                  </a:lnTo>
                  <a:lnTo>
                    <a:pt x="2705" y="974"/>
                  </a:lnTo>
                  <a:lnTo>
                    <a:pt x="2673" y="992"/>
                  </a:lnTo>
                  <a:lnTo>
                    <a:pt x="2638" y="1010"/>
                  </a:lnTo>
                  <a:lnTo>
                    <a:pt x="2601" y="1026"/>
                  </a:lnTo>
                  <a:lnTo>
                    <a:pt x="2561" y="1043"/>
                  </a:lnTo>
                  <a:lnTo>
                    <a:pt x="2518" y="1059"/>
                  </a:lnTo>
                  <a:lnTo>
                    <a:pt x="2475" y="1074"/>
                  </a:lnTo>
                  <a:lnTo>
                    <a:pt x="2427" y="1088"/>
                  </a:lnTo>
                  <a:lnTo>
                    <a:pt x="2378" y="1102"/>
                  </a:lnTo>
                  <a:lnTo>
                    <a:pt x="2325" y="1115"/>
                  </a:lnTo>
                  <a:lnTo>
                    <a:pt x="2273" y="1128"/>
                  </a:lnTo>
                  <a:lnTo>
                    <a:pt x="2217" y="1140"/>
                  </a:lnTo>
                  <a:lnTo>
                    <a:pt x="2159" y="1151"/>
                  </a:lnTo>
                  <a:lnTo>
                    <a:pt x="2100" y="1160"/>
                  </a:lnTo>
                  <a:lnTo>
                    <a:pt x="2040" y="1171"/>
                  </a:lnTo>
                  <a:lnTo>
                    <a:pt x="1977" y="1178"/>
                  </a:lnTo>
                  <a:lnTo>
                    <a:pt x="1912" y="1186"/>
                  </a:lnTo>
                  <a:lnTo>
                    <a:pt x="1847" y="1192"/>
                  </a:lnTo>
                  <a:lnTo>
                    <a:pt x="1780" y="1198"/>
                  </a:lnTo>
                  <a:lnTo>
                    <a:pt x="1711" y="1203"/>
                  </a:lnTo>
                  <a:lnTo>
                    <a:pt x="1642" y="1207"/>
                  </a:lnTo>
                  <a:lnTo>
                    <a:pt x="1571" y="1209"/>
                  </a:lnTo>
                  <a:lnTo>
                    <a:pt x="1500" y="1210"/>
                  </a:lnTo>
                  <a:lnTo>
                    <a:pt x="1427" y="1212"/>
                  </a:lnTo>
                  <a:lnTo>
                    <a:pt x="1355" y="1210"/>
                  </a:lnTo>
                  <a:lnTo>
                    <a:pt x="1284" y="1209"/>
                  </a:lnTo>
                  <a:lnTo>
                    <a:pt x="1213" y="1207"/>
                  </a:lnTo>
                  <a:lnTo>
                    <a:pt x="1144" y="1203"/>
                  </a:lnTo>
                  <a:lnTo>
                    <a:pt x="1076" y="1198"/>
                  </a:lnTo>
                  <a:lnTo>
                    <a:pt x="1009" y="1192"/>
                  </a:lnTo>
                  <a:lnTo>
                    <a:pt x="943" y="1186"/>
                  </a:lnTo>
                  <a:lnTo>
                    <a:pt x="879" y="1178"/>
                  </a:lnTo>
                  <a:lnTo>
                    <a:pt x="816" y="1171"/>
                  </a:lnTo>
                  <a:lnTo>
                    <a:pt x="755" y="1160"/>
                  </a:lnTo>
                  <a:lnTo>
                    <a:pt x="696" y="1151"/>
                  </a:lnTo>
                  <a:lnTo>
                    <a:pt x="638" y="1140"/>
                  </a:lnTo>
                  <a:lnTo>
                    <a:pt x="583" y="1128"/>
                  </a:lnTo>
                  <a:lnTo>
                    <a:pt x="529" y="1115"/>
                  </a:lnTo>
                  <a:lnTo>
                    <a:pt x="477" y="1102"/>
                  </a:lnTo>
                  <a:lnTo>
                    <a:pt x="428" y="1088"/>
                  </a:lnTo>
                  <a:lnTo>
                    <a:pt x="381" y="1074"/>
                  </a:lnTo>
                  <a:lnTo>
                    <a:pt x="337" y="1059"/>
                  </a:lnTo>
                  <a:lnTo>
                    <a:pt x="294" y="1043"/>
                  </a:lnTo>
                  <a:lnTo>
                    <a:pt x="255" y="1026"/>
                  </a:lnTo>
                  <a:lnTo>
                    <a:pt x="217" y="1010"/>
                  </a:lnTo>
                  <a:lnTo>
                    <a:pt x="182" y="992"/>
                  </a:lnTo>
                  <a:lnTo>
                    <a:pt x="150" y="974"/>
                  </a:lnTo>
                  <a:lnTo>
                    <a:pt x="121" y="954"/>
                  </a:lnTo>
                  <a:lnTo>
                    <a:pt x="95" y="936"/>
                  </a:lnTo>
                  <a:lnTo>
                    <a:pt x="72" y="916"/>
                  </a:lnTo>
                  <a:lnTo>
                    <a:pt x="51" y="896"/>
                  </a:lnTo>
                  <a:lnTo>
                    <a:pt x="34" y="876"/>
                  </a:lnTo>
                  <a:lnTo>
                    <a:pt x="20" y="855"/>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78" name="Google Shape;1978;p23"/>
            <p:cNvSpPr/>
            <p:nvPr/>
          </p:nvSpPr>
          <p:spPr>
            <a:xfrm>
              <a:off x="6540500" y="5073650"/>
              <a:ext cx="1133475" cy="341313"/>
            </a:xfrm>
            <a:custGeom>
              <a:avLst/>
              <a:gdLst/>
              <a:ahLst/>
              <a:cxnLst/>
              <a:rect l="l" t="t" r="r" b="b"/>
              <a:pathLst>
                <a:path w="2856" h="860" extrusionOk="0">
                  <a:moveTo>
                    <a:pt x="1427" y="0"/>
                  </a:moveTo>
                  <a:lnTo>
                    <a:pt x="1502" y="1"/>
                  </a:lnTo>
                  <a:lnTo>
                    <a:pt x="1574" y="3"/>
                  </a:lnTo>
                  <a:lnTo>
                    <a:pt x="1644" y="5"/>
                  </a:lnTo>
                  <a:lnTo>
                    <a:pt x="1715" y="9"/>
                  </a:lnTo>
                  <a:lnTo>
                    <a:pt x="1785" y="14"/>
                  </a:lnTo>
                  <a:lnTo>
                    <a:pt x="1852" y="19"/>
                  </a:lnTo>
                  <a:lnTo>
                    <a:pt x="1919" y="27"/>
                  </a:lnTo>
                  <a:lnTo>
                    <a:pt x="1983" y="35"/>
                  </a:lnTo>
                  <a:lnTo>
                    <a:pt x="2046" y="43"/>
                  </a:lnTo>
                  <a:lnTo>
                    <a:pt x="2108" y="53"/>
                  </a:lnTo>
                  <a:lnTo>
                    <a:pt x="2168" y="63"/>
                  </a:lnTo>
                  <a:lnTo>
                    <a:pt x="2226" y="73"/>
                  </a:lnTo>
                  <a:lnTo>
                    <a:pt x="2282" y="86"/>
                  </a:lnTo>
                  <a:lnTo>
                    <a:pt x="2336" y="99"/>
                  </a:lnTo>
                  <a:lnTo>
                    <a:pt x="2387" y="112"/>
                  </a:lnTo>
                  <a:lnTo>
                    <a:pt x="2437" y="126"/>
                  </a:lnTo>
                  <a:lnTo>
                    <a:pt x="2485" y="142"/>
                  </a:lnTo>
                  <a:lnTo>
                    <a:pt x="2529" y="157"/>
                  </a:lnTo>
                  <a:lnTo>
                    <a:pt x="2571" y="173"/>
                  </a:lnTo>
                  <a:lnTo>
                    <a:pt x="2611" y="189"/>
                  </a:lnTo>
                  <a:lnTo>
                    <a:pt x="2648" y="207"/>
                  </a:lnTo>
                  <a:lnTo>
                    <a:pt x="2683" y="225"/>
                  </a:lnTo>
                  <a:lnTo>
                    <a:pt x="2714" y="243"/>
                  </a:lnTo>
                  <a:lnTo>
                    <a:pt x="2744" y="263"/>
                  </a:lnTo>
                  <a:lnTo>
                    <a:pt x="2769" y="282"/>
                  </a:lnTo>
                  <a:lnTo>
                    <a:pt x="2791" y="303"/>
                  </a:lnTo>
                  <a:lnTo>
                    <a:pt x="2811" y="323"/>
                  </a:lnTo>
                  <a:lnTo>
                    <a:pt x="2826" y="344"/>
                  </a:lnTo>
                  <a:lnTo>
                    <a:pt x="2839" y="364"/>
                  </a:lnTo>
                  <a:lnTo>
                    <a:pt x="2848" y="386"/>
                  </a:lnTo>
                  <a:lnTo>
                    <a:pt x="2853" y="408"/>
                  </a:lnTo>
                  <a:lnTo>
                    <a:pt x="2856" y="430"/>
                  </a:lnTo>
                  <a:lnTo>
                    <a:pt x="2853" y="452"/>
                  </a:lnTo>
                  <a:lnTo>
                    <a:pt x="2848" y="474"/>
                  </a:lnTo>
                  <a:lnTo>
                    <a:pt x="2839" y="496"/>
                  </a:lnTo>
                  <a:lnTo>
                    <a:pt x="2826" y="516"/>
                  </a:lnTo>
                  <a:lnTo>
                    <a:pt x="2811" y="538"/>
                  </a:lnTo>
                  <a:lnTo>
                    <a:pt x="2791" y="557"/>
                  </a:lnTo>
                  <a:lnTo>
                    <a:pt x="2769" y="578"/>
                  </a:lnTo>
                  <a:lnTo>
                    <a:pt x="2744" y="597"/>
                  </a:lnTo>
                  <a:lnTo>
                    <a:pt x="2714" y="617"/>
                  </a:lnTo>
                  <a:lnTo>
                    <a:pt x="2683" y="635"/>
                  </a:lnTo>
                  <a:lnTo>
                    <a:pt x="2648" y="653"/>
                  </a:lnTo>
                  <a:lnTo>
                    <a:pt x="2611" y="671"/>
                  </a:lnTo>
                  <a:lnTo>
                    <a:pt x="2571" y="687"/>
                  </a:lnTo>
                  <a:lnTo>
                    <a:pt x="2529" y="704"/>
                  </a:lnTo>
                  <a:lnTo>
                    <a:pt x="2485" y="720"/>
                  </a:lnTo>
                  <a:lnTo>
                    <a:pt x="2437" y="734"/>
                  </a:lnTo>
                  <a:lnTo>
                    <a:pt x="2387" y="748"/>
                  </a:lnTo>
                  <a:lnTo>
                    <a:pt x="2336" y="762"/>
                  </a:lnTo>
                  <a:lnTo>
                    <a:pt x="2282" y="775"/>
                  </a:lnTo>
                  <a:lnTo>
                    <a:pt x="2226" y="786"/>
                  </a:lnTo>
                  <a:lnTo>
                    <a:pt x="2168" y="798"/>
                  </a:lnTo>
                  <a:lnTo>
                    <a:pt x="2108" y="808"/>
                  </a:lnTo>
                  <a:lnTo>
                    <a:pt x="2046" y="817"/>
                  </a:lnTo>
                  <a:lnTo>
                    <a:pt x="1983" y="826"/>
                  </a:lnTo>
                  <a:lnTo>
                    <a:pt x="1919" y="834"/>
                  </a:lnTo>
                  <a:lnTo>
                    <a:pt x="1852" y="840"/>
                  </a:lnTo>
                  <a:lnTo>
                    <a:pt x="1785" y="846"/>
                  </a:lnTo>
                  <a:lnTo>
                    <a:pt x="1715" y="851"/>
                  </a:lnTo>
                  <a:lnTo>
                    <a:pt x="1644" y="855"/>
                  </a:lnTo>
                  <a:lnTo>
                    <a:pt x="1574" y="857"/>
                  </a:lnTo>
                  <a:lnTo>
                    <a:pt x="1502" y="860"/>
                  </a:lnTo>
                  <a:lnTo>
                    <a:pt x="1427" y="860"/>
                  </a:lnTo>
                  <a:lnTo>
                    <a:pt x="1354" y="860"/>
                  </a:lnTo>
                  <a:lnTo>
                    <a:pt x="1282" y="857"/>
                  </a:lnTo>
                  <a:lnTo>
                    <a:pt x="1211" y="855"/>
                  </a:lnTo>
                  <a:lnTo>
                    <a:pt x="1140" y="851"/>
                  </a:lnTo>
                  <a:lnTo>
                    <a:pt x="1070" y="846"/>
                  </a:lnTo>
                  <a:lnTo>
                    <a:pt x="1004" y="840"/>
                  </a:lnTo>
                  <a:lnTo>
                    <a:pt x="937" y="834"/>
                  </a:lnTo>
                  <a:lnTo>
                    <a:pt x="872" y="826"/>
                  </a:lnTo>
                  <a:lnTo>
                    <a:pt x="809" y="817"/>
                  </a:lnTo>
                  <a:lnTo>
                    <a:pt x="747" y="808"/>
                  </a:lnTo>
                  <a:lnTo>
                    <a:pt x="687" y="798"/>
                  </a:lnTo>
                  <a:lnTo>
                    <a:pt x="629" y="786"/>
                  </a:lnTo>
                  <a:lnTo>
                    <a:pt x="574" y="775"/>
                  </a:lnTo>
                  <a:lnTo>
                    <a:pt x="520" y="762"/>
                  </a:lnTo>
                  <a:lnTo>
                    <a:pt x="468" y="748"/>
                  </a:lnTo>
                  <a:lnTo>
                    <a:pt x="418" y="734"/>
                  </a:lnTo>
                  <a:lnTo>
                    <a:pt x="370" y="720"/>
                  </a:lnTo>
                  <a:lnTo>
                    <a:pt x="325" y="704"/>
                  </a:lnTo>
                  <a:lnTo>
                    <a:pt x="284" y="687"/>
                  </a:lnTo>
                  <a:lnTo>
                    <a:pt x="244" y="671"/>
                  </a:lnTo>
                  <a:lnTo>
                    <a:pt x="207" y="653"/>
                  </a:lnTo>
                  <a:lnTo>
                    <a:pt x="172" y="635"/>
                  </a:lnTo>
                  <a:lnTo>
                    <a:pt x="141" y="617"/>
                  </a:lnTo>
                  <a:lnTo>
                    <a:pt x="112" y="597"/>
                  </a:lnTo>
                  <a:lnTo>
                    <a:pt x="86" y="578"/>
                  </a:lnTo>
                  <a:lnTo>
                    <a:pt x="64" y="557"/>
                  </a:lnTo>
                  <a:lnTo>
                    <a:pt x="45" y="538"/>
                  </a:lnTo>
                  <a:lnTo>
                    <a:pt x="29" y="516"/>
                  </a:lnTo>
                  <a:lnTo>
                    <a:pt x="16" y="496"/>
                  </a:lnTo>
                  <a:lnTo>
                    <a:pt x="7" y="474"/>
                  </a:lnTo>
                  <a:lnTo>
                    <a:pt x="2" y="452"/>
                  </a:lnTo>
                  <a:lnTo>
                    <a:pt x="0" y="430"/>
                  </a:lnTo>
                  <a:lnTo>
                    <a:pt x="2" y="408"/>
                  </a:lnTo>
                  <a:lnTo>
                    <a:pt x="7" y="386"/>
                  </a:lnTo>
                  <a:lnTo>
                    <a:pt x="16" y="364"/>
                  </a:lnTo>
                  <a:lnTo>
                    <a:pt x="29" y="344"/>
                  </a:lnTo>
                  <a:lnTo>
                    <a:pt x="45" y="323"/>
                  </a:lnTo>
                  <a:lnTo>
                    <a:pt x="64" y="303"/>
                  </a:lnTo>
                  <a:lnTo>
                    <a:pt x="86" y="282"/>
                  </a:lnTo>
                  <a:lnTo>
                    <a:pt x="112" y="263"/>
                  </a:lnTo>
                  <a:lnTo>
                    <a:pt x="141" y="243"/>
                  </a:lnTo>
                  <a:lnTo>
                    <a:pt x="172" y="225"/>
                  </a:lnTo>
                  <a:lnTo>
                    <a:pt x="207" y="207"/>
                  </a:lnTo>
                  <a:lnTo>
                    <a:pt x="244" y="189"/>
                  </a:lnTo>
                  <a:lnTo>
                    <a:pt x="284" y="173"/>
                  </a:lnTo>
                  <a:lnTo>
                    <a:pt x="325" y="157"/>
                  </a:lnTo>
                  <a:lnTo>
                    <a:pt x="370" y="142"/>
                  </a:lnTo>
                  <a:lnTo>
                    <a:pt x="418" y="126"/>
                  </a:lnTo>
                  <a:lnTo>
                    <a:pt x="468" y="112"/>
                  </a:lnTo>
                  <a:lnTo>
                    <a:pt x="520" y="99"/>
                  </a:lnTo>
                  <a:lnTo>
                    <a:pt x="574" y="86"/>
                  </a:lnTo>
                  <a:lnTo>
                    <a:pt x="629" y="73"/>
                  </a:lnTo>
                  <a:lnTo>
                    <a:pt x="687" y="63"/>
                  </a:lnTo>
                  <a:lnTo>
                    <a:pt x="747" y="53"/>
                  </a:lnTo>
                  <a:lnTo>
                    <a:pt x="809" y="43"/>
                  </a:lnTo>
                  <a:lnTo>
                    <a:pt x="872" y="35"/>
                  </a:lnTo>
                  <a:lnTo>
                    <a:pt x="937" y="27"/>
                  </a:lnTo>
                  <a:lnTo>
                    <a:pt x="1004" y="19"/>
                  </a:lnTo>
                  <a:lnTo>
                    <a:pt x="1070" y="14"/>
                  </a:lnTo>
                  <a:lnTo>
                    <a:pt x="1140" y="9"/>
                  </a:lnTo>
                  <a:lnTo>
                    <a:pt x="1211" y="5"/>
                  </a:lnTo>
                  <a:lnTo>
                    <a:pt x="1282" y="3"/>
                  </a:lnTo>
                  <a:lnTo>
                    <a:pt x="1354" y="1"/>
                  </a:lnTo>
                  <a:lnTo>
                    <a:pt x="1427" y="0"/>
                  </a:lnTo>
                  <a:close/>
                </a:path>
              </a:pathLst>
            </a:custGeom>
            <a:solidFill>
              <a:srgbClr val="A9ABAE"/>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79" name="Google Shape;1979;p23"/>
            <p:cNvSpPr/>
            <p:nvPr/>
          </p:nvSpPr>
          <p:spPr>
            <a:xfrm>
              <a:off x="6567488" y="5072063"/>
              <a:ext cx="1081088" cy="298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5"/>
                  </a:lnTo>
                  <a:lnTo>
                    <a:pt x="2071" y="54"/>
                  </a:lnTo>
                  <a:lnTo>
                    <a:pt x="2126" y="64"/>
                  </a:lnTo>
                  <a:lnTo>
                    <a:pt x="2179" y="75"/>
                  </a:lnTo>
                  <a:lnTo>
                    <a:pt x="2230" y="86"/>
                  </a:lnTo>
                  <a:lnTo>
                    <a:pt x="2281" y="98"/>
                  </a:lnTo>
                  <a:lnTo>
                    <a:pt x="2328" y="111"/>
                  </a:lnTo>
                  <a:lnTo>
                    <a:pt x="2373" y="124"/>
                  </a:lnTo>
                  <a:lnTo>
                    <a:pt x="2416" y="138"/>
                  </a:lnTo>
                  <a:lnTo>
                    <a:pt x="2457" y="152"/>
                  </a:lnTo>
                  <a:lnTo>
                    <a:pt x="2494" y="166"/>
                  </a:lnTo>
                  <a:lnTo>
                    <a:pt x="2530" y="181"/>
                  </a:lnTo>
                  <a:lnTo>
                    <a:pt x="2562" y="197"/>
                  </a:lnTo>
                  <a:lnTo>
                    <a:pt x="2593" y="214"/>
                  </a:lnTo>
                  <a:lnTo>
                    <a:pt x="2620" y="230"/>
                  </a:lnTo>
                  <a:lnTo>
                    <a:pt x="2645" y="247"/>
                  </a:lnTo>
                  <a:lnTo>
                    <a:pt x="2665" y="265"/>
                  </a:lnTo>
                  <a:lnTo>
                    <a:pt x="2685" y="282"/>
                  </a:lnTo>
                  <a:lnTo>
                    <a:pt x="2700" y="301"/>
                  </a:lnTo>
                  <a:lnTo>
                    <a:pt x="2712" y="319"/>
                  </a:lnTo>
                  <a:lnTo>
                    <a:pt x="2721" y="338"/>
                  </a:lnTo>
                  <a:lnTo>
                    <a:pt x="2726" y="356"/>
                  </a:lnTo>
                  <a:lnTo>
                    <a:pt x="2727" y="377"/>
                  </a:lnTo>
                  <a:lnTo>
                    <a:pt x="2726" y="396"/>
                  </a:lnTo>
                  <a:lnTo>
                    <a:pt x="2721" y="414"/>
                  </a:lnTo>
                  <a:lnTo>
                    <a:pt x="2712" y="434"/>
                  </a:lnTo>
                  <a:lnTo>
                    <a:pt x="2700" y="452"/>
                  </a:lnTo>
                  <a:lnTo>
                    <a:pt x="2685" y="471"/>
                  </a:lnTo>
                  <a:lnTo>
                    <a:pt x="2665" y="488"/>
                  </a:lnTo>
                  <a:lnTo>
                    <a:pt x="2645" y="506"/>
                  </a:lnTo>
                  <a:lnTo>
                    <a:pt x="2620" y="522"/>
                  </a:lnTo>
                  <a:lnTo>
                    <a:pt x="2593" y="539"/>
                  </a:lnTo>
                  <a:lnTo>
                    <a:pt x="2562" y="556"/>
                  </a:lnTo>
                  <a:lnTo>
                    <a:pt x="2530" y="571"/>
                  </a:lnTo>
                  <a:lnTo>
                    <a:pt x="2494" y="587"/>
                  </a:lnTo>
                  <a:lnTo>
                    <a:pt x="2457" y="601"/>
                  </a:lnTo>
                  <a:lnTo>
                    <a:pt x="2416" y="616"/>
                  </a:lnTo>
                  <a:lnTo>
                    <a:pt x="2373" y="629"/>
                  </a:lnTo>
                  <a:lnTo>
                    <a:pt x="2328" y="642"/>
                  </a:lnTo>
                  <a:lnTo>
                    <a:pt x="2281" y="655"/>
                  </a:lnTo>
                  <a:lnTo>
                    <a:pt x="2230" y="667"/>
                  </a:lnTo>
                  <a:lnTo>
                    <a:pt x="2179" y="678"/>
                  </a:lnTo>
                  <a:lnTo>
                    <a:pt x="2126" y="688"/>
                  </a:lnTo>
                  <a:lnTo>
                    <a:pt x="2071" y="699"/>
                  </a:lnTo>
                  <a:lnTo>
                    <a:pt x="2014" y="708"/>
                  </a:lnTo>
                  <a:lnTo>
                    <a:pt x="1955" y="715"/>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5"/>
                  </a:lnTo>
                  <a:lnTo>
                    <a:pt x="713" y="708"/>
                  </a:lnTo>
                  <a:lnTo>
                    <a:pt x="656" y="699"/>
                  </a:lnTo>
                  <a:lnTo>
                    <a:pt x="601" y="688"/>
                  </a:lnTo>
                  <a:lnTo>
                    <a:pt x="548" y="678"/>
                  </a:lnTo>
                  <a:lnTo>
                    <a:pt x="496" y="667"/>
                  </a:lnTo>
                  <a:lnTo>
                    <a:pt x="447" y="655"/>
                  </a:lnTo>
                  <a:lnTo>
                    <a:pt x="399" y="642"/>
                  </a:lnTo>
                  <a:lnTo>
                    <a:pt x="354" y="629"/>
                  </a:lnTo>
                  <a:lnTo>
                    <a:pt x="311" y="616"/>
                  </a:lnTo>
                  <a:lnTo>
                    <a:pt x="270" y="601"/>
                  </a:lnTo>
                  <a:lnTo>
                    <a:pt x="233" y="587"/>
                  </a:lnTo>
                  <a:lnTo>
                    <a:pt x="197" y="571"/>
                  </a:lnTo>
                  <a:lnTo>
                    <a:pt x="165" y="556"/>
                  </a:lnTo>
                  <a:lnTo>
                    <a:pt x="134" y="539"/>
                  </a:lnTo>
                  <a:lnTo>
                    <a:pt x="107" y="522"/>
                  </a:lnTo>
                  <a:lnTo>
                    <a:pt x="82" y="506"/>
                  </a:lnTo>
                  <a:lnTo>
                    <a:pt x="62" y="488"/>
                  </a:lnTo>
                  <a:lnTo>
                    <a:pt x="43" y="471"/>
                  </a:lnTo>
                  <a:lnTo>
                    <a:pt x="27" y="452"/>
                  </a:lnTo>
                  <a:lnTo>
                    <a:pt x="15" y="434"/>
                  </a:lnTo>
                  <a:lnTo>
                    <a:pt x="6" y="414"/>
                  </a:lnTo>
                  <a:lnTo>
                    <a:pt x="1" y="396"/>
                  </a:lnTo>
                  <a:lnTo>
                    <a:pt x="0" y="377"/>
                  </a:lnTo>
                  <a:lnTo>
                    <a:pt x="1" y="356"/>
                  </a:lnTo>
                  <a:lnTo>
                    <a:pt x="6" y="338"/>
                  </a:lnTo>
                  <a:lnTo>
                    <a:pt x="15" y="319"/>
                  </a:lnTo>
                  <a:lnTo>
                    <a:pt x="27" y="301"/>
                  </a:lnTo>
                  <a:lnTo>
                    <a:pt x="43" y="282"/>
                  </a:lnTo>
                  <a:lnTo>
                    <a:pt x="62" y="265"/>
                  </a:lnTo>
                  <a:lnTo>
                    <a:pt x="82" y="247"/>
                  </a:lnTo>
                  <a:lnTo>
                    <a:pt x="107" y="230"/>
                  </a:lnTo>
                  <a:lnTo>
                    <a:pt x="134" y="214"/>
                  </a:lnTo>
                  <a:lnTo>
                    <a:pt x="165" y="197"/>
                  </a:lnTo>
                  <a:lnTo>
                    <a:pt x="197" y="181"/>
                  </a:lnTo>
                  <a:lnTo>
                    <a:pt x="233" y="166"/>
                  </a:lnTo>
                  <a:lnTo>
                    <a:pt x="270" y="152"/>
                  </a:lnTo>
                  <a:lnTo>
                    <a:pt x="311" y="138"/>
                  </a:lnTo>
                  <a:lnTo>
                    <a:pt x="354" y="124"/>
                  </a:lnTo>
                  <a:lnTo>
                    <a:pt x="399" y="111"/>
                  </a:lnTo>
                  <a:lnTo>
                    <a:pt x="447" y="98"/>
                  </a:lnTo>
                  <a:lnTo>
                    <a:pt x="496" y="86"/>
                  </a:lnTo>
                  <a:lnTo>
                    <a:pt x="548" y="75"/>
                  </a:lnTo>
                  <a:lnTo>
                    <a:pt x="601" y="64"/>
                  </a:lnTo>
                  <a:lnTo>
                    <a:pt x="656" y="54"/>
                  </a:lnTo>
                  <a:lnTo>
                    <a:pt x="713" y="45"/>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solidFill>
              <a:srgbClr val="606062"/>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80" name="Google Shape;1980;p23"/>
            <p:cNvSpPr/>
            <p:nvPr/>
          </p:nvSpPr>
          <p:spPr>
            <a:xfrm>
              <a:off x="6540500" y="4859338"/>
              <a:ext cx="1133475" cy="482600"/>
            </a:xfrm>
            <a:custGeom>
              <a:avLst/>
              <a:gdLst/>
              <a:ahLst/>
              <a:cxnLst/>
              <a:rect l="l" t="t" r="r" b="b"/>
              <a:pathLst>
                <a:path w="2856" h="1212" extrusionOk="0">
                  <a:moveTo>
                    <a:pt x="2856" y="791"/>
                  </a:moveTo>
                  <a:lnTo>
                    <a:pt x="2852" y="813"/>
                  </a:lnTo>
                  <a:lnTo>
                    <a:pt x="2845" y="835"/>
                  </a:lnTo>
                  <a:lnTo>
                    <a:pt x="2835" y="856"/>
                  </a:lnTo>
                  <a:lnTo>
                    <a:pt x="2821" y="876"/>
                  </a:lnTo>
                  <a:lnTo>
                    <a:pt x="2804" y="897"/>
                  </a:lnTo>
                  <a:lnTo>
                    <a:pt x="2783" y="917"/>
                  </a:lnTo>
                  <a:lnTo>
                    <a:pt x="2760" y="937"/>
                  </a:lnTo>
                  <a:lnTo>
                    <a:pt x="2735" y="956"/>
                  </a:lnTo>
                  <a:lnTo>
                    <a:pt x="2705" y="974"/>
                  </a:lnTo>
                  <a:lnTo>
                    <a:pt x="2673" y="992"/>
                  </a:lnTo>
                  <a:lnTo>
                    <a:pt x="2638" y="1010"/>
                  </a:lnTo>
                  <a:lnTo>
                    <a:pt x="2601" y="1027"/>
                  </a:lnTo>
                  <a:lnTo>
                    <a:pt x="2561" y="1044"/>
                  </a:lnTo>
                  <a:lnTo>
                    <a:pt x="2518" y="1059"/>
                  </a:lnTo>
                  <a:lnTo>
                    <a:pt x="2475" y="1074"/>
                  </a:lnTo>
                  <a:lnTo>
                    <a:pt x="2427" y="1089"/>
                  </a:lnTo>
                  <a:lnTo>
                    <a:pt x="2378" y="1103"/>
                  </a:lnTo>
                  <a:lnTo>
                    <a:pt x="2325" y="1116"/>
                  </a:lnTo>
                  <a:lnTo>
                    <a:pt x="2273" y="1129"/>
                  </a:lnTo>
                  <a:lnTo>
                    <a:pt x="2217" y="1140"/>
                  </a:lnTo>
                  <a:lnTo>
                    <a:pt x="2159" y="1152"/>
                  </a:lnTo>
                  <a:lnTo>
                    <a:pt x="2100" y="1162"/>
                  </a:lnTo>
                  <a:lnTo>
                    <a:pt x="2040" y="1171"/>
                  </a:lnTo>
                  <a:lnTo>
                    <a:pt x="1977" y="1179"/>
                  </a:lnTo>
                  <a:lnTo>
                    <a:pt x="1912" y="1186"/>
                  </a:lnTo>
                  <a:lnTo>
                    <a:pt x="1847" y="1193"/>
                  </a:lnTo>
                  <a:lnTo>
                    <a:pt x="1780" y="1199"/>
                  </a:lnTo>
                  <a:lnTo>
                    <a:pt x="1711" y="1203"/>
                  </a:lnTo>
                  <a:lnTo>
                    <a:pt x="1642" y="1207"/>
                  </a:lnTo>
                  <a:lnTo>
                    <a:pt x="1571" y="1210"/>
                  </a:lnTo>
                  <a:lnTo>
                    <a:pt x="1500" y="1211"/>
                  </a:lnTo>
                  <a:lnTo>
                    <a:pt x="1427" y="1212"/>
                  </a:lnTo>
                  <a:lnTo>
                    <a:pt x="1355" y="1211"/>
                  </a:lnTo>
                  <a:lnTo>
                    <a:pt x="1284" y="1210"/>
                  </a:lnTo>
                  <a:lnTo>
                    <a:pt x="1213" y="1207"/>
                  </a:lnTo>
                  <a:lnTo>
                    <a:pt x="1144" y="1203"/>
                  </a:lnTo>
                  <a:lnTo>
                    <a:pt x="1076" y="1199"/>
                  </a:lnTo>
                  <a:lnTo>
                    <a:pt x="1009" y="1193"/>
                  </a:lnTo>
                  <a:lnTo>
                    <a:pt x="943" y="1186"/>
                  </a:lnTo>
                  <a:lnTo>
                    <a:pt x="879" y="1179"/>
                  </a:lnTo>
                  <a:lnTo>
                    <a:pt x="816" y="1171"/>
                  </a:lnTo>
                  <a:lnTo>
                    <a:pt x="755" y="1162"/>
                  </a:lnTo>
                  <a:lnTo>
                    <a:pt x="696" y="1152"/>
                  </a:lnTo>
                  <a:lnTo>
                    <a:pt x="638" y="1140"/>
                  </a:lnTo>
                  <a:lnTo>
                    <a:pt x="583" y="1129"/>
                  </a:lnTo>
                  <a:lnTo>
                    <a:pt x="529" y="1116"/>
                  </a:lnTo>
                  <a:lnTo>
                    <a:pt x="477" y="1103"/>
                  </a:lnTo>
                  <a:lnTo>
                    <a:pt x="428" y="1089"/>
                  </a:lnTo>
                  <a:lnTo>
                    <a:pt x="381" y="1074"/>
                  </a:lnTo>
                  <a:lnTo>
                    <a:pt x="337" y="1059"/>
                  </a:lnTo>
                  <a:lnTo>
                    <a:pt x="294" y="1044"/>
                  </a:lnTo>
                  <a:lnTo>
                    <a:pt x="255" y="1027"/>
                  </a:lnTo>
                  <a:lnTo>
                    <a:pt x="217" y="1010"/>
                  </a:lnTo>
                  <a:lnTo>
                    <a:pt x="182" y="992"/>
                  </a:lnTo>
                  <a:lnTo>
                    <a:pt x="150" y="974"/>
                  </a:lnTo>
                  <a:lnTo>
                    <a:pt x="121" y="956"/>
                  </a:lnTo>
                  <a:lnTo>
                    <a:pt x="95" y="937"/>
                  </a:lnTo>
                  <a:lnTo>
                    <a:pt x="72" y="917"/>
                  </a:lnTo>
                  <a:lnTo>
                    <a:pt x="51" y="897"/>
                  </a:lnTo>
                  <a:lnTo>
                    <a:pt x="34" y="876"/>
                  </a:lnTo>
                  <a:lnTo>
                    <a:pt x="20" y="856"/>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81" name="Google Shape;1981;p23"/>
            <p:cNvSpPr/>
            <p:nvPr/>
          </p:nvSpPr>
          <p:spPr>
            <a:xfrm>
              <a:off x="6540500" y="4689475"/>
              <a:ext cx="1133475" cy="339725"/>
            </a:xfrm>
            <a:custGeom>
              <a:avLst/>
              <a:gdLst/>
              <a:ahLst/>
              <a:cxnLst/>
              <a:rect l="l" t="t" r="r" b="b"/>
              <a:pathLst>
                <a:path w="2856" h="858" extrusionOk="0">
                  <a:moveTo>
                    <a:pt x="1427" y="0"/>
                  </a:moveTo>
                  <a:lnTo>
                    <a:pt x="1502" y="0"/>
                  </a:lnTo>
                  <a:lnTo>
                    <a:pt x="1574" y="1"/>
                  </a:lnTo>
                  <a:lnTo>
                    <a:pt x="1644" y="4"/>
                  </a:lnTo>
                  <a:lnTo>
                    <a:pt x="1715" y="8"/>
                  </a:lnTo>
                  <a:lnTo>
                    <a:pt x="1785" y="13"/>
                  </a:lnTo>
                  <a:lnTo>
                    <a:pt x="1852" y="19"/>
                  </a:lnTo>
                  <a:lnTo>
                    <a:pt x="1919" y="26"/>
                  </a:lnTo>
                  <a:lnTo>
                    <a:pt x="1983" y="33"/>
                  </a:lnTo>
                  <a:lnTo>
                    <a:pt x="2046" y="41"/>
                  </a:lnTo>
                  <a:lnTo>
                    <a:pt x="2108" y="51"/>
                  </a:lnTo>
                  <a:lnTo>
                    <a:pt x="2168" y="62"/>
                  </a:lnTo>
                  <a:lnTo>
                    <a:pt x="2226" y="73"/>
                  </a:lnTo>
                  <a:lnTo>
                    <a:pt x="2282" y="85"/>
                  </a:lnTo>
                  <a:lnTo>
                    <a:pt x="2336" y="98"/>
                  </a:lnTo>
                  <a:lnTo>
                    <a:pt x="2387" y="110"/>
                  </a:lnTo>
                  <a:lnTo>
                    <a:pt x="2437" y="125"/>
                  </a:lnTo>
                  <a:lnTo>
                    <a:pt x="2485" y="140"/>
                  </a:lnTo>
                  <a:lnTo>
                    <a:pt x="2529" y="156"/>
                  </a:lnTo>
                  <a:lnTo>
                    <a:pt x="2571" y="172"/>
                  </a:lnTo>
                  <a:lnTo>
                    <a:pt x="2611" y="189"/>
                  </a:lnTo>
                  <a:lnTo>
                    <a:pt x="2648" y="206"/>
                  </a:lnTo>
                  <a:lnTo>
                    <a:pt x="2683" y="224"/>
                  </a:lnTo>
                  <a:lnTo>
                    <a:pt x="2714" y="243"/>
                  </a:lnTo>
                  <a:lnTo>
                    <a:pt x="2744" y="261"/>
                  </a:lnTo>
                  <a:lnTo>
                    <a:pt x="2769" y="282"/>
                  </a:lnTo>
                  <a:lnTo>
                    <a:pt x="2791" y="301"/>
                  </a:lnTo>
                  <a:lnTo>
                    <a:pt x="2811" y="322"/>
                  </a:lnTo>
                  <a:lnTo>
                    <a:pt x="2826" y="342"/>
                  </a:lnTo>
                  <a:lnTo>
                    <a:pt x="2839" y="364"/>
                  </a:lnTo>
                  <a:lnTo>
                    <a:pt x="2848" y="385"/>
                  </a:lnTo>
                  <a:lnTo>
                    <a:pt x="2853" y="406"/>
                  </a:lnTo>
                  <a:lnTo>
                    <a:pt x="2856" y="428"/>
                  </a:lnTo>
                  <a:lnTo>
                    <a:pt x="2853" y="452"/>
                  </a:lnTo>
                  <a:lnTo>
                    <a:pt x="2848" y="473"/>
                  </a:lnTo>
                  <a:lnTo>
                    <a:pt x="2839" y="494"/>
                  </a:lnTo>
                  <a:lnTo>
                    <a:pt x="2826" y="516"/>
                  </a:lnTo>
                  <a:lnTo>
                    <a:pt x="2811" y="536"/>
                  </a:lnTo>
                  <a:lnTo>
                    <a:pt x="2791" y="557"/>
                  </a:lnTo>
                  <a:lnTo>
                    <a:pt x="2769" y="576"/>
                  </a:lnTo>
                  <a:lnTo>
                    <a:pt x="2744" y="596"/>
                  </a:lnTo>
                  <a:lnTo>
                    <a:pt x="2714" y="615"/>
                  </a:lnTo>
                  <a:lnTo>
                    <a:pt x="2683" y="633"/>
                  </a:lnTo>
                  <a:lnTo>
                    <a:pt x="2648" y="651"/>
                  </a:lnTo>
                  <a:lnTo>
                    <a:pt x="2611" y="669"/>
                  </a:lnTo>
                  <a:lnTo>
                    <a:pt x="2571" y="686"/>
                  </a:lnTo>
                  <a:lnTo>
                    <a:pt x="2529" y="702"/>
                  </a:lnTo>
                  <a:lnTo>
                    <a:pt x="2485" y="718"/>
                  </a:lnTo>
                  <a:lnTo>
                    <a:pt x="2437" y="732"/>
                  </a:lnTo>
                  <a:lnTo>
                    <a:pt x="2387" y="746"/>
                  </a:lnTo>
                  <a:lnTo>
                    <a:pt x="2336" y="760"/>
                  </a:lnTo>
                  <a:lnTo>
                    <a:pt x="2282" y="773"/>
                  </a:lnTo>
                  <a:lnTo>
                    <a:pt x="2226" y="785"/>
                  </a:lnTo>
                  <a:lnTo>
                    <a:pt x="2168" y="796"/>
                  </a:lnTo>
                  <a:lnTo>
                    <a:pt x="2108" y="807"/>
                  </a:lnTo>
                  <a:lnTo>
                    <a:pt x="2046" y="816"/>
                  </a:lnTo>
                  <a:lnTo>
                    <a:pt x="1983" y="825"/>
                  </a:lnTo>
                  <a:lnTo>
                    <a:pt x="1919" y="832"/>
                  </a:lnTo>
                  <a:lnTo>
                    <a:pt x="1852" y="839"/>
                  </a:lnTo>
                  <a:lnTo>
                    <a:pt x="1785" y="845"/>
                  </a:lnTo>
                  <a:lnTo>
                    <a:pt x="1715" y="849"/>
                  </a:lnTo>
                  <a:lnTo>
                    <a:pt x="1644" y="853"/>
                  </a:lnTo>
                  <a:lnTo>
                    <a:pt x="1574" y="856"/>
                  </a:lnTo>
                  <a:lnTo>
                    <a:pt x="1502" y="858"/>
                  </a:lnTo>
                  <a:lnTo>
                    <a:pt x="1427" y="858"/>
                  </a:lnTo>
                  <a:lnTo>
                    <a:pt x="1354" y="858"/>
                  </a:lnTo>
                  <a:lnTo>
                    <a:pt x="1282" y="856"/>
                  </a:lnTo>
                  <a:lnTo>
                    <a:pt x="1211" y="853"/>
                  </a:lnTo>
                  <a:lnTo>
                    <a:pt x="1140" y="849"/>
                  </a:lnTo>
                  <a:lnTo>
                    <a:pt x="1070" y="845"/>
                  </a:lnTo>
                  <a:lnTo>
                    <a:pt x="1004" y="839"/>
                  </a:lnTo>
                  <a:lnTo>
                    <a:pt x="937" y="832"/>
                  </a:lnTo>
                  <a:lnTo>
                    <a:pt x="872" y="825"/>
                  </a:lnTo>
                  <a:lnTo>
                    <a:pt x="809" y="816"/>
                  </a:lnTo>
                  <a:lnTo>
                    <a:pt x="747" y="807"/>
                  </a:lnTo>
                  <a:lnTo>
                    <a:pt x="687" y="796"/>
                  </a:lnTo>
                  <a:lnTo>
                    <a:pt x="629" y="785"/>
                  </a:lnTo>
                  <a:lnTo>
                    <a:pt x="574" y="773"/>
                  </a:lnTo>
                  <a:lnTo>
                    <a:pt x="520" y="760"/>
                  </a:lnTo>
                  <a:lnTo>
                    <a:pt x="468" y="746"/>
                  </a:lnTo>
                  <a:lnTo>
                    <a:pt x="418" y="732"/>
                  </a:lnTo>
                  <a:lnTo>
                    <a:pt x="370" y="718"/>
                  </a:lnTo>
                  <a:lnTo>
                    <a:pt x="325" y="702"/>
                  </a:lnTo>
                  <a:lnTo>
                    <a:pt x="284" y="686"/>
                  </a:lnTo>
                  <a:lnTo>
                    <a:pt x="244" y="669"/>
                  </a:lnTo>
                  <a:lnTo>
                    <a:pt x="207" y="651"/>
                  </a:lnTo>
                  <a:lnTo>
                    <a:pt x="172" y="633"/>
                  </a:lnTo>
                  <a:lnTo>
                    <a:pt x="141" y="615"/>
                  </a:lnTo>
                  <a:lnTo>
                    <a:pt x="112" y="596"/>
                  </a:lnTo>
                  <a:lnTo>
                    <a:pt x="86" y="576"/>
                  </a:lnTo>
                  <a:lnTo>
                    <a:pt x="64" y="557"/>
                  </a:lnTo>
                  <a:lnTo>
                    <a:pt x="45" y="536"/>
                  </a:lnTo>
                  <a:lnTo>
                    <a:pt x="29" y="516"/>
                  </a:lnTo>
                  <a:lnTo>
                    <a:pt x="16" y="494"/>
                  </a:lnTo>
                  <a:lnTo>
                    <a:pt x="7" y="473"/>
                  </a:lnTo>
                  <a:lnTo>
                    <a:pt x="2" y="452"/>
                  </a:lnTo>
                  <a:lnTo>
                    <a:pt x="0" y="428"/>
                  </a:lnTo>
                  <a:lnTo>
                    <a:pt x="2" y="406"/>
                  </a:lnTo>
                  <a:lnTo>
                    <a:pt x="7" y="385"/>
                  </a:lnTo>
                  <a:lnTo>
                    <a:pt x="16" y="364"/>
                  </a:lnTo>
                  <a:lnTo>
                    <a:pt x="29" y="342"/>
                  </a:lnTo>
                  <a:lnTo>
                    <a:pt x="45" y="322"/>
                  </a:lnTo>
                  <a:lnTo>
                    <a:pt x="64" y="301"/>
                  </a:lnTo>
                  <a:lnTo>
                    <a:pt x="86" y="282"/>
                  </a:lnTo>
                  <a:lnTo>
                    <a:pt x="112" y="261"/>
                  </a:lnTo>
                  <a:lnTo>
                    <a:pt x="141" y="243"/>
                  </a:lnTo>
                  <a:lnTo>
                    <a:pt x="172" y="224"/>
                  </a:lnTo>
                  <a:lnTo>
                    <a:pt x="207" y="206"/>
                  </a:lnTo>
                  <a:lnTo>
                    <a:pt x="244" y="189"/>
                  </a:lnTo>
                  <a:lnTo>
                    <a:pt x="284" y="172"/>
                  </a:lnTo>
                  <a:lnTo>
                    <a:pt x="325" y="156"/>
                  </a:lnTo>
                  <a:lnTo>
                    <a:pt x="370" y="140"/>
                  </a:lnTo>
                  <a:lnTo>
                    <a:pt x="418" y="125"/>
                  </a:lnTo>
                  <a:lnTo>
                    <a:pt x="468" y="110"/>
                  </a:lnTo>
                  <a:lnTo>
                    <a:pt x="520" y="98"/>
                  </a:lnTo>
                  <a:lnTo>
                    <a:pt x="574" y="85"/>
                  </a:lnTo>
                  <a:lnTo>
                    <a:pt x="629" y="73"/>
                  </a:lnTo>
                  <a:lnTo>
                    <a:pt x="687" y="62"/>
                  </a:lnTo>
                  <a:lnTo>
                    <a:pt x="747" y="51"/>
                  </a:lnTo>
                  <a:lnTo>
                    <a:pt x="809" y="41"/>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82" name="Google Shape;1982;p23"/>
            <p:cNvSpPr/>
            <p:nvPr/>
          </p:nvSpPr>
          <p:spPr>
            <a:xfrm>
              <a:off x="6572250" y="4689475"/>
              <a:ext cx="1076325" cy="269875"/>
            </a:xfrm>
            <a:custGeom>
              <a:avLst/>
              <a:gdLst/>
              <a:ahLst/>
              <a:cxnLst/>
              <a:rect l="l" t="t" r="r" b="b"/>
              <a:pathLst>
                <a:path w="2712" h="682" extrusionOk="0">
                  <a:moveTo>
                    <a:pt x="1357" y="0"/>
                  </a:moveTo>
                  <a:lnTo>
                    <a:pt x="1426" y="0"/>
                  </a:lnTo>
                  <a:lnTo>
                    <a:pt x="1495" y="1"/>
                  </a:lnTo>
                  <a:lnTo>
                    <a:pt x="1563" y="4"/>
                  </a:lnTo>
                  <a:lnTo>
                    <a:pt x="1630" y="6"/>
                  </a:lnTo>
                  <a:lnTo>
                    <a:pt x="1695" y="10"/>
                  </a:lnTo>
                  <a:lnTo>
                    <a:pt x="1760" y="14"/>
                  </a:lnTo>
                  <a:lnTo>
                    <a:pt x="1823" y="20"/>
                  </a:lnTo>
                  <a:lnTo>
                    <a:pt x="1885" y="26"/>
                  </a:lnTo>
                  <a:lnTo>
                    <a:pt x="1944" y="33"/>
                  </a:lnTo>
                  <a:lnTo>
                    <a:pt x="2003" y="41"/>
                  </a:lnTo>
                  <a:lnTo>
                    <a:pt x="2060" y="49"/>
                  </a:lnTo>
                  <a:lnTo>
                    <a:pt x="2115" y="58"/>
                  </a:lnTo>
                  <a:lnTo>
                    <a:pt x="2168" y="67"/>
                  </a:lnTo>
                  <a:lnTo>
                    <a:pt x="2219" y="77"/>
                  </a:lnTo>
                  <a:lnTo>
                    <a:pt x="2268" y="87"/>
                  </a:lnTo>
                  <a:lnTo>
                    <a:pt x="2316" y="99"/>
                  </a:lnTo>
                  <a:lnTo>
                    <a:pt x="2360" y="110"/>
                  </a:lnTo>
                  <a:lnTo>
                    <a:pt x="2403" y="123"/>
                  </a:lnTo>
                  <a:lnTo>
                    <a:pt x="2443" y="136"/>
                  </a:lnTo>
                  <a:lnTo>
                    <a:pt x="2481" y="150"/>
                  </a:lnTo>
                  <a:lnTo>
                    <a:pt x="2517" y="163"/>
                  </a:lnTo>
                  <a:lnTo>
                    <a:pt x="2549" y="177"/>
                  </a:lnTo>
                  <a:lnTo>
                    <a:pt x="2578" y="193"/>
                  </a:lnTo>
                  <a:lnTo>
                    <a:pt x="2605" y="208"/>
                  </a:lnTo>
                  <a:lnTo>
                    <a:pt x="2630" y="224"/>
                  </a:lnTo>
                  <a:lnTo>
                    <a:pt x="2652" y="239"/>
                  </a:lnTo>
                  <a:lnTo>
                    <a:pt x="2670" y="256"/>
                  </a:lnTo>
                  <a:lnTo>
                    <a:pt x="2685" y="271"/>
                  </a:lnTo>
                  <a:lnTo>
                    <a:pt x="2697" y="289"/>
                  </a:lnTo>
                  <a:lnTo>
                    <a:pt x="2706" y="306"/>
                  </a:lnTo>
                  <a:lnTo>
                    <a:pt x="2711" y="323"/>
                  </a:lnTo>
                  <a:lnTo>
                    <a:pt x="2712" y="341"/>
                  </a:lnTo>
                  <a:lnTo>
                    <a:pt x="2711" y="359"/>
                  </a:lnTo>
                  <a:lnTo>
                    <a:pt x="2706" y="376"/>
                  </a:lnTo>
                  <a:lnTo>
                    <a:pt x="2697" y="392"/>
                  </a:lnTo>
                  <a:lnTo>
                    <a:pt x="2685" y="409"/>
                  </a:lnTo>
                  <a:lnTo>
                    <a:pt x="2670" y="426"/>
                  </a:lnTo>
                  <a:lnTo>
                    <a:pt x="2652" y="443"/>
                  </a:lnTo>
                  <a:lnTo>
                    <a:pt x="2630" y="458"/>
                  </a:lnTo>
                  <a:lnTo>
                    <a:pt x="2605" y="473"/>
                  </a:lnTo>
                  <a:lnTo>
                    <a:pt x="2578" y="489"/>
                  </a:lnTo>
                  <a:lnTo>
                    <a:pt x="2549" y="503"/>
                  </a:lnTo>
                  <a:lnTo>
                    <a:pt x="2517" y="518"/>
                  </a:lnTo>
                  <a:lnTo>
                    <a:pt x="2481" y="531"/>
                  </a:lnTo>
                  <a:lnTo>
                    <a:pt x="2443" y="545"/>
                  </a:lnTo>
                  <a:lnTo>
                    <a:pt x="2403" y="558"/>
                  </a:lnTo>
                  <a:lnTo>
                    <a:pt x="2360" y="570"/>
                  </a:lnTo>
                  <a:lnTo>
                    <a:pt x="2316" y="583"/>
                  </a:lnTo>
                  <a:lnTo>
                    <a:pt x="2268" y="593"/>
                  </a:lnTo>
                  <a:lnTo>
                    <a:pt x="2219" y="605"/>
                  </a:lnTo>
                  <a:lnTo>
                    <a:pt x="2168" y="615"/>
                  </a:lnTo>
                  <a:lnTo>
                    <a:pt x="2115" y="624"/>
                  </a:lnTo>
                  <a:lnTo>
                    <a:pt x="2060" y="633"/>
                  </a:lnTo>
                  <a:lnTo>
                    <a:pt x="2003" y="641"/>
                  </a:lnTo>
                  <a:lnTo>
                    <a:pt x="1944" y="648"/>
                  </a:lnTo>
                  <a:lnTo>
                    <a:pt x="1885" y="656"/>
                  </a:lnTo>
                  <a:lnTo>
                    <a:pt x="1823" y="661"/>
                  </a:lnTo>
                  <a:lnTo>
                    <a:pt x="1760" y="666"/>
                  </a:lnTo>
                  <a:lnTo>
                    <a:pt x="1695" y="672"/>
                  </a:lnTo>
                  <a:lnTo>
                    <a:pt x="1630" y="675"/>
                  </a:lnTo>
                  <a:lnTo>
                    <a:pt x="1563" y="678"/>
                  </a:lnTo>
                  <a:lnTo>
                    <a:pt x="1495" y="681"/>
                  </a:lnTo>
                  <a:lnTo>
                    <a:pt x="1426" y="682"/>
                  </a:lnTo>
                  <a:lnTo>
                    <a:pt x="1357" y="682"/>
                  </a:lnTo>
                  <a:lnTo>
                    <a:pt x="1286" y="682"/>
                  </a:lnTo>
                  <a:lnTo>
                    <a:pt x="1218" y="681"/>
                  </a:lnTo>
                  <a:lnTo>
                    <a:pt x="1150" y="678"/>
                  </a:lnTo>
                  <a:lnTo>
                    <a:pt x="1083" y="675"/>
                  </a:lnTo>
                  <a:lnTo>
                    <a:pt x="1017" y="672"/>
                  </a:lnTo>
                  <a:lnTo>
                    <a:pt x="953" y="666"/>
                  </a:lnTo>
                  <a:lnTo>
                    <a:pt x="891" y="661"/>
                  </a:lnTo>
                  <a:lnTo>
                    <a:pt x="829" y="656"/>
                  </a:lnTo>
                  <a:lnTo>
                    <a:pt x="769" y="648"/>
                  </a:lnTo>
                  <a:lnTo>
                    <a:pt x="711" y="641"/>
                  </a:lnTo>
                  <a:lnTo>
                    <a:pt x="653" y="633"/>
                  </a:lnTo>
                  <a:lnTo>
                    <a:pt x="599" y="624"/>
                  </a:lnTo>
                  <a:lnTo>
                    <a:pt x="545" y="615"/>
                  </a:lnTo>
                  <a:lnTo>
                    <a:pt x="495" y="605"/>
                  </a:lnTo>
                  <a:lnTo>
                    <a:pt x="445" y="593"/>
                  </a:lnTo>
                  <a:lnTo>
                    <a:pt x="398" y="583"/>
                  </a:lnTo>
                  <a:lnTo>
                    <a:pt x="353" y="570"/>
                  </a:lnTo>
                  <a:lnTo>
                    <a:pt x="311" y="558"/>
                  </a:lnTo>
                  <a:lnTo>
                    <a:pt x="271" y="545"/>
                  </a:lnTo>
                  <a:lnTo>
                    <a:pt x="232" y="531"/>
                  </a:lnTo>
                  <a:lnTo>
                    <a:pt x="197" y="518"/>
                  </a:lnTo>
                  <a:lnTo>
                    <a:pt x="164" y="503"/>
                  </a:lnTo>
                  <a:lnTo>
                    <a:pt x="134" y="489"/>
                  </a:lnTo>
                  <a:lnTo>
                    <a:pt x="107" y="473"/>
                  </a:lnTo>
                  <a:lnTo>
                    <a:pt x="83" y="458"/>
                  </a:lnTo>
                  <a:lnTo>
                    <a:pt x="62" y="443"/>
                  </a:lnTo>
                  <a:lnTo>
                    <a:pt x="43" y="426"/>
                  </a:lnTo>
                  <a:lnTo>
                    <a:pt x="29" y="409"/>
                  </a:lnTo>
                  <a:lnTo>
                    <a:pt x="16" y="392"/>
                  </a:lnTo>
                  <a:lnTo>
                    <a:pt x="8" y="376"/>
                  </a:lnTo>
                  <a:lnTo>
                    <a:pt x="3" y="359"/>
                  </a:lnTo>
                  <a:lnTo>
                    <a:pt x="0" y="341"/>
                  </a:lnTo>
                  <a:lnTo>
                    <a:pt x="3" y="323"/>
                  </a:lnTo>
                  <a:lnTo>
                    <a:pt x="8" y="306"/>
                  </a:lnTo>
                  <a:lnTo>
                    <a:pt x="16" y="289"/>
                  </a:lnTo>
                  <a:lnTo>
                    <a:pt x="29" y="271"/>
                  </a:lnTo>
                  <a:lnTo>
                    <a:pt x="43" y="256"/>
                  </a:lnTo>
                  <a:lnTo>
                    <a:pt x="62" y="239"/>
                  </a:lnTo>
                  <a:lnTo>
                    <a:pt x="83" y="224"/>
                  </a:lnTo>
                  <a:lnTo>
                    <a:pt x="107" y="208"/>
                  </a:lnTo>
                  <a:lnTo>
                    <a:pt x="134" y="193"/>
                  </a:lnTo>
                  <a:lnTo>
                    <a:pt x="164" y="177"/>
                  </a:lnTo>
                  <a:lnTo>
                    <a:pt x="197" y="163"/>
                  </a:lnTo>
                  <a:lnTo>
                    <a:pt x="232" y="150"/>
                  </a:lnTo>
                  <a:lnTo>
                    <a:pt x="271" y="136"/>
                  </a:lnTo>
                  <a:lnTo>
                    <a:pt x="311" y="123"/>
                  </a:lnTo>
                  <a:lnTo>
                    <a:pt x="353" y="110"/>
                  </a:lnTo>
                  <a:lnTo>
                    <a:pt x="398" y="99"/>
                  </a:lnTo>
                  <a:lnTo>
                    <a:pt x="445" y="87"/>
                  </a:lnTo>
                  <a:lnTo>
                    <a:pt x="495" y="77"/>
                  </a:lnTo>
                  <a:lnTo>
                    <a:pt x="545" y="67"/>
                  </a:lnTo>
                  <a:lnTo>
                    <a:pt x="599" y="58"/>
                  </a:lnTo>
                  <a:lnTo>
                    <a:pt x="653" y="49"/>
                  </a:lnTo>
                  <a:lnTo>
                    <a:pt x="711" y="41"/>
                  </a:lnTo>
                  <a:lnTo>
                    <a:pt x="769" y="33"/>
                  </a:lnTo>
                  <a:lnTo>
                    <a:pt x="829" y="26"/>
                  </a:lnTo>
                  <a:lnTo>
                    <a:pt x="891" y="20"/>
                  </a:lnTo>
                  <a:lnTo>
                    <a:pt x="953" y="14"/>
                  </a:lnTo>
                  <a:lnTo>
                    <a:pt x="1017" y="10"/>
                  </a:lnTo>
                  <a:lnTo>
                    <a:pt x="1083" y="6"/>
                  </a:lnTo>
                  <a:lnTo>
                    <a:pt x="1150" y="4"/>
                  </a:lnTo>
                  <a:lnTo>
                    <a:pt x="1218" y="1"/>
                  </a:lnTo>
                  <a:lnTo>
                    <a:pt x="1286" y="0"/>
                  </a:lnTo>
                  <a:lnTo>
                    <a:pt x="1357" y="0"/>
                  </a:lnTo>
                  <a:close/>
                </a:path>
              </a:pathLst>
            </a:custGeom>
            <a:solidFill>
              <a:srgbClr val="4B4B4D"/>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83" name="Google Shape;1983;p23"/>
            <p:cNvSpPr/>
            <p:nvPr/>
          </p:nvSpPr>
          <p:spPr>
            <a:xfrm>
              <a:off x="6665913" y="4711700"/>
              <a:ext cx="890588" cy="206375"/>
            </a:xfrm>
            <a:custGeom>
              <a:avLst/>
              <a:gdLst/>
              <a:ahLst/>
              <a:cxnLst/>
              <a:rect l="l" t="t" r="r" b="b"/>
              <a:pathLst>
                <a:path w="2246" h="517" extrusionOk="0">
                  <a:moveTo>
                    <a:pt x="1124" y="0"/>
                  </a:moveTo>
                  <a:lnTo>
                    <a:pt x="1182" y="0"/>
                  </a:lnTo>
                  <a:lnTo>
                    <a:pt x="1239" y="1"/>
                  </a:lnTo>
                  <a:lnTo>
                    <a:pt x="1295" y="2"/>
                  </a:lnTo>
                  <a:lnTo>
                    <a:pt x="1349" y="5"/>
                  </a:lnTo>
                  <a:lnTo>
                    <a:pt x="1405" y="7"/>
                  </a:lnTo>
                  <a:lnTo>
                    <a:pt x="1457" y="11"/>
                  </a:lnTo>
                  <a:lnTo>
                    <a:pt x="1510" y="15"/>
                  </a:lnTo>
                  <a:lnTo>
                    <a:pt x="1560" y="20"/>
                  </a:lnTo>
                  <a:lnTo>
                    <a:pt x="1610" y="25"/>
                  </a:lnTo>
                  <a:lnTo>
                    <a:pt x="1658" y="31"/>
                  </a:lnTo>
                  <a:lnTo>
                    <a:pt x="1706" y="37"/>
                  </a:lnTo>
                  <a:lnTo>
                    <a:pt x="1751" y="43"/>
                  </a:lnTo>
                  <a:lnTo>
                    <a:pt x="1796" y="51"/>
                  </a:lnTo>
                  <a:lnTo>
                    <a:pt x="1838" y="59"/>
                  </a:lnTo>
                  <a:lnTo>
                    <a:pt x="1878" y="67"/>
                  </a:lnTo>
                  <a:lnTo>
                    <a:pt x="1918" y="76"/>
                  </a:lnTo>
                  <a:lnTo>
                    <a:pt x="1954" y="85"/>
                  </a:lnTo>
                  <a:lnTo>
                    <a:pt x="1990" y="94"/>
                  </a:lnTo>
                  <a:lnTo>
                    <a:pt x="2024" y="104"/>
                  </a:lnTo>
                  <a:lnTo>
                    <a:pt x="2054" y="114"/>
                  </a:lnTo>
                  <a:lnTo>
                    <a:pt x="2084" y="125"/>
                  </a:lnTo>
                  <a:lnTo>
                    <a:pt x="2111" y="135"/>
                  </a:lnTo>
                  <a:lnTo>
                    <a:pt x="2136" y="146"/>
                  </a:lnTo>
                  <a:lnTo>
                    <a:pt x="2157" y="158"/>
                  </a:lnTo>
                  <a:lnTo>
                    <a:pt x="2178" y="170"/>
                  </a:lnTo>
                  <a:lnTo>
                    <a:pt x="2196" y="181"/>
                  </a:lnTo>
                  <a:lnTo>
                    <a:pt x="2212" y="194"/>
                  </a:lnTo>
                  <a:lnTo>
                    <a:pt x="2223" y="207"/>
                  </a:lnTo>
                  <a:lnTo>
                    <a:pt x="2233" y="220"/>
                  </a:lnTo>
                  <a:lnTo>
                    <a:pt x="2240" y="233"/>
                  </a:lnTo>
                  <a:lnTo>
                    <a:pt x="2245" y="246"/>
                  </a:lnTo>
                  <a:lnTo>
                    <a:pt x="2246" y="258"/>
                  </a:lnTo>
                  <a:lnTo>
                    <a:pt x="2245" y="273"/>
                  </a:lnTo>
                  <a:lnTo>
                    <a:pt x="2240" y="285"/>
                  </a:lnTo>
                  <a:lnTo>
                    <a:pt x="2233" y="298"/>
                  </a:lnTo>
                  <a:lnTo>
                    <a:pt x="2223" y="311"/>
                  </a:lnTo>
                  <a:lnTo>
                    <a:pt x="2212" y="324"/>
                  </a:lnTo>
                  <a:lnTo>
                    <a:pt x="2196" y="336"/>
                  </a:lnTo>
                  <a:lnTo>
                    <a:pt x="2178" y="347"/>
                  </a:lnTo>
                  <a:lnTo>
                    <a:pt x="2157" y="360"/>
                  </a:lnTo>
                  <a:lnTo>
                    <a:pt x="2136" y="370"/>
                  </a:lnTo>
                  <a:lnTo>
                    <a:pt x="2111" y="382"/>
                  </a:lnTo>
                  <a:lnTo>
                    <a:pt x="2084" y="394"/>
                  </a:lnTo>
                  <a:lnTo>
                    <a:pt x="2054" y="404"/>
                  </a:lnTo>
                  <a:lnTo>
                    <a:pt x="2024" y="414"/>
                  </a:lnTo>
                  <a:lnTo>
                    <a:pt x="1990" y="423"/>
                  </a:lnTo>
                  <a:lnTo>
                    <a:pt x="1954" y="433"/>
                  </a:lnTo>
                  <a:lnTo>
                    <a:pt x="1918" y="442"/>
                  </a:lnTo>
                  <a:lnTo>
                    <a:pt x="1878" y="450"/>
                  </a:lnTo>
                  <a:lnTo>
                    <a:pt x="1838" y="458"/>
                  </a:lnTo>
                  <a:lnTo>
                    <a:pt x="1796" y="466"/>
                  </a:lnTo>
                  <a:lnTo>
                    <a:pt x="1751" y="473"/>
                  </a:lnTo>
                  <a:lnTo>
                    <a:pt x="1706" y="480"/>
                  </a:lnTo>
                  <a:lnTo>
                    <a:pt x="1658" y="486"/>
                  </a:lnTo>
                  <a:lnTo>
                    <a:pt x="1610" y="493"/>
                  </a:lnTo>
                  <a:lnTo>
                    <a:pt x="1560" y="498"/>
                  </a:lnTo>
                  <a:lnTo>
                    <a:pt x="1510" y="502"/>
                  </a:lnTo>
                  <a:lnTo>
                    <a:pt x="1457" y="505"/>
                  </a:lnTo>
                  <a:lnTo>
                    <a:pt x="1405" y="509"/>
                  </a:lnTo>
                  <a:lnTo>
                    <a:pt x="1349" y="512"/>
                  </a:lnTo>
                  <a:lnTo>
                    <a:pt x="1295" y="514"/>
                  </a:lnTo>
                  <a:lnTo>
                    <a:pt x="1239" y="516"/>
                  </a:lnTo>
                  <a:lnTo>
                    <a:pt x="1182" y="517"/>
                  </a:lnTo>
                  <a:lnTo>
                    <a:pt x="1124" y="517"/>
                  </a:lnTo>
                  <a:lnTo>
                    <a:pt x="1066" y="517"/>
                  </a:lnTo>
                  <a:lnTo>
                    <a:pt x="1009" y="516"/>
                  </a:lnTo>
                  <a:lnTo>
                    <a:pt x="953" y="514"/>
                  </a:lnTo>
                  <a:lnTo>
                    <a:pt x="897" y="512"/>
                  </a:lnTo>
                  <a:lnTo>
                    <a:pt x="843" y="509"/>
                  </a:lnTo>
                  <a:lnTo>
                    <a:pt x="789" y="505"/>
                  </a:lnTo>
                  <a:lnTo>
                    <a:pt x="738" y="502"/>
                  </a:lnTo>
                  <a:lnTo>
                    <a:pt x="686" y="498"/>
                  </a:lnTo>
                  <a:lnTo>
                    <a:pt x="638" y="493"/>
                  </a:lnTo>
                  <a:lnTo>
                    <a:pt x="589" y="486"/>
                  </a:lnTo>
                  <a:lnTo>
                    <a:pt x="541" y="480"/>
                  </a:lnTo>
                  <a:lnTo>
                    <a:pt x="496" y="473"/>
                  </a:lnTo>
                  <a:lnTo>
                    <a:pt x="452" y="466"/>
                  </a:lnTo>
                  <a:lnTo>
                    <a:pt x="410" y="458"/>
                  </a:lnTo>
                  <a:lnTo>
                    <a:pt x="369" y="450"/>
                  </a:lnTo>
                  <a:lnTo>
                    <a:pt x="330" y="442"/>
                  </a:lnTo>
                  <a:lnTo>
                    <a:pt x="293" y="433"/>
                  </a:lnTo>
                  <a:lnTo>
                    <a:pt x="258" y="423"/>
                  </a:lnTo>
                  <a:lnTo>
                    <a:pt x="224" y="414"/>
                  </a:lnTo>
                  <a:lnTo>
                    <a:pt x="192" y="404"/>
                  </a:lnTo>
                  <a:lnTo>
                    <a:pt x="164" y="394"/>
                  </a:lnTo>
                  <a:lnTo>
                    <a:pt x="137" y="382"/>
                  </a:lnTo>
                  <a:lnTo>
                    <a:pt x="111" y="370"/>
                  </a:lnTo>
                  <a:lnTo>
                    <a:pt x="89" y="360"/>
                  </a:lnTo>
                  <a:lnTo>
                    <a:pt x="69" y="347"/>
                  </a:lnTo>
                  <a:lnTo>
                    <a:pt x="52" y="336"/>
                  </a:lnTo>
                  <a:lnTo>
                    <a:pt x="36" y="324"/>
                  </a:lnTo>
                  <a:lnTo>
                    <a:pt x="24" y="311"/>
                  </a:lnTo>
                  <a:lnTo>
                    <a:pt x="13" y="298"/>
                  </a:lnTo>
                  <a:lnTo>
                    <a:pt x="7" y="285"/>
                  </a:lnTo>
                  <a:lnTo>
                    <a:pt x="3" y="273"/>
                  </a:lnTo>
                  <a:lnTo>
                    <a:pt x="0" y="258"/>
                  </a:lnTo>
                  <a:lnTo>
                    <a:pt x="3" y="246"/>
                  </a:lnTo>
                  <a:lnTo>
                    <a:pt x="7" y="233"/>
                  </a:lnTo>
                  <a:lnTo>
                    <a:pt x="13" y="220"/>
                  </a:lnTo>
                  <a:lnTo>
                    <a:pt x="24" y="207"/>
                  </a:lnTo>
                  <a:lnTo>
                    <a:pt x="36" y="194"/>
                  </a:lnTo>
                  <a:lnTo>
                    <a:pt x="52" y="181"/>
                  </a:lnTo>
                  <a:lnTo>
                    <a:pt x="69" y="170"/>
                  </a:lnTo>
                  <a:lnTo>
                    <a:pt x="89" y="158"/>
                  </a:lnTo>
                  <a:lnTo>
                    <a:pt x="111" y="146"/>
                  </a:lnTo>
                  <a:lnTo>
                    <a:pt x="137" y="135"/>
                  </a:lnTo>
                  <a:lnTo>
                    <a:pt x="164" y="125"/>
                  </a:lnTo>
                  <a:lnTo>
                    <a:pt x="192" y="114"/>
                  </a:lnTo>
                  <a:lnTo>
                    <a:pt x="224" y="104"/>
                  </a:lnTo>
                  <a:lnTo>
                    <a:pt x="258" y="94"/>
                  </a:lnTo>
                  <a:lnTo>
                    <a:pt x="293" y="85"/>
                  </a:lnTo>
                  <a:lnTo>
                    <a:pt x="330" y="76"/>
                  </a:lnTo>
                  <a:lnTo>
                    <a:pt x="369" y="67"/>
                  </a:lnTo>
                  <a:lnTo>
                    <a:pt x="410" y="59"/>
                  </a:lnTo>
                  <a:lnTo>
                    <a:pt x="452" y="51"/>
                  </a:lnTo>
                  <a:lnTo>
                    <a:pt x="496" y="43"/>
                  </a:lnTo>
                  <a:lnTo>
                    <a:pt x="541" y="37"/>
                  </a:lnTo>
                  <a:lnTo>
                    <a:pt x="589" y="31"/>
                  </a:lnTo>
                  <a:lnTo>
                    <a:pt x="638" y="25"/>
                  </a:lnTo>
                  <a:lnTo>
                    <a:pt x="686" y="20"/>
                  </a:lnTo>
                  <a:lnTo>
                    <a:pt x="738" y="15"/>
                  </a:lnTo>
                  <a:lnTo>
                    <a:pt x="789" y="11"/>
                  </a:lnTo>
                  <a:lnTo>
                    <a:pt x="843" y="7"/>
                  </a:lnTo>
                  <a:lnTo>
                    <a:pt x="897" y="5"/>
                  </a:lnTo>
                  <a:lnTo>
                    <a:pt x="953" y="2"/>
                  </a:lnTo>
                  <a:lnTo>
                    <a:pt x="1009" y="1"/>
                  </a:lnTo>
                  <a:lnTo>
                    <a:pt x="1066" y="0"/>
                  </a:lnTo>
                  <a:lnTo>
                    <a:pt x="1124" y="0"/>
                  </a:lnTo>
                  <a:close/>
                </a:path>
              </a:pathLst>
            </a:custGeom>
            <a:solidFill>
              <a:srgbClr val="0070C0"/>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84" name="Google Shape;1984;p23"/>
            <p:cNvSpPr/>
            <p:nvPr/>
          </p:nvSpPr>
          <p:spPr>
            <a:xfrm>
              <a:off x="6748463" y="4806950"/>
              <a:ext cx="725488" cy="111125"/>
            </a:xfrm>
            <a:custGeom>
              <a:avLst/>
              <a:gdLst/>
              <a:ahLst/>
              <a:cxnLst/>
              <a:rect l="l" t="t" r="r" b="b"/>
              <a:pathLst>
                <a:path w="1824" h="278" extrusionOk="0">
                  <a:moveTo>
                    <a:pt x="1824" y="170"/>
                  </a:moveTo>
                  <a:lnTo>
                    <a:pt x="1785" y="183"/>
                  </a:lnTo>
                  <a:lnTo>
                    <a:pt x="1742" y="194"/>
                  </a:lnTo>
                  <a:lnTo>
                    <a:pt x="1697" y="205"/>
                  </a:lnTo>
                  <a:lnTo>
                    <a:pt x="1648" y="215"/>
                  </a:lnTo>
                  <a:lnTo>
                    <a:pt x="1598" y="224"/>
                  </a:lnTo>
                  <a:lnTo>
                    <a:pt x="1545" y="233"/>
                  </a:lnTo>
                  <a:lnTo>
                    <a:pt x="1490" y="242"/>
                  </a:lnTo>
                  <a:lnTo>
                    <a:pt x="1432" y="248"/>
                  </a:lnTo>
                  <a:lnTo>
                    <a:pt x="1373" y="256"/>
                  </a:lnTo>
                  <a:lnTo>
                    <a:pt x="1312" y="261"/>
                  </a:lnTo>
                  <a:lnTo>
                    <a:pt x="1249" y="266"/>
                  </a:lnTo>
                  <a:lnTo>
                    <a:pt x="1185" y="270"/>
                  </a:lnTo>
                  <a:lnTo>
                    <a:pt x="1118" y="274"/>
                  </a:lnTo>
                  <a:lnTo>
                    <a:pt x="1051" y="277"/>
                  </a:lnTo>
                  <a:lnTo>
                    <a:pt x="981" y="278"/>
                  </a:lnTo>
                  <a:lnTo>
                    <a:pt x="912" y="278"/>
                  </a:lnTo>
                  <a:lnTo>
                    <a:pt x="841" y="278"/>
                  </a:lnTo>
                  <a:lnTo>
                    <a:pt x="773" y="277"/>
                  </a:lnTo>
                  <a:lnTo>
                    <a:pt x="705" y="274"/>
                  </a:lnTo>
                  <a:lnTo>
                    <a:pt x="639" y="270"/>
                  </a:lnTo>
                  <a:lnTo>
                    <a:pt x="575" y="266"/>
                  </a:lnTo>
                  <a:lnTo>
                    <a:pt x="512" y="261"/>
                  </a:lnTo>
                  <a:lnTo>
                    <a:pt x="450" y="256"/>
                  </a:lnTo>
                  <a:lnTo>
                    <a:pt x="391" y="248"/>
                  </a:lnTo>
                  <a:lnTo>
                    <a:pt x="333" y="242"/>
                  </a:lnTo>
                  <a:lnTo>
                    <a:pt x="277" y="233"/>
                  </a:lnTo>
                  <a:lnTo>
                    <a:pt x="225" y="224"/>
                  </a:lnTo>
                  <a:lnTo>
                    <a:pt x="175" y="215"/>
                  </a:lnTo>
                  <a:lnTo>
                    <a:pt x="127" y="205"/>
                  </a:lnTo>
                  <a:lnTo>
                    <a:pt x="81" y="194"/>
                  </a:lnTo>
                  <a:lnTo>
                    <a:pt x="38" y="183"/>
                  </a:lnTo>
                  <a:lnTo>
                    <a:pt x="0" y="170"/>
                  </a:lnTo>
                  <a:lnTo>
                    <a:pt x="0" y="0"/>
                  </a:lnTo>
                  <a:lnTo>
                    <a:pt x="1824" y="0"/>
                  </a:lnTo>
                  <a:lnTo>
                    <a:pt x="1824" y="170"/>
                  </a:lnTo>
                  <a:close/>
                </a:path>
              </a:pathLst>
            </a:custGeom>
            <a:solidFill>
              <a:srgbClr val="00B0F0"/>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85" name="Google Shape;1985;p23"/>
            <p:cNvSpPr/>
            <p:nvPr/>
          </p:nvSpPr>
          <p:spPr>
            <a:xfrm>
              <a:off x="6748463" y="4730750"/>
              <a:ext cx="725488" cy="157163"/>
            </a:xfrm>
            <a:custGeom>
              <a:avLst/>
              <a:gdLst/>
              <a:ahLst/>
              <a:cxnLst/>
              <a:rect l="l" t="t" r="r" b="b"/>
              <a:pathLst>
                <a:path w="1829" h="395" extrusionOk="0">
                  <a:moveTo>
                    <a:pt x="915" y="0"/>
                  </a:moveTo>
                  <a:lnTo>
                    <a:pt x="1008" y="2"/>
                  </a:lnTo>
                  <a:lnTo>
                    <a:pt x="1099" y="5"/>
                  </a:lnTo>
                  <a:lnTo>
                    <a:pt x="1187" y="9"/>
                  </a:lnTo>
                  <a:lnTo>
                    <a:pt x="1270" y="17"/>
                  </a:lnTo>
                  <a:lnTo>
                    <a:pt x="1350" y="25"/>
                  </a:lnTo>
                  <a:lnTo>
                    <a:pt x="1426" y="35"/>
                  </a:lnTo>
                  <a:lnTo>
                    <a:pt x="1497" y="47"/>
                  </a:lnTo>
                  <a:lnTo>
                    <a:pt x="1561" y="58"/>
                  </a:lnTo>
                  <a:lnTo>
                    <a:pt x="1592" y="66"/>
                  </a:lnTo>
                  <a:lnTo>
                    <a:pt x="1620" y="72"/>
                  </a:lnTo>
                  <a:lnTo>
                    <a:pt x="1647" y="80"/>
                  </a:lnTo>
                  <a:lnTo>
                    <a:pt x="1673" y="88"/>
                  </a:lnTo>
                  <a:lnTo>
                    <a:pt x="1696" y="96"/>
                  </a:lnTo>
                  <a:lnTo>
                    <a:pt x="1718" y="105"/>
                  </a:lnTo>
                  <a:lnTo>
                    <a:pt x="1739" y="112"/>
                  </a:lnTo>
                  <a:lnTo>
                    <a:pt x="1757" y="121"/>
                  </a:lnTo>
                  <a:lnTo>
                    <a:pt x="1773" y="130"/>
                  </a:lnTo>
                  <a:lnTo>
                    <a:pt x="1788" y="139"/>
                  </a:lnTo>
                  <a:lnTo>
                    <a:pt x="1800" y="150"/>
                  </a:lnTo>
                  <a:lnTo>
                    <a:pt x="1811" y="159"/>
                  </a:lnTo>
                  <a:lnTo>
                    <a:pt x="1818" y="169"/>
                  </a:lnTo>
                  <a:lnTo>
                    <a:pt x="1824" y="178"/>
                  </a:lnTo>
                  <a:lnTo>
                    <a:pt x="1827" y="188"/>
                  </a:lnTo>
                  <a:lnTo>
                    <a:pt x="1829" y="199"/>
                  </a:lnTo>
                  <a:lnTo>
                    <a:pt x="1827" y="209"/>
                  </a:lnTo>
                  <a:lnTo>
                    <a:pt x="1824" y="219"/>
                  </a:lnTo>
                  <a:lnTo>
                    <a:pt x="1818" y="228"/>
                  </a:lnTo>
                  <a:lnTo>
                    <a:pt x="1811" y="238"/>
                  </a:lnTo>
                  <a:lnTo>
                    <a:pt x="1800" y="247"/>
                  </a:lnTo>
                  <a:lnTo>
                    <a:pt x="1788" y="258"/>
                  </a:lnTo>
                  <a:lnTo>
                    <a:pt x="1773" y="267"/>
                  </a:lnTo>
                  <a:lnTo>
                    <a:pt x="1757" y="276"/>
                  </a:lnTo>
                  <a:lnTo>
                    <a:pt x="1739" y="283"/>
                  </a:lnTo>
                  <a:lnTo>
                    <a:pt x="1718" y="292"/>
                  </a:lnTo>
                  <a:lnTo>
                    <a:pt x="1696" y="300"/>
                  </a:lnTo>
                  <a:lnTo>
                    <a:pt x="1673" y="309"/>
                  </a:lnTo>
                  <a:lnTo>
                    <a:pt x="1647" y="317"/>
                  </a:lnTo>
                  <a:lnTo>
                    <a:pt x="1620" y="325"/>
                  </a:lnTo>
                  <a:lnTo>
                    <a:pt x="1592" y="331"/>
                  </a:lnTo>
                  <a:lnTo>
                    <a:pt x="1561" y="338"/>
                  </a:lnTo>
                  <a:lnTo>
                    <a:pt x="1497" y="350"/>
                  </a:lnTo>
                  <a:lnTo>
                    <a:pt x="1426" y="362"/>
                  </a:lnTo>
                  <a:lnTo>
                    <a:pt x="1350" y="372"/>
                  </a:lnTo>
                  <a:lnTo>
                    <a:pt x="1270" y="380"/>
                  </a:lnTo>
                  <a:lnTo>
                    <a:pt x="1187" y="386"/>
                  </a:lnTo>
                  <a:lnTo>
                    <a:pt x="1099" y="392"/>
                  </a:lnTo>
                  <a:lnTo>
                    <a:pt x="1008" y="395"/>
                  </a:lnTo>
                  <a:lnTo>
                    <a:pt x="915" y="395"/>
                  </a:lnTo>
                  <a:lnTo>
                    <a:pt x="821" y="395"/>
                  </a:lnTo>
                  <a:lnTo>
                    <a:pt x="731" y="392"/>
                  </a:lnTo>
                  <a:lnTo>
                    <a:pt x="642" y="386"/>
                  </a:lnTo>
                  <a:lnTo>
                    <a:pt x="558" y="380"/>
                  </a:lnTo>
                  <a:lnTo>
                    <a:pt x="479" y="372"/>
                  </a:lnTo>
                  <a:lnTo>
                    <a:pt x="403" y="362"/>
                  </a:lnTo>
                  <a:lnTo>
                    <a:pt x="333" y="350"/>
                  </a:lnTo>
                  <a:lnTo>
                    <a:pt x="268" y="338"/>
                  </a:lnTo>
                  <a:lnTo>
                    <a:pt x="238" y="331"/>
                  </a:lnTo>
                  <a:lnTo>
                    <a:pt x="208" y="325"/>
                  </a:lnTo>
                  <a:lnTo>
                    <a:pt x="181" y="317"/>
                  </a:lnTo>
                  <a:lnTo>
                    <a:pt x="157" y="309"/>
                  </a:lnTo>
                  <a:lnTo>
                    <a:pt x="132" y="300"/>
                  </a:lnTo>
                  <a:lnTo>
                    <a:pt x="111" y="292"/>
                  </a:lnTo>
                  <a:lnTo>
                    <a:pt x="90" y="283"/>
                  </a:lnTo>
                  <a:lnTo>
                    <a:pt x="72" y="276"/>
                  </a:lnTo>
                  <a:lnTo>
                    <a:pt x="55" y="267"/>
                  </a:lnTo>
                  <a:lnTo>
                    <a:pt x="41" y="258"/>
                  </a:lnTo>
                  <a:lnTo>
                    <a:pt x="30" y="247"/>
                  </a:lnTo>
                  <a:lnTo>
                    <a:pt x="19" y="238"/>
                  </a:lnTo>
                  <a:lnTo>
                    <a:pt x="10" y="228"/>
                  </a:lnTo>
                  <a:lnTo>
                    <a:pt x="5" y="219"/>
                  </a:lnTo>
                  <a:lnTo>
                    <a:pt x="1" y="209"/>
                  </a:lnTo>
                  <a:lnTo>
                    <a:pt x="0" y="199"/>
                  </a:lnTo>
                  <a:lnTo>
                    <a:pt x="1" y="188"/>
                  </a:lnTo>
                  <a:lnTo>
                    <a:pt x="5" y="178"/>
                  </a:lnTo>
                  <a:lnTo>
                    <a:pt x="10" y="169"/>
                  </a:lnTo>
                  <a:lnTo>
                    <a:pt x="19" y="159"/>
                  </a:lnTo>
                  <a:lnTo>
                    <a:pt x="30" y="150"/>
                  </a:lnTo>
                  <a:lnTo>
                    <a:pt x="41" y="139"/>
                  </a:lnTo>
                  <a:lnTo>
                    <a:pt x="55" y="130"/>
                  </a:lnTo>
                  <a:lnTo>
                    <a:pt x="72" y="121"/>
                  </a:lnTo>
                  <a:lnTo>
                    <a:pt x="90" y="112"/>
                  </a:lnTo>
                  <a:lnTo>
                    <a:pt x="111" y="105"/>
                  </a:lnTo>
                  <a:lnTo>
                    <a:pt x="132" y="96"/>
                  </a:lnTo>
                  <a:lnTo>
                    <a:pt x="157" y="88"/>
                  </a:lnTo>
                  <a:lnTo>
                    <a:pt x="181" y="80"/>
                  </a:lnTo>
                  <a:lnTo>
                    <a:pt x="208" y="72"/>
                  </a:lnTo>
                  <a:lnTo>
                    <a:pt x="238" y="66"/>
                  </a:lnTo>
                  <a:lnTo>
                    <a:pt x="268" y="58"/>
                  </a:lnTo>
                  <a:lnTo>
                    <a:pt x="333" y="47"/>
                  </a:lnTo>
                  <a:lnTo>
                    <a:pt x="403" y="35"/>
                  </a:lnTo>
                  <a:lnTo>
                    <a:pt x="479" y="25"/>
                  </a:lnTo>
                  <a:lnTo>
                    <a:pt x="558" y="17"/>
                  </a:lnTo>
                  <a:lnTo>
                    <a:pt x="642" y="9"/>
                  </a:lnTo>
                  <a:lnTo>
                    <a:pt x="731" y="5"/>
                  </a:lnTo>
                  <a:lnTo>
                    <a:pt x="821" y="2"/>
                  </a:lnTo>
                  <a:lnTo>
                    <a:pt x="915" y="0"/>
                  </a:lnTo>
                  <a:close/>
                </a:path>
              </a:pathLst>
            </a:custGeom>
            <a:solidFill>
              <a:srgbClr val="00B0F0"/>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1986" name="Google Shape;1986;p23"/>
            <p:cNvSpPr/>
            <p:nvPr/>
          </p:nvSpPr>
          <p:spPr>
            <a:xfrm>
              <a:off x="6767513" y="4735513"/>
              <a:ext cx="687388" cy="131763"/>
            </a:xfrm>
            <a:custGeom>
              <a:avLst/>
              <a:gdLst/>
              <a:ahLst/>
              <a:cxnLst/>
              <a:rect l="l" t="t" r="r" b="b"/>
              <a:pathLst>
                <a:path w="1730" h="331" extrusionOk="0">
                  <a:moveTo>
                    <a:pt x="865" y="0"/>
                  </a:moveTo>
                  <a:lnTo>
                    <a:pt x="953" y="0"/>
                  </a:lnTo>
                  <a:lnTo>
                    <a:pt x="1039" y="3"/>
                  </a:lnTo>
                  <a:lnTo>
                    <a:pt x="1122" y="8"/>
                  </a:lnTo>
                  <a:lnTo>
                    <a:pt x="1201" y="13"/>
                  </a:lnTo>
                  <a:lnTo>
                    <a:pt x="1277" y="19"/>
                  </a:lnTo>
                  <a:lnTo>
                    <a:pt x="1348" y="28"/>
                  </a:lnTo>
                  <a:lnTo>
                    <a:pt x="1415" y="37"/>
                  </a:lnTo>
                  <a:lnTo>
                    <a:pt x="1476" y="48"/>
                  </a:lnTo>
                  <a:lnTo>
                    <a:pt x="1532" y="60"/>
                  </a:lnTo>
                  <a:lnTo>
                    <a:pt x="1582" y="72"/>
                  </a:lnTo>
                  <a:lnTo>
                    <a:pt x="1604" y="80"/>
                  </a:lnTo>
                  <a:lnTo>
                    <a:pt x="1626" y="86"/>
                  </a:lnTo>
                  <a:lnTo>
                    <a:pt x="1644" y="94"/>
                  </a:lnTo>
                  <a:lnTo>
                    <a:pt x="1662" y="100"/>
                  </a:lnTo>
                  <a:lnTo>
                    <a:pt x="1677" y="108"/>
                  </a:lnTo>
                  <a:lnTo>
                    <a:pt x="1691" y="116"/>
                  </a:lnTo>
                  <a:lnTo>
                    <a:pt x="1703" y="123"/>
                  </a:lnTo>
                  <a:lnTo>
                    <a:pt x="1712" y="131"/>
                  </a:lnTo>
                  <a:lnTo>
                    <a:pt x="1720" y="140"/>
                  </a:lnTo>
                  <a:lnTo>
                    <a:pt x="1725" y="148"/>
                  </a:lnTo>
                  <a:lnTo>
                    <a:pt x="1729" y="157"/>
                  </a:lnTo>
                  <a:lnTo>
                    <a:pt x="1730" y="165"/>
                  </a:lnTo>
                  <a:lnTo>
                    <a:pt x="1729" y="174"/>
                  </a:lnTo>
                  <a:lnTo>
                    <a:pt x="1725" y="181"/>
                  </a:lnTo>
                  <a:lnTo>
                    <a:pt x="1720" y="190"/>
                  </a:lnTo>
                  <a:lnTo>
                    <a:pt x="1712" y="198"/>
                  </a:lnTo>
                  <a:lnTo>
                    <a:pt x="1703" y="206"/>
                  </a:lnTo>
                  <a:lnTo>
                    <a:pt x="1691" y="215"/>
                  </a:lnTo>
                  <a:lnTo>
                    <a:pt x="1677" y="223"/>
                  </a:lnTo>
                  <a:lnTo>
                    <a:pt x="1662" y="229"/>
                  </a:lnTo>
                  <a:lnTo>
                    <a:pt x="1644" y="237"/>
                  </a:lnTo>
                  <a:lnTo>
                    <a:pt x="1626" y="244"/>
                  </a:lnTo>
                  <a:lnTo>
                    <a:pt x="1604" y="251"/>
                  </a:lnTo>
                  <a:lnTo>
                    <a:pt x="1582" y="257"/>
                  </a:lnTo>
                  <a:lnTo>
                    <a:pt x="1532" y="270"/>
                  </a:lnTo>
                  <a:lnTo>
                    <a:pt x="1476" y="282"/>
                  </a:lnTo>
                  <a:lnTo>
                    <a:pt x="1415" y="293"/>
                  </a:lnTo>
                  <a:lnTo>
                    <a:pt x="1348" y="302"/>
                  </a:lnTo>
                  <a:lnTo>
                    <a:pt x="1277" y="310"/>
                  </a:lnTo>
                  <a:lnTo>
                    <a:pt x="1201" y="318"/>
                  </a:lnTo>
                  <a:lnTo>
                    <a:pt x="1122" y="323"/>
                  </a:lnTo>
                  <a:lnTo>
                    <a:pt x="1039" y="327"/>
                  </a:lnTo>
                  <a:lnTo>
                    <a:pt x="953" y="329"/>
                  </a:lnTo>
                  <a:lnTo>
                    <a:pt x="865" y="331"/>
                  </a:lnTo>
                  <a:lnTo>
                    <a:pt x="776" y="329"/>
                  </a:lnTo>
                  <a:lnTo>
                    <a:pt x="690" y="327"/>
                  </a:lnTo>
                  <a:lnTo>
                    <a:pt x="608" y="323"/>
                  </a:lnTo>
                  <a:lnTo>
                    <a:pt x="528" y="318"/>
                  </a:lnTo>
                  <a:lnTo>
                    <a:pt x="452" y="310"/>
                  </a:lnTo>
                  <a:lnTo>
                    <a:pt x="381" y="302"/>
                  </a:lnTo>
                  <a:lnTo>
                    <a:pt x="314" y="293"/>
                  </a:lnTo>
                  <a:lnTo>
                    <a:pt x="254" y="282"/>
                  </a:lnTo>
                  <a:lnTo>
                    <a:pt x="197" y="270"/>
                  </a:lnTo>
                  <a:lnTo>
                    <a:pt x="147" y="257"/>
                  </a:lnTo>
                  <a:lnTo>
                    <a:pt x="125" y="251"/>
                  </a:lnTo>
                  <a:lnTo>
                    <a:pt x="104" y="244"/>
                  </a:lnTo>
                  <a:lnTo>
                    <a:pt x="85" y="237"/>
                  </a:lnTo>
                  <a:lnTo>
                    <a:pt x="67" y="229"/>
                  </a:lnTo>
                  <a:lnTo>
                    <a:pt x="52" y="223"/>
                  </a:lnTo>
                  <a:lnTo>
                    <a:pt x="39" y="215"/>
                  </a:lnTo>
                  <a:lnTo>
                    <a:pt x="27" y="206"/>
                  </a:lnTo>
                  <a:lnTo>
                    <a:pt x="17" y="198"/>
                  </a:lnTo>
                  <a:lnTo>
                    <a:pt x="9" y="190"/>
                  </a:lnTo>
                  <a:lnTo>
                    <a:pt x="4" y="181"/>
                  </a:lnTo>
                  <a:lnTo>
                    <a:pt x="1" y="174"/>
                  </a:lnTo>
                  <a:lnTo>
                    <a:pt x="0" y="165"/>
                  </a:lnTo>
                  <a:lnTo>
                    <a:pt x="1" y="157"/>
                  </a:lnTo>
                  <a:lnTo>
                    <a:pt x="4" y="148"/>
                  </a:lnTo>
                  <a:lnTo>
                    <a:pt x="9" y="140"/>
                  </a:lnTo>
                  <a:lnTo>
                    <a:pt x="17" y="131"/>
                  </a:lnTo>
                  <a:lnTo>
                    <a:pt x="27" y="123"/>
                  </a:lnTo>
                  <a:lnTo>
                    <a:pt x="39" y="116"/>
                  </a:lnTo>
                  <a:lnTo>
                    <a:pt x="52" y="108"/>
                  </a:lnTo>
                  <a:lnTo>
                    <a:pt x="67" y="100"/>
                  </a:lnTo>
                  <a:lnTo>
                    <a:pt x="85" y="94"/>
                  </a:lnTo>
                  <a:lnTo>
                    <a:pt x="104" y="86"/>
                  </a:lnTo>
                  <a:lnTo>
                    <a:pt x="125" y="80"/>
                  </a:lnTo>
                  <a:lnTo>
                    <a:pt x="147" y="72"/>
                  </a:lnTo>
                  <a:lnTo>
                    <a:pt x="197" y="60"/>
                  </a:lnTo>
                  <a:lnTo>
                    <a:pt x="254" y="48"/>
                  </a:lnTo>
                  <a:lnTo>
                    <a:pt x="314" y="37"/>
                  </a:lnTo>
                  <a:lnTo>
                    <a:pt x="381" y="28"/>
                  </a:lnTo>
                  <a:lnTo>
                    <a:pt x="452" y="19"/>
                  </a:lnTo>
                  <a:lnTo>
                    <a:pt x="528" y="13"/>
                  </a:lnTo>
                  <a:lnTo>
                    <a:pt x="608" y="8"/>
                  </a:lnTo>
                  <a:lnTo>
                    <a:pt x="690" y="3"/>
                  </a:lnTo>
                  <a:lnTo>
                    <a:pt x="776" y="0"/>
                  </a:lnTo>
                  <a:lnTo>
                    <a:pt x="865" y="0"/>
                  </a:lnTo>
                  <a:close/>
                </a:path>
              </a:pathLst>
            </a:custGeom>
            <a:solidFill>
              <a:srgbClr val="4B4B4D"/>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grpSp>
      <p:grpSp>
        <p:nvGrpSpPr>
          <p:cNvPr id="1987" name="Google Shape;1987;p23"/>
          <p:cNvGrpSpPr/>
          <p:nvPr/>
        </p:nvGrpSpPr>
        <p:grpSpPr>
          <a:xfrm>
            <a:off x="576781" y="2644015"/>
            <a:ext cx="1822860" cy="1822859"/>
            <a:chOff x="1590142" y="2110203"/>
            <a:chExt cx="2495550" cy="2495548"/>
          </a:xfrm>
        </p:grpSpPr>
        <p:sp>
          <p:nvSpPr>
            <p:cNvPr id="1988" name="Google Shape;1988;p23"/>
            <p:cNvSpPr/>
            <p:nvPr/>
          </p:nvSpPr>
          <p:spPr>
            <a:xfrm>
              <a:off x="1590142" y="2110203"/>
              <a:ext cx="2495550" cy="2495548"/>
            </a:xfrm>
            <a:prstGeom prst="ellipse">
              <a:avLst/>
            </a:prstGeom>
            <a:solidFill>
              <a:srgbClr val="FCA90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1989" name="Google Shape;1989;p23"/>
            <p:cNvPicPr preferRelativeResize="0"/>
            <p:nvPr/>
          </p:nvPicPr>
          <p:blipFill rotWithShape="1">
            <a:blip r:embed="rId5">
              <a:alphaModFix/>
            </a:blip>
            <a:srcRect/>
            <a:stretch/>
          </p:blipFill>
          <p:spPr>
            <a:xfrm>
              <a:off x="2070499" y="2716013"/>
              <a:ext cx="1534836" cy="1283931"/>
            </a:xfrm>
            <a:prstGeom prst="rect">
              <a:avLst/>
            </a:prstGeom>
            <a:noFill/>
            <a:ln>
              <a:noFill/>
            </a:ln>
          </p:spPr>
        </p:pic>
      </p:grpSp>
      <p:pic>
        <p:nvPicPr>
          <p:cNvPr id="1990" name="Google Shape;1990;p23" descr="http://www.marketingfortravelexperts.com/wp-content/uploads/2014/05/black-right-arrow.png"/>
          <p:cNvPicPr preferRelativeResize="0"/>
          <p:nvPr/>
        </p:nvPicPr>
        <p:blipFill rotWithShape="1">
          <a:blip r:embed="rId4">
            <a:alphaModFix amt="70000"/>
          </a:blip>
          <a:srcRect/>
          <a:stretch/>
        </p:blipFill>
        <p:spPr>
          <a:xfrm rot="-3600000" flipH="1">
            <a:off x="9422974" y="2573900"/>
            <a:ext cx="579159" cy="172019"/>
          </a:xfrm>
          <a:prstGeom prst="rect">
            <a:avLst/>
          </a:prstGeom>
          <a:noFill/>
          <a:ln>
            <a:noFill/>
          </a:ln>
        </p:spPr>
      </p:pic>
      <p:pic>
        <p:nvPicPr>
          <p:cNvPr id="1991" name="Google Shape;1991;p23" descr="http://www.marketingfortravelexperts.com/wp-content/uploads/2014/05/black-right-arrow.png"/>
          <p:cNvPicPr preferRelativeResize="0"/>
          <p:nvPr/>
        </p:nvPicPr>
        <p:blipFill rotWithShape="1">
          <a:blip r:embed="rId6">
            <a:alphaModFix amt="70000"/>
          </a:blip>
          <a:srcRect/>
          <a:stretch/>
        </p:blipFill>
        <p:spPr>
          <a:xfrm rot="-6300000">
            <a:off x="1202785" y="4764138"/>
            <a:ext cx="570855" cy="169551"/>
          </a:xfrm>
          <a:prstGeom prst="rect">
            <a:avLst/>
          </a:prstGeom>
          <a:noFill/>
          <a:ln>
            <a:noFill/>
          </a:ln>
        </p:spPr>
      </p:pic>
      <p:cxnSp>
        <p:nvCxnSpPr>
          <p:cNvPr id="1992" name="Google Shape;1992;p23"/>
          <p:cNvCxnSpPr/>
          <p:nvPr/>
        </p:nvCxnSpPr>
        <p:spPr>
          <a:xfrm>
            <a:off x="10036969" y="3350619"/>
            <a:ext cx="1073944" cy="0"/>
          </a:xfrm>
          <a:prstGeom prst="straightConnector1">
            <a:avLst/>
          </a:prstGeom>
          <a:noFill/>
          <a:ln w="9525" cap="flat" cmpd="sng">
            <a:solidFill>
              <a:schemeClr val="accent1"/>
            </a:solidFill>
            <a:prstDash val="dash"/>
            <a:miter lim="800000"/>
            <a:headEnd type="none" w="sm" len="sm"/>
            <a:tailEnd type="none" w="sm" len="sm"/>
          </a:ln>
        </p:spPr>
      </p:cxnSp>
      <p:cxnSp>
        <p:nvCxnSpPr>
          <p:cNvPr id="1993" name="Google Shape;1993;p23"/>
          <p:cNvCxnSpPr/>
          <p:nvPr/>
        </p:nvCxnSpPr>
        <p:spPr>
          <a:xfrm>
            <a:off x="10036969" y="3612903"/>
            <a:ext cx="1073944" cy="0"/>
          </a:xfrm>
          <a:prstGeom prst="straightConnector1">
            <a:avLst/>
          </a:prstGeom>
          <a:noFill/>
          <a:ln w="9525" cap="flat" cmpd="sng">
            <a:solidFill>
              <a:schemeClr val="accent1"/>
            </a:solidFill>
            <a:prstDash val="dash"/>
            <a:miter lim="800000"/>
            <a:headEnd type="none" w="sm" len="sm"/>
            <a:tailEnd type="none" w="sm" len="sm"/>
          </a:ln>
        </p:spPr>
      </p:cxnSp>
      <p:sp>
        <p:nvSpPr>
          <p:cNvPr id="1994" name="Google Shape;1994;p23"/>
          <p:cNvSpPr/>
          <p:nvPr/>
        </p:nvSpPr>
        <p:spPr>
          <a:xfrm>
            <a:off x="6124291" y="1747447"/>
            <a:ext cx="1425040" cy="353303"/>
          </a:xfrm>
          <a:prstGeom prst="roundRect">
            <a:avLst>
              <a:gd name="adj" fmla="val 13264"/>
            </a:avLst>
          </a:prstGeom>
          <a:solidFill>
            <a:srgbClr val="4AB9C4"/>
          </a:solidFill>
          <a:ln>
            <a:noFill/>
          </a:ln>
        </p:spPr>
        <p:txBody>
          <a:bodyPr spcFirstLastPara="1" wrap="square" lIns="72000" tIns="36000" rIns="72000" bIns="36000" anchor="ctr" anchorCtr="0">
            <a:noAutofit/>
          </a:bodyPr>
          <a:lstStyle/>
          <a:p>
            <a:pPr algn="ctr">
              <a:lnSpc>
                <a:spcPct val="90000"/>
              </a:lnSpc>
              <a:buSzPts val="1400"/>
            </a:pPr>
            <a:r>
              <a:rPr lang="en-US" sz="1400" b="1">
                <a:solidFill>
                  <a:schemeClr val="lt1"/>
                </a:solidFill>
                <a:latin typeface="Roboto"/>
                <a:ea typeface="Roboto"/>
                <a:cs typeface="Roboto"/>
                <a:sym typeface="Roboto"/>
              </a:rPr>
              <a:t>Compute Site</a:t>
            </a:r>
            <a:endParaRPr sz="1400"/>
          </a:p>
        </p:txBody>
      </p:sp>
      <p:sp>
        <p:nvSpPr>
          <p:cNvPr id="1995" name="Google Shape;1995;p23"/>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r>
              <a:rPr lang="en-US"/>
              <a:t>https://pegasus.isi.edu</a:t>
            </a:r>
            <a:endParaRPr/>
          </a:p>
        </p:txBody>
      </p:sp>
      <p:sp>
        <p:nvSpPr>
          <p:cNvPr id="1996" name="Google Shape;1996;p23"/>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24"/>
          <p:cNvSpPr txBox="1">
            <a:spLocks noGrp="1"/>
          </p:cNvSpPr>
          <p:nvPr>
            <p:ph type="title"/>
          </p:nvPr>
        </p:nvSpPr>
        <p:spPr>
          <a:xfrm>
            <a:off x="838200" y="365125"/>
            <a:ext cx="9548675" cy="646291"/>
          </a:xfrm>
          <a:prstGeom prst="rect">
            <a:avLst/>
          </a:prstGeom>
          <a:noFill/>
          <a:ln>
            <a:noFill/>
          </a:ln>
        </p:spPr>
        <p:txBody>
          <a:bodyPr spcFirstLastPara="1" vert="horz" wrap="square" lIns="91425" tIns="45700" rIns="91425" bIns="45700" rtlCol="0" anchor="t" anchorCtr="0">
            <a:spAutoFit/>
          </a:bodyPr>
          <a:lstStyle/>
          <a:p>
            <a:pPr>
              <a:buClr>
                <a:srgbClr val="2D75B6"/>
              </a:buClr>
            </a:pPr>
            <a:r>
              <a:rPr lang="en-US">
                <a:solidFill>
                  <a:srgbClr val="2D75B6"/>
                </a:solidFill>
              </a:rPr>
              <a:t>Cloud Computing</a:t>
            </a:r>
            <a:endParaRPr/>
          </a:p>
        </p:txBody>
      </p:sp>
      <p:sp>
        <p:nvSpPr>
          <p:cNvPr id="2002" name="Google Shape;2002;p24"/>
          <p:cNvSpPr txBox="1">
            <a:spLocks noGrp="1"/>
          </p:cNvSpPr>
          <p:nvPr>
            <p:ph type="body" idx="2"/>
          </p:nvPr>
        </p:nvSpPr>
        <p:spPr>
          <a:xfrm>
            <a:off x="838200" y="928617"/>
            <a:ext cx="9548675" cy="363804"/>
          </a:xfrm>
          <a:prstGeom prst="rect">
            <a:avLst/>
          </a:prstGeom>
          <a:noFill/>
          <a:ln>
            <a:noFill/>
          </a:ln>
        </p:spPr>
        <p:txBody>
          <a:bodyPr spcFirstLastPara="1" vert="horz" wrap="square" lIns="91425" tIns="45700" rIns="91425" bIns="45700" rtlCol="0" anchor="t" anchorCtr="0">
            <a:noAutofit/>
          </a:bodyPr>
          <a:lstStyle/>
          <a:p>
            <a:pPr marL="0" indent="0">
              <a:buSzPts val="2000"/>
            </a:pPr>
            <a:r>
              <a:rPr lang="en-US" sz="2000"/>
              <a:t>High-scalable object storages</a:t>
            </a:r>
            <a:endParaRPr/>
          </a:p>
        </p:txBody>
      </p:sp>
      <p:sp>
        <p:nvSpPr>
          <p:cNvPr id="2003" name="Google Shape;2003;p24"/>
          <p:cNvSpPr/>
          <p:nvPr/>
        </p:nvSpPr>
        <p:spPr>
          <a:xfrm>
            <a:off x="8735357" y="1924099"/>
            <a:ext cx="2879865" cy="3028784"/>
          </a:xfrm>
          <a:prstGeom prst="roundRect">
            <a:avLst>
              <a:gd name="adj" fmla="val 5166"/>
            </a:avLst>
          </a:prstGeom>
          <a:solidFill>
            <a:schemeClr val="lt2">
              <a:alpha val="46666"/>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04" name="Google Shape;2004;p24"/>
          <p:cNvSpPr/>
          <p:nvPr/>
        </p:nvSpPr>
        <p:spPr>
          <a:xfrm>
            <a:off x="5454976" y="1924099"/>
            <a:ext cx="2315133" cy="3028784"/>
          </a:xfrm>
          <a:prstGeom prst="roundRect">
            <a:avLst>
              <a:gd name="adj" fmla="val 5166"/>
            </a:avLst>
          </a:prstGeom>
          <a:solidFill>
            <a:schemeClr val="lt2">
              <a:alpha val="46666"/>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05" name="Google Shape;2005;p24"/>
          <p:cNvSpPr/>
          <p:nvPr/>
        </p:nvSpPr>
        <p:spPr>
          <a:xfrm>
            <a:off x="1927615" y="2846395"/>
            <a:ext cx="4894856" cy="713684"/>
          </a:xfrm>
          <a:custGeom>
            <a:avLst/>
            <a:gdLst/>
            <a:ahLst/>
            <a:cxnLst/>
            <a:rect l="l" t="t" r="r" b="b"/>
            <a:pathLst>
              <a:path w="4894856" h="713684" extrusionOk="0">
                <a:moveTo>
                  <a:pt x="0" y="702667"/>
                </a:moveTo>
                <a:lnTo>
                  <a:pt x="2456762" y="713684"/>
                </a:lnTo>
                <a:cubicBezTo>
                  <a:pt x="2991080" y="702667"/>
                  <a:pt x="2998425" y="700831"/>
                  <a:pt x="3205909" y="636566"/>
                </a:cubicBezTo>
                <a:cubicBezTo>
                  <a:pt x="3413393" y="572301"/>
                  <a:pt x="3574974" y="427246"/>
                  <a:pt x="3701668" y="328094"/>
                </a:cubicBezTo>
                <a:cubicBezTo>
                  <a:pt x="3828362" y="228942"/>
                  <a:pt x="3881610" y="94903"/>
                  <a:pt x="3966072" y="41655"/>
                </a:cubicBezTo>
                <a:cubicBezTo>
                  <a:pt x="4050534" y="-11593"/>
                  <a:pt x="4208443" y="8605"/>
                  <a:pt x="4208443" y="8605"/>
                </a:cubicBezTo>
                <a:cubicBezTo>
                  <a:pt x="4428781" y="12277"/>
                  <a:pt x="4674518" y="-3101"/>
                  <a:pt x="4894856" y="571"/>
                </a:cubicBezTo>
              </a:path>
            </a:pathLst>
          </a:custGeom>
          <a:noFill/>
          <a:ln w="381000" cap="flat" cmpd="sng">
            <a:solidFill>
              <a:srgbClr val="74CA21">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06" name="Google Shape;2006;p24"/>
          <p:cNvSpPr/>
          <p:nvPr/>
        </p:nvSpPr>
        <p:spPr>
          <a:xfrm rot="10800000" flipH="1">
            <a:off x="1937497" y="3548658"/>
            <a:ext cx="4869456" cy="652391"/>
          </a:xfrm>
          <a:custGeom>
            <a:avLst/>
            <a:gdLst/>
            <a:ahLst/>
            <a:cxnLst/>
            <a:rect l="l" t="t" r="r" b="b"/>
            <a:pathLst>
              <a:path w="4869456" h="705327" extrusionOk="0">
                <a:moveTo>
                  <a:pt x="0" y="694310"/>
                </a:moveTo>
                <a:lnTo>
                  <a:pt x="2456762" y="705327"/>
                </a:lnTo>
                <a:cubicBezTo>
                  <a:pt x="2991080" y="694310"/>
                  <a:pt x="2998425" y="692474"/>
                  <a:pt x="3205909" y="628209"/>
                </a:cubicBezTo>
                <a:cubicBezTo>
                  <a:pt x="3413393" y="563944"/>
                  <a:pt x="3577091" y="416600"/>
                  <a:pt x="3701668" y="319737"/>
                </a:cubicBezTo>
                <a:cubicBezTo>
                  <a:pt x="3826245" y="222874"/>
                  <a:pt x="3868910" y="100277"/>
                  <a:pt x="3953372" y="47029"/>
                </a:cubicBezTo>
                <a:cubicBezTo>
                  <a:pt x="4037834" y="-6219"/>
                  <a:pt x="4208443" y="248"/>
                  <a:pt x="4208443" y="248"/>
                </a:cubicBezTo>
                <a:lnTo>
                  <a:pt x="4869456" y="11264"/>
                </a:lnTo>
              </a:path>
            </a:pathLst>
          </a:custGeom>
          <a:noFill/>
          <a:ln w="381000" cap="flat" cmpd="sng">
            <a:solidFill>
              <a:srgbClr val="74CA21">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07" name="Google Shape;2007;p24"/>
          <p:cNvSpPr/>
          <p:nvPr/>
        </p:nvSpPr>
        <p:spPr>
          <a:xfrm>
            <a:off x="6836811" y="3509071"/>
            <a:ext cx="2361572" cy="661679"/>
          </a:xfrm>
          <a:custGeom>
            <a:avLst/>
            <a:gdLst/>
            <a:ahLst/>
            <a:cxnLst/>
            <a:rect l="l" t="t" r="r" b="b"/>
            <a:pathLst>
              <a:path w="2736145" h="806768" extrusionOk="0">
                <a:moveTo>
                  <a:pt x="2736145" y="0"/>
                </a:moveTo>
                <a:cubicBezTo>
                  <a:pt x="2409311" y="32133"/>
                  <a:pt x="2078799" y="55690"/>
                  <a:pt x="1821745" y="180884"/>
                </a:cubicBezTo>
                <a:cubicBezTo>
                  <a:pt x="1564691" y="306078"/>
                  <a:pt x="1366244" y="673187"/>
                  <a:pt x="1193822" y="751166"/>
                </a:cubicBezTo>
                <a:cubicBezTo>
                  <a:pt x="1021400" y="829145"/>
                  <a:pt x="575457" y="804095"/>
                  <a:pt x="0" y="798474"/>
                </a:cubicBezTo>
              </a:path>
            </a:pathLst>
          </a:custGeom>
          <a:noFill/>
          <a:ln w="381000" cap="flat" cmpd="sng">
            <a:solidFill>
              <a:srgbClr val="B3C6E7">
                <a:alpha val="35686"/>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08" name="Google Shape;2008;p24"/>
          <p:cNvSpPr/>
          <p:nvPr/>
        </p:nvSpPr>
        <p:spPr>
          <a:xfrm rot="10800000" flipH="1">
            <a:off x="6820728" y="2854228"/>
            <a:ext cx="2377657" cy="640555"/>
          </a:xfrm>
          <a:custGeom>
            <a:avLst/>
            <a:gdLst/>
            <a:ahLst/>
            <a:cxnLst/>
            <a:rect l="l" t="t" r="r" b="b"/>
            <a:pathLst>
              <a:path w="2917567" h="792453" extrusionOk="0">
                <a:moveTo>
                  <a:pt x="2917567" y="0"/>
                </a:moveTo>
                <a:cubicBezTo>
                  <a:pt x="2590733" y="32133"/>
                  <a:pt x="2267795" y="74915"/>
                  <a:pt x="2003167" y="198304"/>
                </a:cubicBezTo>
                <a:cubicBezTo>
                  <a:pt x="1738539" y="321693"/>
                  <a:pt x="1496131" y="652097"/>
                  <a:pt x="1329796" y="740337"/>
                </a:cubicBezTo>
                <a:cubicBezTo>
                  <a:pt x="1163461" y="828577"/>
                  <a:pt x="546563" y="776742"/>
                  <a:pt x="0" y="782515"/>
                </a:cubicBezTo>
              </a:path>
            </a:pathLst>
          </a:custGeom>
          <a:noFill/>
          <a:ln w="381000" cap="flat" cmpd="sng">
            <a:solidFill>
              <a:srgbClr val="B3C6E7">
                <a:alpha val="35686"/>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09" name="Google Shape;2009;p24"/>
          <p:cNvSpPr/>
          <p:nvPr/>
        </p:nvSpPr>
        <p:spPr>
          <a:xfrm>
            <a:off x="2951429" y="3417797"/>
            <a:ext cx="271803" cy="271803"/>
          </a:xfrm>
          <a:prstGeom prst="ellipse">
            <a:avLst/>
          </a:prstGeom>
          <a:noFill/>
          <a:ln w="28575" cap="flat" cmpd="sng">
            <a:solidFill>
              <a:srgbClr val="F16D19">
                <a:alpha val="68627"/>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10" name="Google Shape;2010;p24"/>
          <p:cNvSpPr/>
          <p:nvPr/>
        </p:nvSpPr>
        <p:spPr>
          <a:xfrm>
            <a:off x="2987577" y="3453945"/>
            <a:ext cx="199508" cy="199508"/>
          </a:xfrm>
          <a:prstGeom prst="ellipse">
            <a:avLst/>
          </a:prstGeom>
          <a:solidFill>
            <a:srgbClr val="FCA904">
              <a:alpha val="80000"/>
            </a:srgbClr>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011" name="Google Shape;2011;p24"/>
          <p:cNvCxnSpPr/>
          <p:nvPr/>
        </p:nvCxnSpPr>
        <p:spPr>
          <a:xfrm>
            <a:off x="2834913" y="3235843"/>
            <a:ext cx="2034201" cy="0"/>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2012" name="Google Shape;2012;p24"/>
          <p:cNvCxnSpPr/>
          <p:nvPr/>
        </p:nvCxnSpPr>
        <p:spPr>
          <a:xfrm>
            <a:off x="2375111" y="2872767"/>
            <a:ext cx="459800" cy="363077"/>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2013" name="Google Shape;2013;p24"/>
          <p:cNvCxnSpPr/>
          <p:nvPr/>
        </p:nvCxnSpPr>
        <p:spPr>
          <a:xfrm>
            <a:off x="2834913" y="3874939"/>
            <a:ext cx="2034201" cy="0"/>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2014" name="Google Shape;2014;p24"/>
          <p:cNvCxnSpPr/>
          <p:nvPr/>
        </p:nvCxnSpPr>
        <p:spPr>
          <a:xfrm rot="10800000" flipH="1">
            <a:off x="2375111" y="3874940"/>
            <a:ext cx="459800" cy="312257"/>
          </a:xfrm>
          <a:prstGeom prst="straightConnector1">
            <a:avLst/>
          </a:prstGeom>
          <a:noFill/>
          <a:ln w="25400" cap="flat" cmpd="sng">
            <a:solidFill>
              <a:srgbClr val="365CAA">
                <a:alpha val="68627"/>
              </a:srgbClr>
            </a:solidFill>
            <a:prstDash val="solid"/>
            <a:miter lim="800000"/>
            <a:headEnd type="none" w="sm" len="sm"/>
            <a:tailEnd type="none" w="sm" len="sm"/>
          </a:ln>
        </p:spPr>
      </p:cxnSp>
      <p:sp>
        <p:nvSpPr>
          <p:cNvPr id="2015" name="Google Shape;2015;p24"/>
          <p:cNvSpPr/>
          <p:nvPr/>
        </p:nvSpPr>
        <p:spPr>
          <a:xfrm>
            <a:off x="3619207" y="3455341"/>
            <a:ext cx="196719" cy="196719"/>
          </a:xfrm>
          <a:prstGeom prst="ellipse">
            <a:avLst/>
          </a:prstGeom>
          <a:solidFill>
            <a:srgbClr val="4AB9C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16" name="Google Shape;2016;p24"/>
          <p:cNvSpPr/>
          <p:nvPr/>
        </p:nvSpPr>
        <p:spPr>
          <a:xfrm>
            <a:off x="3583564" y="3419697"/>
            <a:ext cx="268003" cy="268003"/>
          </a:xfrm>
          <a:prstGeom prst="ellipse">
            <a:avLst/>
          </a:prstGeom>
          <a:noFill/>
          <a:ln w="28575"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17" name="Google Shape;2017;p24"/>
          <p:cNvSpPr/>
          <p:nvPr/>
        </p:nvSpPr>
        <p:spPr>
          <a:xfrm>
            <a:off x="4235370" y="3426521"/>
            <a:ext cx="254359" cy="254359"/>
          </a:xfrm>
          <a:prstGeom prst="ellipse">
            <a:avLst/>
          </a:prstGeom>
          <a:noFill/>
          <a:ln w="28575" cap="flat" cmpd="sng">
            <a:solidFill>
              <a:srgbClr val="548135">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18" name="Google Shape;2018;p24"/>
          <p:cNvSpPr/>
          <p:nvPr/>
        </p:nvSpPr>
        <p:spPr>
          <a:xfrm>
            <a:off x="4269197" y="3460348"/>
            <a:ext cx="186705" cy="186705"/>
          </a:xfrm>
          <a:prstGeom prst="ellipse">
            <a:avLst/>
          </a:prstGeom>
          <a:solidFill>
            <a:srgbClr val="74CA21"/>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19" name="Google Shape;2019;p24"/>
          <p:cNvSpPr txBox="1"/>
          <p:nvPr/>
        </p:nvSpPr>
        <p:spPr>
          <a:xfrm>
            <a:off x="9977375" y="3088694"/>
            <a:ext cx="1405288" cy="261570"/>
          </a:xfrm>
          <a:prstGeom prst="rect">
            <a:avLst/>
          </a:prstGeom>
          <a:noFill/>
          <a:ln>
            <a:noFill/>
          </a:ln>
        </p:spPr>
        <p:txBody>
          <a:bodyPr spcFirstLastPara="1" wrap="square" lIns="91425" tIns="45700" rIns="91425" bIns="45700" anchor="ctr" anchorCtr="0">
            <a:spAutoFit/>
          </a:bodyPr>
          <a:lstStyle/>
          <a:p>
            <a:pPr>
              <a:buSzPts val="1100"/>
            </a:pPr>
            <a:r>
              <a:rPr lang="en-US" sz="1100" b="1" i="1">
                <a:solidFill>
                  <a:srgbClr val="3F3F3F"/>
                </a:solidFill>
                <a:latin typeface="Roboto"/>
                <a:ea typeface="Roboto"/>
                <a:cs typeface="Roboto"/>
                <a:sym typeface="Roboto"/>
              </a:rPr>
              <a:t>Input data site</a:t>
            </a:r>
            <a:endParaRPr sz="1400"/>
          </a:p>
        </p:txBody>
      </p:sp>
      <p:sp>
        <p:nvSpPr>
          <p:cNvPr id="2020" name="Google Shape;2020;p24"/>
          <p:cNvSpPr txBox="1"/>
          <p:nvPr/>
        </p:nvSpPr>
        <p:spPr>
          <a:xfrm>
            <a:off x="9977375" y="3350977"/>
            <a:ext cx="1405288" cy="261570"/>
          </a:xfrm>
          <a:prstGeom prst="rect">
            <a:avLst/>
          </a:prstGeom>
          <a:noFill/>
          <a:ln>
            <a:noFill/>
          </a:ln>
        </p:spPr>
        <p:txBody>
          <a:bodyPr spcFirstLastPara="1" wrap="square" lIns="91425" tIns="45700" rIns="91425" bIns="45700" anchor="ctr" anchorCtr="0">
            <a:spAutoFit/>
          </a:bodyPr>
          <a:lstStyle/>
          <a:p>
            <a:pPr>
              <a:buSzPts val="1100"/>
            </a:pPr>
            <a:r>
              <a:rPr lang="en-US" sz="1100" b="1" i="1">
                <a:solidFill>
                  <a:srgbClr val="3F3F3F"/>
                </a:solidFill>
                <a:latin typeface="Roboto"/>
                <a:ea typeface="Roboto"/>
                <a:cs typeface="Roboto"/>
                <a:sym typeface="Roboto"/>
              </a:rPr>
              <a:t>Data staging site</a:t>
            </a:r>
            <a:endParaRPr sz="1400"/>
          </a:p>
        </p:txBody>
      </p:sp>
      <p:sp>
        <p:nvSpPr>
          <p:cNvPr id="2021" name="Google Shape;2021;p24"/>
          <p:cNvSpPr txBox="1"/>
          <p:nvPr/>
        </p:nvSpPr>
        <p:spPr>
          <a:xfrm>
            <a:off x="9977375" y="3613263"/>
            <a:ext cx="1405288" cy="261570"/>
          </a:xfrm>
          <a:prstGeom prst="rect">
            <a:avLst/>
          </a:prstGeom>
          <a:noFill/>
          <a:ln>
            <a:noFill/>
          </a:ln>
        </p:spPr>
        <p:txBody>
          <a:bodyPr spcFirstLastPara="1" wrap="square" lIns="91425" tIns="45700" rIns="91425" bIns="45700" anchor="ctr" anchorCtr="0">
            <a:spAutoFit/>
          </a:bodyPr>
          <a:lstStyle/>
          <a:p>
            <a:pPr>
              <a:buSzPts val="1100"/>
            </a:pPr>
            <a:r>
              <a:rPr lang="en-US" sz="1100" b="1" i="1">
                <a:solidFill>
                  <a:srgbClr val="3F3F3F"/>
                </a:solidFill>
                <a:latin typeface="Roboto"/>
                <a:ea typeface="Roboto"/>
                <a:cs typeface="Roboto"/>
                <a:sym typeface="Roboto"/>
              </a:rPr>
              <a:t>Output data site</a:t>
            </a:r>
            <a:endParaRPr sz="1400"/>
          </a:p>
        </p:txBody>
      </p:sp>
      <p:sp>
        <p:nvSpPr>
          <p:cNvPr id="2022" name="Google Shape;2022;p24"/>
          <p:cNvSpPr/>
          <p:nvPr/>
        </p:nvSpPr>
        <p:spPr>
          <a:xfrm>
            <a:off x="6301333" y="2321947"/>
            <a:ext cx="1061323" cy="1061323"/>
          </a:xfrm>
          <a:prstGeom prst="roundRect">
            <a:avLst>
              <a:gd name="adj" fmla="val 16667"/>
            </a:avLst>
          </a:prstGeom>
          <a:solidFill>
            <a:srgbClr val="2D75B6"/>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023" name="Google Shape;2023;p24" descr="http://plainicon.com/dboard/userprod/2800_a1826/prod_thumb/plainicon.com-46393-256px-d83.png"/>
          <p:cNvPicPr preferRelativeResize="0"/>
          <p:nvPr/>
        </p:nvPicPr>
        <p:blipFill rotWithShape="1">
          <a:blip r:embed="rId3">
            <a:alphaModFix amt="79000"/>
          </a:blip>
          <a:srcRect/>
          <a:stretch/>
        </p:blipFill>
        <p:spPr>
          <a:xfrm>
            <a:off x="6508394" y="2529009"/>
            <a:ext cx="647199" cy="647199"/>
          </a:xfrm>
          <a:prstGeom prst="rect">
            <a:avLst/>
          </a:prstGeom>
          <a:noFill/>
          <a:ln>
            <a:noFill/>
          </a:ln>
        </p:spPr>
      </p:pic>
      <p:sp>
        <p:nvSpPr>
          <p:cNvPr id="2024" name="Google Shape;2024;p24"/>
          <p:cNvSpPr/>
          <p:nvPr/>
        </p:nvSpPr>
        <p:spPr>
          <a:xfrm>
            <a:off x="6301333" y="3631868"/>
            <a:ext cx="1061323" cy="1061323"/>
          </a:xfrm>
          <a:prstGeom prst="roundRect">
            <a:avLst>
              <a:gd name="adj" fmla="val 16667"/>
            </a:avLst>
          </a:prstGeom>
          <a:solidFill>
            <a:srgbClr val="2D75B6"/>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025" name="Google Shape;2025;p24" descr="http://plainicon.com/dboard/userprod/2800_a1826/prod_thumb/plainicon.com-46393-256px-d83.png"/>
          <p:cNvPicPr preferRelativeResize="0"/>
          <p:nvPr/>
        </p:nvPicPr>
        <p:blipFill rotWithShape="1">
          <a:blip r:embed="rId3">
            <a:alphaModFix amt="80000"/>
          </a:blip>
          <a:srcRect/>
          <a:stretch/>
        </p:blipFill>
        <p:spPr>
          <a:xfrm>
            <a:off x="6508394" y="3838930"/>
            <a:ext cx="647199" cy="647199"/>
          </a:xfrm>
          <a:prstGeom prst="rect">
            <a:avLst/>
          </a:prstGeom>
          <a:noFill/>
          <a:ln>
            <a:noFill/>
          </a:ln>
        </p:spPr>
      </p:pic>
      <p:sp>
        <p:nvSpPr>
          <p:cNvPr id="2026" name="Google Shape;2026;p24"/>
          <p:cNvSpPr/>
          <p:nvPr/>
        </p:nvSpPr>
        <p:spPr>
          <a:xfrm rot="-10023697" flipH="1">
            <a:off x="7916661" y="2894091"/>
            <a:ext cx="614156" cy="330511"/>
          </a:xfrm>
          <a:custGeom>
            <a:avLst/>
            <a:gdLst/>
            <a:ahLst/>
            <a:cxnLst/>
            <a:rect l="l" t="t" r="r" b="b"/>
            <a:pathLst>
              <a:path w="627961" h="319489" extrusionOk="0">
                <a:moveTo>
                  <a:pt x="0" y="319489"/>
                </a:moveTo>
                <a:cubicBezTo>
                  <a:pt x="79872" y="235944"/>
                  <a:pt x="159744" y="152400"/>
                  <a:pt x="264404" y="99152"/>
                </a:cubicBezTo>
                <a:cubicBezTo>
                  <a:pt x="369064" y="45904"/>
                  <a:pt x="627961" y="0"/>
                  <a:pt x="627961" y="0"/>
                </a:cubicBezTo>
              </a:path>
            </a:pathLst>
          </a:custGeom>
          <a:noFill/>
          <a:ln w="57150" cap="flat" cmpd="sng">
            <a:solidFill>
              <a:srgbClr val="365CAA">
                <a:alpha val="72549"/>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27" name="Google Shape;2027;p24"/>
          <p:cNvSpPr txBox="1"/>
          <p:nvPr/>
        </p:nvSpPr>
        <p:spPr>
          <a:xfrm>
            <a:off x="9977375" y="2194936"/>
            <a:ext cx="819455" cy="523180"/>
          </a:xfrm>
          <a:prstGeom prst="rect">
            <a:avLst/>
          </a:prstGeom>
          <a:noFill/>
          <a:ln>
            <a:noFill/>
          </a:ln>
        </p:spPr>
        <p:txBody>
          <a:bodyPr spcFirstLastPara="1" wrap="square" lIns="91425" tIns="45700" rIns="91425" bIns="45700" anchor="t" anchorCtr="0">
            <a:spAutoFit/>
          </a:bodyPr>
          <a:lstStyle/>
          <a:p>
            <a:pPr>
              <a:buSzPts val="1400"/>
            </a:pPr>
            <a:r>
              <a:rPr lang="en-US" sz="1400" b="1">
                <a:solidFill>
                  <a:srgbClr val="2D75B6"/>
                </a:solidFill>
                <a:latin typeface="Roboto"/>
                <a:ea typeface="Roboto"/>
                <a:cs typeface="Roboto"/>
                <a:sym typeface="Roboto"/>
              </a:rPr>
              <a:t>Object</a:t>
            </a:r>
            <a:br>
              <a:rPr lang="en-US" sz="1400" b="1">
                <a:solidFill>
                  <a:srgbClr val="2D75B6"/>
                </a:solidFill>
                <a:latin typeface="Roboto"/>
                <a:ea typeface="Roboto"/>
                <a:cs typeface="Roboto"/>
                <a:sym typeface="Roboto"/>
              </a:rPr>
            </a:br>
            <a:r>
              <a:rPr lang="en-US" sz="1400" b="1">
                <a:solidFill>
                  <a:srgbClr val="2D75B6"/>
                </a:solidFill>
                <a:latin typeface="Roboto"/>
                <a:ea typeface="Roboto"/>
                <a:cs typeface="Roboto"/>
                <a:sym typeface="Roboto"/>
              </a:rPr>
              <a:t>Storage</a:t>
            </a:r>
            <a:endParaRPr sz="1400"/>
          </a:p>
        </p:txBody>
      </p:sp>
      <p:sp>
        <p:nvSpPr>
          <p:cNvPr id="2028" name="Google Shape;2028;p24"/>
          <p:cNvSpPr txBox="1"/>
          <p:nvPr/>
        </p:nvSpPr>
        <p:spPr>
          <a:xfrm>
            <a:off x="941171" y="5166896"/>
            <a:ext cx="1308371" cy="338514"/>
          </a:xfrm>
          <a:prstGeom prst="rect">
            <a:avLst/>
          </a:prstGeom>
          <a:noFill/>
          <a:ln>
            <a:noFill/>
          </a:ln>
        </p:spPr>
        <p:txBody>
          <a:bodyPr spcFirstLastPara="1" wrap="square" lIns="91425" tIns="45700" rIns="91425" bIns="45700" anchor="t" anchorCtr="0">
            <a:spAutoFit/>
          </a:bodyPr>
          <a:lstStyle/>
          <a:p>
            <a:pPr>
              <a:buSzPts val="1600"/>
            </a:pPr>
            <a:r>
              <a:rPr lang="en-US" sz="1600" b="1" i="1">
                <a:solidFill>
                  <a:srgbClr val="74CA21"/>
                </a:solidFill>
                <a:latin typeface="Roboto"/>
                <a:ea typeface="Roboto"/>
                <a:cs typeface="Roboto"/>
                <a:sym typeface="Roboto"/>
              </a:rPr>
              <a:t>Submit Host</a:t>
            </a:r>
            <a:endParaRPr sz="1400"/>
          </a:p>
        </p:txBody>
      </p:sp>
      <p:sp>
        <p:nvSpPr>
          <p:cNvPr id="2029" name="Google Shape;2029;p24"/>
          <p:cNvSpPr txBox="1"/>
          <p:nvPr/>
        </p:nvSpPr>
        <p:spPr>
          <a:xfrm>
            <a:off x="6319753" y="5432379"/>
            <a:ext cx="3292489" cy="523180"/>
          </a:xfrm>
          <a:prstGeom prst="rect">
            <a:avLst/>
          </a:prstGeom>
          <a:noFill/>
          <a:ln>
            <a:noFill/>
          </a:ln>
        </p:spPr>
        <p:txBody>
          <a:bodyPr spcFirstLastPara="1" wrap="square" lIns="91425" tIns="45700" rIns="91425" bIns="45700" anchor="t" anchorCtr="0">
            <a:spAutoFit/>
          </a:bodyPr>
          <a:lstStyle/>
          <a:p>
            <a:pPr algn="r">
              <a:buSzPts val="1400"/>
            </a:pPr>
            <a:r>
              <a:rPr lang="en-US" sz="1400" b="1" i="1">
                <a:solidFill>
                  <a:srgbClr val="2E75B5"/>
                </a:solidFill>
                <a:latin typeface="Roboto"/>
                <a:ea typeface="Roboto"/>
                <a:cs typeface="Roboto"/>
                <a:sym typeface="Roboto"/>
              </a:rPr>
              <a:t>Typical cloud computing deployment </a:t>
            </a:r>
            <a:endParaRPr sz="1400"/>
          </a:p>
          <a:p>
            <a:pPr algn="r">
              <a:buSzPts val="1400"/>
            </a:pPr>
            <a:r>
              <a:rPr lang="en-US" sz="1400" b="1" i="1">
                <a:solidFill>
                  <a:srgbClr val="2E75B5"/>
                </a:solidFill>
                <a:latin typeface="Roboto"/>
                <a:ea typeface="Roboto"/>
                <a:cs typeface="Roboto"/>
                <a:sym typeface="Roboto"/>
              </a:rPr>
              <a:t>(Amazon S3, Google Storage)</a:t>
            </a:r>
            <a:endParaRPr sz="1400"/>
          </a:p>
        </p:txBody>
      </p:sp>
      <p:pic>
        <p:nvPicPr>
          <p:cNvPr id="2030" name="Google Shape;2030;p24" descr="http://www.marketingfortravelexperts.com/wp-content/uploads/2014/05/black-right-arrow.png"/>
          <p:cNvPicPr preferRelativeResize="0"/>
          <p:nvPr/>
        </p:nvPicPr>
        <p:blipFill rotWithShape="1">
          <a:blip r:embed="rId4">
            <a:alphaModFix amt="70000"/>
          </a:blip>
          <a:srcRect/>
          <a:stretch/>
        </p:blipFill>
        <p:spPr>
          <a:xfrm rot="8100000" flipH="1">
            <a:off x="9691950" y="5417017"/>
            <a:ext cx="570855" cy="169551"/>
          </a:xfrm>
          <a:prstGeom prst="rect">
            <a:avLst/>
          </a:prstGeom>
          <a:noFill/>
          <a:ln>
            <a:noFill/>
          </a:ln>
        </p:spPr>
      </p:pic>
      <p:sp>
        <p:nvSpPr>
          <p:cNvPr id="2031" name="Google Shape;2031;p24"/>
          <p:cNvSpPr/>
          <p:nvPr/>
        </p:nvSpPr>
        <p:spPr>
          <a:xfrm rot="-776303">
            <a:off x="7916661" y="3678946"/>
            <a:ext cx="614156" cy="330511"/>
          </a:xfrm>
          <a:custGeom>
            <a:avLst/>
            <a:gdLst/>
            <a:ahLst/>
            <a:cxnLst/>
            <a:rect l="l" t="t" r="r" b="b"/>
            <a:pathLst>
              <a:path w="627961" h="319489" extrusionOk="0">
                <a:moveTo>
                  <a:pt x="0" y="319489"/>
                </a:moveTo>
                <a:cubicBezTo>
                  <a:pt x="79872" y="235944"/>
                  <a:pt x="159744" y="152400"/>
                  <a:pt x="264404" y="99152"/>
                </a:cubicBezTo>
                <a:cubicBezTo>
                  <a:pt x="369064" y="45904"/>
                  <a:pt x="627961" y="0"/>
                  <a:pt x="627961" y="0"/>
                </a:cubicBezTo>
              </a:path>
            </a:pathLst>
          </a:custGeom>
          <a:noFill/>
          <a:ln w="57150" cap="flat" cmpd="sng">
            <a:solidFill>
              <a:srgbClr val="365CAA">
                <a:alpha val="72549"/>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nvGrpSpPr>
          <p:cNvPr id="2032" name="Google Shape;2032;p24"/>
          <p:cNvGrpSpPr/>
          <p:nvPr/>
        </p:nvGrpSpPr>
        <p:grpSpPr>
          <a:xfrm>
            <a:off x="9193361" y="3113695"/>
            <a:ext cx="726263" cy="763336"/>
            <a:chOff x="6540500" y="4689475"/>
            <a:chExt cx="1133475" cy="1452563"/>
          </a:xfrm>
        </p:grpSpPr>
        <p:sp>
          <p:nvSpPr>
            <p:cNvPr id="2033" name="Google Shape;2033;p24"/>
            <p:cNvSpPr/>
            <p:nvPr/>
          </p:nvSpPr>
          <p:spPr>
            <a:xfrm>
              <a:off x="6567488" y="5843588"/>
              <a:ext cx="1081088" cy="298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7"/>
                  </a:lnTo>
                  <a:lnTo>
                    <a:pt x="2071" y="56"/>
                  </a:lnTo>
                  <a:lnTo>
                    <a:pt x="2126" y="65"/>
                  </a:lnTo>
                  <a:lnTo>
                    <a:pt x="2179" y="75"/>
                  </a:lnTo>
                  <a:lnTo>
                    <a:pt x="2230" y="86"/>
                  </a:lnTo>
                  <a:lnTo>
                    <a:pt x="2281" y="98"/>
                  </a:lnTo>
                  <a:lnTo>
                    <a:pt x="2328" y="111"/>
                  </a:lnTo>
                  <a:lnTo>
                    <a:pt x="2373" y="124"/>
                  </a:lnTo>
                  <a:lnTo>
                    <a:pt x="2416" y="138"/>
                  </a:lnTo>
                  <a:lnTo>
                    <a:pt x="2457" y="152"/>
                  </a:lnTo>
                  <a:lnTo>
                    <a:pt x="2494" y="166"/>
                  </a:lnTo>
                  <a:lnTo>
                    <a:pt x="2530" y="182"/>
                  </a:lnTo>
                  <a:lnTo>
                    <a:pt x="2562" y="197"/>
                  </a:lnTo>
                  <a:lnTo>
                    <a:pt x="2593" y="214"/>
                  </a:lnTo>
                  <a:lnTo>
                    <a:pt x="2620" y="231"/>
                  </a:lnTo>
                  <a:lnTo>
                    <a:pt x="2645" y="247"/>
                  </a:lnTo>
                  <a:lnTo>
                    <a:pt x="2665" y="265"/>
                  </a:lnTo>
                  <a:lnTo>
                    <a:pt x="2685" y="283"/>
                  </a:lnTo>
                  <a:lnTo>
                    <a:pt x="2700" y="301"/>
                  </a:lnTo>
                  <a:lnTo>
                    <a:pt x="2712" y="319"/>
                  </a:lnTo>
                  <a:lnTo>
                    <a:pt x="2721" y="339"/>
                  </a:lnTo>
                  <a:lnTo>
                    <a:pt x="2726" y="358"/>
                  </a:lnTo>
                  <a:lnTo>
                    <a:pt x="2727" y="377"/>
                  </a:lnTo>
                  <a:lnTo>
                    <a:pt x="2726" y="397"/>
                  </a:lnTo>
                  <a:lnTo>
                    <a:pt x="2721" y="416"/>
                  </a:lnTo>
                  <a:lnTo>
                    <a:pt x="2712" y="434"/>
                  </a:lnTo>
                  <a:lnTo>
                    <a:pt x="2700" y="453"/>
                  </a:lnTo>
                  <a:lnTo>
                    <a:pt x="2685" y="471"/>
                  </a:lnTo>
                  <a:lnTo>
                    <a:pt x="2665" y="489"/>
                  </a:lnTo>
                  <a:lnTo>
                    <a:pt x="2645" y="506"/>
                  </a:lnTo>
                  <a:lnTo>
                    <a:pt x="2620" y="523"/>
                  </a:lnTo>
                  <a:lnTo>
                    <a:pt x="2593" y="539"/>
                  </a:lnTo>
                  <a:lnTo>
                    <a:pt x="2562" y="556"/>
                  </a:lnTo>
                  <a:lnTo>
                    <a:pt x="2530" y="572"/>
                  </a:lnTo>
                  <a:lnTo>
                    <a:pt x="2494" y="587"/>
                  </a:lnTo>
                  <a:lnTo>
                    <a:pt x="2457" y="602"/>
                  </a:lnTo>
                  <a:lnTo>
                    <a:pt x="2416" y="617"/>
                  </a:lnTo>
                  <a:lnTo>
                    <a:pt x="2373" y="629"/>
                  </a:lnTo>
                  <a:lnTo>
                    <a:pt x="2328" y="642"/>
                  </a:lnTo>
                  <a:lnTo>
                    <a:pt x="2281" y="655"/>
                  </a:lnTo>
                  <a:lnTo>
                    <a:pt x="2230" y="667"/>
                  </a:lnTo>
                  <a:lnTo>
                    <a:pt x="2179" y="678"/>
                  </a:lnTo>
                  <a:lnTo>
                    <a:pt x="2126" y="689"/>
                  </a:lnTo>
                  <a:lnTo>
                    <a:pt x="2071" y="699"/>
                  </a:lnTo>
                  <a:lnTo>
                    <a:pt x="2014" y="708"/>
                  </a:lnTo>
                  <a:lnTo>
                    <a:pt x="1955" y="716"/>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6"/>
                  </a:lnTo>
                  <a:lnTo>
                    <a:pt x="713" y="708"/>
                  </a:lnTo>
                  <a:lnTo>
                    <a:pt x="656" y="699"/>
                  </a:lnTo>
                  <a:lnTo>
                    <a:pt x="601" y="689"/>
                  </a:lnTo>
                  <a:lnTo>
                    <a:pt x="548" y="678"/>
                  </a:lnTo>
                  <a:lnTo>
                    <a:pt x="496" y="667"/>
                  </a:lnTo>
                  <a:lnTo>
                    <a:pt x="447" y="655"/>
                  </a:lnTo>
                  <a:lnTo>
                    <a:pt x="399" y="642"/>
                  </a:lnTo>
                  <a:lnTo>
                    <a:pt x="354" y="629"/>
                  </a:lnTo>
                  <a:lnTo>
                    <a:pt x="311" y="617"/>
                  </a:lnTo>
                  <a:lnTo>
                    <a:pt x="270" y="602"/>
                  </a:lnTo>
                  <a:lnTo>
                    <a:pt x="233" y="587"/>
                  </a:lnTo>
                  <a:lnTo>
                    <a:pt x="197" y="572"/>
                  </a:lnTo>
                  <a:lnTo>
                    <a:pt x="165" y="556"/>
                  </a:lnTo>
                  <a:lnTo>
                    <a:pt x="134" y="539"/>
                  </a:lnTo>
                  <a:lnTo>
                    <a:pt x="107" y="523"/>
                  </a:lnTo>
                  <a:lnTo>
                    <a:pt x="82" y="506"/>
                  </a:lnTo>
                  <a:lnTo>
                    <a:pt x="62" y="489"/>
                  </a:lnTo>
                  <a:lnTo>
                    <a:pt x="43" y="471"/>
                  </a:lnTo>
                  <a:lnTo>
                    <a:pt x="27" y="453"/>
                  </a:lnTo>
                  <a:lnTo>
                    <a:pt x="15" y="434"/>
                  </a:lnTo>
                  <a:lnTo>
                    <a:pt x="6" y="416"/>
                  </a:lnTo>
                  <a:lnTo>
                    <a:pt x="1" y="397"/>
                  </a:lnTo>
                  <a:lnTo>
                    <a:pt x="0" y="377"/>
                  </a:lnTo>
                  <a:lnTo>
                    <a:pt x="1" y="358"/>
                  </a:lnTo>
                  <a:lnTo>
                    <a:pt x="6" y="339"/>
                  </a:lnTo>
                  <a:lnTo>
                    <a:pt x="15" y="319"/>
                  </a:lnTo>
                  <a:lnTo>
                    <a:pt x="27" y="301"/>
                  </a:lnTo>
                  <a:lnTo>
                    <a:pt x="43" y="283"/>
                  </a:lnTo>
                  <a:lnTo>
                    <a:pt x="62" y="265"/>
                  </a:lnTo>
                  <a:lnTo>
                    <a:pt x="82" y="247"/>
                  </a:lnTo>
                  <a:lnTo>
                    <a:pt x="107" y="231"/>
                  </a:lnTo>
                  <a:lnTo>
                    <a:pt x="134" y="214"/>
                  </a:lnTo>
                  <a:lnTo>
                    <a:pt x="165" y="197"/>
                  </a:lnTo>
                  <a:lnTo>
                    <a:pt x="197" y="182"/>
                  </a:lnTo>
                  <a:lnTo>
                    <a:pt x="233" y="166"/>
                  </a:lnTo>
                  <a:lnTo>
                    <a:pt x="270" y="152"/>
                  </a:lnTo>
                  <a:lnTo>
                    <a:pt x="311" y="138"/>
                  </a:lnTo>
                  <a:lnTo>
                    <a:pt x="354" y="124"/>
                  </a:lnTo>
                  <a:lnTo>
                    <a:pt x="399" y="111"/>
                  </a:lnTo>
                  <a:lnTo>
                    <a:pt x="447" y="98"/>
                  </a:lnTo>
                  <a:lnTo>
                    <a:pt x="496" y="86"/>
                  </a:lnTo>
                  <a:lnTo>
                    <a:pt x="548" y="75"/>
                  </a:lnTo>
                  <a:lnTo>
                    <a:pt x="601" y="65"/>
                  </a:lnTo>
                  <a:lnTo>
                    <a:pt x="656" y="56"/>
                  </a:lnTo>
                  <a:lnTo>
                    <a:pt x="713" y="47"/>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solidFill>
              <a:srgbClr val="606062"/>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34" name="Google Shape;2034;p24"/>
            <p:cNvSpPr/>
            <p:nvPr/>
          </p:nvSpPr>
          <p:spPr>
            <a:xfrm>
              <a:off x="6540500" y="5632450"/>
              <a:ext cx="1133475" cy="479425"/>
            </a:xfrm>
            <a:custGeom>
              <a:avLst/>
              <a:gdLst/>
              <a:ahLst/>
              <a:cxnLst/>
              <a:rect l="l" t="t" r="r" b="b"/>
              <a:pathLst>
                <a:path w="2856" h="1211" extrusionOk="0">
                  <a:moveTo>
                    <a:pt x="2856" y="791"/>
                  </a:moveTo>
                  <a:lnTo>
                    <a:pt x="2852" y="812"/>
                  </a:lnTo>
                  <a:lnTo>
                    <a:pt x="2845" y="834"/>
                  </a:lnTo>
                  <a:lnTo>
                    <a:pt x="2835" y="855"/>
                  </a:lnTo>
                  <a:lnTo>
                    <a:pt x="2821" y="875"/>
                  </a:lnTo>
                  <a:lnTo>
                    <a:pt x="2804" y="896"/>
                  </a:lnTo>
                  <a:lnTo>
                    <a:pt x="2783" y="917"/>
                  </a:lnTo>
                  <a:lnTo>
                    <a:pt x="2760" y="936"/>
                  </a:lnTo>
                  <a:lnTo>
                    <a:pt x="2735" y="955"/>
                  </a:lnTo>
                  <a:lnTo>
                    <a:pt x="2705" y="973"/>
                  </a:lnTo>
                  <a:lnTo>
                    <a:pt x="2673" y="991"/>
                  </a:lnTo>
                  <a:lnTo>
                    <a:pt x="2638" y="1009"/>
                  </a:lnTo>
                  <a:lnTo>
                    <a:pt x="2601" y="1026"/>
                  </a:lnTo>
                  <a:lnTo>
                    <a:pt x="2561" y="1043"/>
                  </a:lnTo>
                  <a:lnTo>
                    <a:pt x="2518" y="1058"/>
                  </a:lnTo>
                  <a:lnTo>
                    <a:pt x="2475" y="1074"/>
                  </a:lnTo>
                  <a:lnTo>
                    <a:pt x="2427" y="1089"/>
                  </a:lnTo>
                  <a:lnTo>
                    <a:pt x="2378" y="1102"/>
                  </a:lnTo>
                  <a:lnTo>
                    <a:pt x="2325" y="1116"/>
                  </a:lnTo>
                  <a:lnTo>
                    <a:pt x="2273" y="1128"/>
                  </a:lnTo>
                  <a:lnTo>
                    <a:pt x="2217" y="1139"/>
                  </a:lnTo>
                  <a:lnTo>
                    <a:pt x="2159" y="1151"/>
                  </a:lnTo>
                  <a:lnTo>
                    <a:pt x="2100" y="1161"/>
                  </a:lnTo>
                  <a:lnTo>
                    <a:pt x="2040" y="1170"/>
                  </a:lnTo>
                  <a:lnTo>
                    <a:pt x="1977" y="1178"/>
                  </a:lnTo>
                  <a:lnTo>
                    <a:pt x="1912" y="1186"/>
                  </a:lnTo>
                  <a:lnTo>
                    <a:pt x="1847" y="1192"/>
                  </a:lnTo>
                  <a:lnTo>
                    <a:pt x="1780" y="1198"/>
                  </a:lnTo>
                  <a:lnTo>
                    <a:pt x="1711" y="1202"/>
                  </a:lnTo>
                  <a:lnTo>
                    <a:pt x="1642" y="1206"/>
                  </a:lnTo>
                  <a:lnTo>
                    <a:pt x="1571" y="1209"/>
                  </a:lnTo>
                  <a:lnTo>
                    <a:pt x="1500" y="1211"/>
                  </a:lnTo>
                  <a:lnTo>
                    <a:pt x="1427" y="1211"/>
                  </a:lnTo>
                  <a:lnTo>
                    <a:pt x="1355" y="1211"/>
                  </a:lnTo>
                  <a:lnTo>
                    <a:pt x="1284" y="1209"/>
                  </a:lnTo>
                  <a:lnTo>
                    <a:pt x="1213" y="1206"/>
                  </a:lnTo>
                  <a:lnTo>
                    <a:pt x="1144" y="1202"/>
                  </a:lnTo>
                  <a:lnTo>
                    <a:pt x="1076" y="1198"/>
                  </a:lnTo>
                  <a:lnTo>
                    <a:pt x="1009" y="1192"/>
                  </a:lnTo>
                  <a:lnTo>
                    <a:pt x="943" y="1186"/>
                  </a:lnTo>
                  <a:lnTo>
                    <a:pt x="879" y="1178"/>
                  </a:lnTo>
                  <a:lnTo>
                    <a:pt x="816" y="1170"/>
                  </a:lnTo>
                  <a:lnTo>
                    <a:pt x="755" y="1161"/>
                  </a:lnTo>
                  <a:lnTo>
                    <a:pt x="696" y="1151"/>
                  </a:lnTo>
                  <a:lnTo>
                    <a:pt x="638" y="1139"/>
                  </a:lnTo>
                  <a:lnTo>
                    <a:pt x="583" y="1128"/>
                  </a:lnTo>
                  <a:lnTo>
                    <a:pt x="529" y="1116"/>
                  </a:lnTo>
                  <a:lnTo>
                    <a:pt x="477" y="1102"/>
                  </a:lnTo>
                  <a:lnTo>
                    <a:pt x="428" y="1089"/>
                  </a:lnTo>
                  <a:lnTo>
                    <a:pt x="381" y="1074"/>
                  </a:lnTo>
                  <a:lnTo>
                    <a:pt x="337" y="1058"/>
                  </a:lnTo>
                  <a:lnTo>
                    <a:pt x="294" y="1043"/>
                  </a:lnTo>
                  <a:lnTo>
                    <a:pt x="255" y="1026"/>
                  </a:lnTo>
                  <a:lnTo>
                    <a:pt x="217" y="1009"/>
                  </a:lnTo>
                  <a:lnTo>
                    <a:pt x="182" y="991"/>
                  </a:lnTo>
                  <a:lnTo>
                    <a:pt x="150" y="973"/>
                  </a:lnTo>
                  <a:lnTo>
                    <a:pt x="121" y="955"/>
                  </a:lnTo>
                  <a:lnTo>
                    <a:pt x="95" y="936"/>
                  </a:lnTo>
                  <a:lnTo>
                    <a:pt x="72" y="917"/>
                  </a:lnTo>
                  <a:lnTo>
                    <a:pt x="51" y="896"/>
                  </a:lnTo>
                  <a:lnTo>
                    <a:pt x="34" y="875"/>
                  </a:lnTo>
                  <a:lnTo>
                    <a:pt x="20" y="855"/>
                  </a:lnTo>
                  <a:lnTo>
                    <a:pt x="10" y="834"/>
                  </a:lnTo>
                  <a:lnTo>
                    <a:pt x="4" y="812"/>
                  </a:lnTo>
                  <a:lnTo>
                    <a:pt x="0" y="791"/>
                  </a:lnTo>
                  <a:lnTo>
                    <a:pt x="0" y="791"/>
                  </a:lnTo>
                  <a:lnTo>
                    <a:pt x="0" y="0"/>
                  </a:lnTo>
                  <a:lnTo>
                    <a:pt x="670" y="322"/>
                  </a:lnTo>
                  <a:lnTo>
                    <a:pt x="2118" y="341"/>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35" name="Google Shape;2035;p24"/>
            <p:cNvSpPr/>
            <p:nvPr/>
          </p:nvSpPr>
          <p:spPr>
            <a:xfrm>
              <a:off x="6540500" y="5461000"/>
              <a:ext cx="1133475" cy="339725"/>
            </a:xfrm>
            <a:custGeom>
              <a:avLst/>
              <a:gdLst/>
              <a:ahLst/>
              <a:cxnLst/>
              <a:rect l="l" t="t" r="r" b="b"/>
              <a:pathLst>
                <a:path w="2856" h="858" extrusionOk="0">
                  <a:moveTo>
                    <a:pt x="1427" y="0"/>
                  </a:moveTo>
                  <a:lnTo>
                    <a:pt x="1502" y="0"/>
                  </a:lnTo>
                  <a:lnTo>
                    <a:pt x="1574" y="1"/>
                  </a:lnTo>
                  <a:lnTo>
                    <a:pt x="1644" y="4"/>
                  </a:lnTo>
                  <a:lnTo>
                    <a:pt x="1715" y="8"/>
                  </a:lnTo>
                  <a:lnTo>
                    <a:pt x="1785" y="13"/>
                  </a:lnTo>
                  <a:lnTo>
                    <a:pt x="1852" y="19"/>
                  </a:lnTo>
                  <a:lnTo>
                    <a:pt x="1919" y="26"/>
                  </a:lnTo>
                  <a:lnTo>
                    <a:pt x="1983" y="33"/>
                  </a:lnTo>
                  <a:lnTo>
                    <a:pt x="2046" y="42"/>
                  </a:lnTo>
                  <a:lnTo>
                    <a:pt x="2108" y="51"/>
                  </a:lnTo>
                  <a:lnTo>
                    <a:pt x="2168" y="62"/>
                  </a:lnTo>
                  <a:lnTo>
                    <a:pt x="2226" y="73"/>
                  </a:lnTo>
                  <a:lnTo>
                    <a:pt x="2282" y="85"/>
                  </a:lnTo>
                  <a:lnTo>
                    <a:pt x="2336" y="98"/>
                  </a:lnTo>
                  <a:lnTo>
                    <a:pt x="2387" y="111"/>
                  </a:lnTo>
                  <a:lnTo>
                    <a:pt x="2437" y="125"/>
                  </a:lnTo>
                  <a:lnTo>
                    <a:pt x="2485" y="140"/>
                  </a:lnTo>
                  <a:lnTo>
                    <a:pt x="2529" y="156"/>
                  </a:lnTo>
                  <a:lnTo>
                    <a:pt x="2571" y="172"/>
                  </a:lnTo>
                  <a:lnTo>
                    <a:pt x="2611" y="189"/>
                  </a:lnTo>
                  <a:lnTo>
                    <a:pt x="2648" y="206"/>
                  </a:lnTo>
                  <a:lnTo>
                    <a:pt x="2683" y="224"/>
                  </a:lnTo>
                  <a:lnTo>
                    <a:pt x="2714" y="243"/>
                  </a:lnTo>
                  <a:lnTo>
                    <a:pt x="2744" y="263"/>
                  </a:lnTo>
                  <a:lnTo>
                    <a:pt x="2769" y="282"/>
                  </a:lnTo>
                  <a:lnTo>
                    <a:pt x="2791" y="301"/>
                  </a:lnTo>
                  <a:lnTo>
                    <a:pt x="2811" y="322"/>
                  </a:lnTo>
                  <a:lnTo>
                    <a:pt x="2826" y="342"/>
                  </a:lnTo>
                  <a:lnTo>
                    <a:pt x="2839" y="364"/>
                  </a:lnTo>
                  <a:lnTo>
                    <a:pt x="2848" y="385"/>
                  </a:lnTo>
                  <a:lnTo>
                    <a:pt x="2853" y="407"/>
                  </a:lnTo>
                  <a:lnTo>
                    <a:pt x="2856" y="429"/>
                  </a:lnTo>
                  <a:lnTo>
                    <a:pt x="2853" y="452"/>
                  </a:lnTo>
                  <a:lnTo>
                    <a:pt x="2848" y="474"/>
                  </a:lnTo>
                  <a:lnTo>
                    <a:pt x="2839" y="494"/>
                  </a:lnTo>
                  <a:lnTo>
                    <a:pt x="2826" y="516"/>
                  </a:lnTo>
                  <a:lnTo>
                    <a:pt x="2811" y="537"/>
                  </a:lnTo>
                  <a:lnTo>
                    <a:pt x="2791" y="557"/>
                  </a:lnTo>
                  <a:lnTo>
                    <a:pt x="2769" y="577"/>
                  </a:lnTo>
                  <a:lnTo>
                    <a:pt x="2744" y="596"/>
                  </a:lnTo>
                  <a:lnTo>
                    <a:pt x="2714" y="615"/>
                  </a:lnTo>
                  <a:lnTo>
                    <a:pt x="2683" y="634"/>
                  </a:lnTo>
                  <a:lnTo>
                    <a:pt x="2648" y="652"/>
                  </a:lnTo>
                  <a:lnTo>
                    <a:pt x="2611" y="669"/>
                  </a:lnTo>
                  <a:lnTo>
                    <a:pt x="2571" y="686"/>
                  </a:lnTo>
                  <a:lnTo>
                    <a:pt x="2529" y="703"/>
                  </a:lnTo>
                  <a:lnTo>
                    <a:pt x="2485" y="718"/>
                  </a:lnTo>
                  <a:lnTo>
                    <a:pt x="2437" y="734"/>
                  </a:lnTo>
                  <a:lnTo>
                    <a:pt x="2387" y="748"/>
                  </a:lnTo>
                  <a:lnTo>
                    <a:pt x="2336" y="761"/>
                  </a:lnTo>
                  <a:lnTo>
                    <a:pt x="2282" y="773"/>
                  </a:lnTo>
                  <a:lnTo>
                    <a:pt x="2226" y="785"/>
                  </a:lnTo>
                  <a:lnTo>
                    <a:pt x="2168" y="797"/>
                  </a:lnTo>
                  <a:lnTo>
                    <a:pt x="2108" y="807"/>
                  </a:lnTo>
                  <a:lnTo>
                    <a:pt x="2046" y="816"/>
                  </a:lnTo>
                  <a:lnTo>
                    <a:pt x="1983" y="825"/>
                  </a:lnTo>
                  <a:lnTo>
                    <a:pt x="1919" y="833"/>
                  </a:lnTo>
                  <a:lnTo>
                    <a:pt x="1852" y="839"/>
                  </a:lnTo>
                  <a:lnTo>
                    <a:pt x="1785" y="845"/>
                  </a:lnTo>
                  <a:lnTo>
                    <a:pt x="1715" y="851"/>
                  </a:lnTo>
                  <a:lnTo>
                    <a:pt x="1644" y="853"/>
                  </a:lnTo>
                  <a:lnTo>
                    <a:pt x="1574" y="857"/>
                  </a:lnTo>
                  <a:lnTo>
                    <a:pt x="1502" y="858"/>
                  </a:lnTo>
                  <a:lnTo>
                    <a:pt x="1427" y="858"/>
                  </a:lnTo>
                  <a:lnTo>
                    <a:pt x="1354" y="858"/>
                  </a:lnTo>
                  <a:lnTo>
                    <a:pt x="1282" y="857"/>
                  </a:lnTo>
                  <a:lnTo>
                    <a:pt x="1211" y="853"/>
                  </a:lnTo>
                  <a:lnTo>
                    <a:pt x="1140" y="851"/>
                  </a:lnTo>
                  <a:lnTo>
                    <a:pt x="1070" y="845"/>
                  </a:lnTo>
                  <a:lnTo>
                    <a:pt x="1004" y="839"/>
                  </a:lnTo>
                  <a:lnTo>
                    <a:pt x="937" y="833"/>
                  </a:lnTo>
                  <a:lnTo>
                    <a:pt x="872" y="825"/>
                  </a:lnTo>
                  <a:lnTo>
                    <a:pt x="809" y="816"/>
                  </a:lnTo>
                  <a:lnTo>
                    <a:pt x="747" y="807"/>
                  </a:lnTo>
                  <a:lnTo>
                    <a:pt x="687" y="797"/>
                  </a:lnTo>
                  <a:lnTo>
                    <a:pt x="629" y="785"/>
                  </a:lnTo>
                  <a:lnTo>
                    <a:pt x="574" y="773"/>
                  </a:lnTo>
                  <a:lnTo>
                    <a:pt x="520" y="761"/>
                  </a:lnTo>
                  <a:lnTo>
                    <a:pt x="468" y="748"/>
                  </a:lnTo>
                  <a:lnTo>
                    <a:pt x="418" y="734"/>
                  </a:lnTo>
                  <a:lnTo>
                    <a:pt x="370" y="718"/>
                  </a:lnTo>
                  <a:lnTo>
                    <a:pt x="325" y="703"/>
                  </a:lnTo>
                  <a:lnTo>
                    <a:pt x="284" y="686"/>
                  </a:lnTo>
                  <a:lnTo>
                    <a:pt x="244" y="669"/>
                  </a:lnTo>
                  <a:lnTo>
                    <a:pt x="207" y="652"/>
                  </a:lnTo>
                  <a:lnTo>
                    <a:pt x="172" y="634"/>
                  </a:lnTo>
                  <a:lnTo>
                    <a:pt x="141" y="615"/>
                  </a:lnTo>
                  <a:lnTo>
                    <a:pt x="112" y="596"/>
                  </a:lnTo>
                  <a:lnTo>
                    <a:pt x="86" y="577"/>
                  </a:lnTo>
                  <a:lnTo>
                    <a:pt x="64" y="557"/>
                  </a:lnTo>
                  <a:lnTo>
                    <a:pt x="45" y="537"/>
                  </a:lnTo>
                  <a:lnTo>
                    <a:pt x="29" y="516"/>
                  </a:lnTo>
                  <a:lnTo>
                    <a:pt x="16" y="494"/>
                  </a:lnTo>
                  <a:lnTo>
                    <a:pt x="7" y="474"/>
                  </a:lnTo>
                  <a:lnTo>
                    <a:pt x="2" y="452"/>
                  </a:lnTo>
                  <a:lnTo>
                    <a:pt x="0" y="429"/>
                  </a:lnTo>
                  <a:lnTo>
                    <a:pt x="2" y="407"/>
                  </a:lnTo>
                  <a:lnTo>
                    <a:pt x="7" y="385"/>
                  </a:lnTo>
                  <a:lnTo>
                    <a:pt x="16" y="364"/>
                  </a:lnTo>
                  <a:lnTo>
                    <a:pt x="29" y="342"/>
                  </a:lnTo>
                  <a:lnTo>
                    <a:pt x="45" y="322"/>
                  </a:lnTo>
                  <a:lnTo>
                    <a:pt x="64" y="301"/>
                  </a:lnTo>
                  <a:lnTo>
                    <a:pt x="86" y="282"/>
                  </a:lnTo>
                  <a:lnTo>
                    <a:pt x="112" y="263"/>
                  </a:lnTo>
                  <a:lnTo>
                    <a:pt x="141" y="243"/>
                  </a:lnTo>
                  <a:lnTo>
                    <a:pt x="172" y="224"/>
                  </a:lnTo>
                  <a:lnTo>
                    <a:pt x="207" y="206"/>
                  </a:lnTo>
                  <a:lnTo>
                    <a:pt x="244" y="189"/>
                  </a:lnTo>
                  <a:lnTo>
                    <a:pt x="284" y="172"/>
                  </a:lnTo>
                  <a:lnTo>
                    <a:pt x="325" y="156"/>
                  </a:lnTo>
                  <a:lnTo>
                    <a:pt x="370" y="140"/>
                  </a:lnTo>
                  <a:lnTo>
                    <a:pt x="418" y="125"/>
                  </a:lnTo>
                  <a:lnTo>
                    <a:pt x="468" y="111"/>
                  </a:lnTo>
                  <a:lnTo>
                    <a:pt x="520" y="98"/>
                  </a:lnTo>
                  <a:lnTo>
                    <a:pt x="574" y="85"/>
                  </a:lnTo>
                  <a:lnTo>
                    <a:pt x="629" y="73"/>
                  </a:lnTo>
                  <a:lnTo>
                    <a:pt x="687" y="62"/>
                  </a:lnTo>
                  <a:lnTo>
                    <a:pt x="747" y="51"/>
                  </a:lnTo>
                  <a:lnTo>
                    <a:pt x="809" y="42"/>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36" name="Google Shape;2036;p24"/>
            <p:cNvSpPr/>
            <p:nvPr/>
          </p:nvSpPr>
          <p:spPr>
            <a:xfrm>
              <a:off x="6567488" y="5457825"/>
              <a:ext cx="1081088" cy="298450"/>
            </a:xfrm>
            <a:custGeom>
              <a:avLst/>
              <a:gdLst/>
              <a:ahLst/>
              <a:cxnLst/>
              <a:rect l="l" t="t" r="r" b="b"/>
              <a:pathLst>
                <a:path w="2727" h="752" extrusionOk="0">
                  <a:moveTo>
                    <a:pt x="1363" y="0"/>
                  </a:moveTo>
                  <a:lnTo>
                    <a:pt x="1434" y="0"/>
                  </a:lnTo>
                  <a:lnTo>
                    <a:pt x="1503" y="1"/>
                  </a:lnTo>
                  <a:lnTo>
                    <a:pt x="1571" y="3"/>
                  </a:lnTo>
                  <a:lnTo>
                    <a:pt x="1638" y="7"/>
                  </a:lnTo>
                  <a:lnTo>
                    <a:pt x="1704" y="11"/>
                  </a:lnTo>
                  <a:lnTo>
                    <a:pt x="1770" y="16"/>
                  </a:lnTo>
                  <a:lnTo>
                    <a:pt x="1833" y="23"/>
                  </a:lnTo>
                  <a:lnTo>
                    <a:pt x="1895" y="29"/>
                  </a:lnTo>
                  <a:lnTo>
                    <a:pt x="1955" y="37"/>
                  </a:lnTo>
                  <a:lnTo>
                    <a:pt x="2014" y="45"/>
                  </a:lnTo>
                  <a:lnTo>
                    <a:pt x="2071" y="54"/>
                  </a:lnTo>
                  <a:lnTo>
                    <a:pt x="2126" y="64"/>
                  </a:lnTo>
                  <a:lnTo>
                    <a:pt x="2179" y="74"/>
                  </a:lnTo>
                  <a:lnTo>
                    <a:pt x="2230" y="86"/>
                  </a:lnTo>
                  <a:lnTo>
                    <a:pt x="2281" y="97"/>
                  </a:lnTo>
                  <a:lnTo>
                    <a:pt x="2328" y="110"/>
                  </a:lnTo>
                  <a:lnTo>
                    <a:pt x="2373" y="123"/>
                  </a:lnTo>
                  <a:lnTo>
                    <a:pt x="2416" y="136"/>
                  </a:lnTo>
                  <a:lnTo>
                    <a:pt x="2457" y="150"/>
                  </a:lnTo>
                  <a:lnTo>
                    <a:pt x="2494" y="166"/>
                  </a:lnTo>
                  <a:lnTo>
                    <a:pt x="2530" y="181"/>
                  </a:lnTo>
                  <a:lnTo>
                    <a:pt x="2562" y="196"/>
                  </a:lnTo>
                  <a:lnTo>
                    <a:pt x="2593" y="213"/>
                  </a:lnTo>
                  <a:lnTo>
                    <a:pt x="2620" y="230"/>
                  </a:lnTo>
                  <a:lnTo>
                    <a:pt x="2645" y="247"/>
                  </a:lnTo>
                  <a:lnTo>
                    <a:pt x="2665" y="263"/>
                  </a:lnTo>
                  <a:lnTo>
                    <a:pt x="2685" y="281"/>
                  </a:lnTo>
                  <a:lnTo>
                    <a:pt x="2700" y="299"/>
                  </a:lnTo>
                  <a:lnTo>
                    <a:pt x="2712" y="319"/>
                  </a:lnTo>
                  <a:lnTo>
                    <a:pt x="2721" y="337"/>
                  </a:lnTo>
                  <a:lnTo>
                    <a:pt x="2726" y="356"/>
                  </a:lnTo>
                  <a:lnTo>
                    <a:pt x="2727" y="375"/>
                  </a:lnTo>
                  <a:lnTo>
                    <a:pt x="2726" y="395"/>
                  </a:lnTo>
                  <a:lnTo>
                    <a:pt x="2721" y="414"/>
                  </a:lnTo>
                  <a:lnTo>
                    <a:pt x="2712" y="433"/>
                  </a:lnTo>
                  <a:lnTo>
                    <a:pt x="2700" y="451"/>
                  </a:lnTo>
                  <a:lnTo>
                    <a:pt x="2685" y="469"/>
                  </a:lnTo>
                  <a:lnTo>
                    <a:pt x="2665" y="487"/>
                  </a:lnTo>
                  <a:lnTo>
                    <a:pt x="2645" y="505"/>
                  </a:lnTo>
                  <a:lnTo>
                    <a:pt x="2620" y="522"/>
                  </a:lnTo>
                  <a:lnTo>
                    <a:pt x="2593" y="539"/>
                  </a:lnTo>
                  <a:lnTo>
                    <a:pt x="2562" y="556"/>
                  </a:lnTo>
                  <a:lnTo>
                    <a:pt x="2530" y="571"/>
                  </a:lnTo>
                  <a:lnTo>
                    <a:pt x="2494" y="586"/>
                  </a:lnTo>
                  <a:lnTo>
                    <a:pt x="2457" y="601"/>
                  </a:lnTo>
                  <a:lnTo>
                    <a:pt x="2416" y="615"/>
                  </a:lnTo>
                  <a:lnTo>
                    <a:pt x="2373" y="629"/>
                  </a:lnTo>
                  <a:lnTo>
                    <a:pt x="2328" y="642"/>
                  </a:lnTo>
                  <a:lnTo>
                    <a:pt x="2281" y="655"/>
                  </a:lnTo>
                  <a:lnTo>
                    <a:pt x="2230" y="666"/>
                  </a:lnTo>
                  <a:lnTo>
                    <a:pt x="2179" y="678"/>
                  </a:lnTo>
                  <a:lnTo>
                    <a:pt x="2126" y="688"/>
                  </a:lnTo>
                  <a:lnTo>
                    <a:pt x="2071" y="697"/>
                  </a:lnTo>
                  <a:lnTo>
                    <a:pt x="2014" y="706"/>
                  </a:lnTo>
                  <a:lnTo>
                    <a:pt x="1955" y="715"/>
                  </a:lnTo>
                  <a:lnTo>
                    <a:pt x="1895" y="723"/>
                  </a:lnTo>
                  <a:lnTo>
                    <a:pt x="1833" y="729"/>
                  </a:lnTo>
                  <a:lnTo>
                    <a:pt x="1770" y="736"/>
                  </a:lnTo>
                  <a:lnTo>
                    <a:pt x="1704" y="740"/>
                  </a:lnTo>
                  <a:lnTo>
                    <a:pt x="1638" y="745"/>
                  </a:lnTo>
                  <a:lnTo>
                    <a:pt x="1571" y="747"/>
                  </a:lnTo>
                  <a:lnTo>
                    <a:pt x="1503" y="750"/>
                  </a:lnTo>
                  <a:lnTo>
                    <a:pt x="1434" y="751"/>
                  </a:lnTo>
                  <a:lnTo>
                    <a:pt x="1363" y="752"/>
                  </a:lnTo>
                  <a:lnTo>
                    <a:pt x="1293" y="751"/>
                  </a:lnTo>
                  <a:lnTo>
                    <a:pt x="1224" y="750"/>
                  </a:lnTo>
                  <a:lnTo>
                    <a:pt x="1156" y="747"/>
                  </a:lnTo>
                  <a:lnTo>
                    <a:pt x="1089" y="745"/>
                  </a:lnTo>
                  <a:lnTo>
                    <a:pt x="1023" y="740"/>
                  </a:lnTo>
                  <a:lnTo>
                    <a:pt x="958" y="736"/>
                  </a:lnTo>
                  <a:lnTo>
                    <a:pt x="895" y="729"/>
                  </a:lnTo>
                  <a:lnTo>
                    <a:pt x="833" y="723"/>
                  </a:lnTo>
                  <a:lnTo>
                    <a:pt x="772" y="715"/>
                  </a:lnTo>
                  <a:lnTo>
                    <a:pt x="713" y="706"/>
                  </a:lnTo>
                  <a:lnTo>
                    <a:pt x="656" y="697"/>
                  </a:lnTo>
                  <a:lnTo>
                    <a:pt x="601" y="688"/>
                  </a:lnTo>
                  <a:lnTo>
                    <a:pt x="548" y="678"/>
                  </a:lnTo>
                  <a:lnTo>
                    <a:pt x="496" y="666"/>
                  </a:lnTo>
                  <a:lnTo>
                    <a:pt x="447" y="655"/>
                  </a:lnTo>
                  <a:lnTo>
                    <a:pt x="399" y="642"/>
                  </a:lnTo>
                  <a:lnTo>
                    <a:pt x="354" y="629"/>
                  </a:lnTo>
                  <a:lnTo>
                    <a:pt x="311" y="615"/>
                  </a:lnTo>
                  <a:lnTo>
                    <a:pt x="270" y="601"/>
                  </a:lnTo>
                  <a:lnTo>
                    <a:pt x="233" y="586"/>
                  </a:lnTo>
                  <a:lnTo>
                    <a:pt x="197" y="571"/>
                  </a:lnTo>
                  <a:lnTo>
                    <a:pt x="165" y="556"/>
                  </a:lnTo>
                  <a:lnTo>
                    <a:pt x="134" y="539"/>
                  </a:lnTo>
                  <a:lnTo>
                    <a:pt x="107" y="522"/>
                  </a:lnTo>
                  <a:lnTo>
                    <a:pt x="82" y="505"/>
                  </a:lnTo>
                  <a:lnTo>
                    <a:pt x="62" y="487"/>
                  </a:lnTo>
                  <a:lnTo>
                    <a:pt x="43" y="469"/>
                  </a:lnTo>
                  <a:lnTo>
                    <a:pt x="27" y="451"/>
                  </a:lnTo>
                  <a:lnTo>
                    <a:pt x="15" y="433"/>
                  </a:lnTo>
                  <a:lnTo>
                    <a:pt x="6" y="414"/>
                  </a:lnTo>
                  <a:lnTo>
                    <a:pt x="1" y="395"/>
                  </a:lnTo>
                  <a:lnTo>
                    <a:pt x="0" y="375"/>
                  </a:lnTo>
                  <a:lnTo>
                    <a:pt x="1" y="356"/>
                  </a:lnTo>
                  <a:lnTo>
                    <a:pt x="6" y="337"/>
                  </a:lnTo>
                  <a:lnTo>
                    <a:pt x="15" y="319"/>
                  </a:lnTo>
                  <a:lnTo>
                    <a:pt x="27" y="299"/>
                  </a:lnTo>
                  <a:lnTo>
                    <a:pt x="43" y="281"/>
                  </a:lnTo>
                  <a:lnTo>
                    <a:pt x="62" y="263"/>
                  </a:lnTo>
                  <a:lnTo>
                    <a:pt x="82" y="247"/>
                  </a:lnTo>
                  <a:lnTo>
                    <a:pt x="107" y="230"/>
                  </a:lnTo>
                  <a:lnTo>
                    <a:pt x="134" y="213"/>
                  </a:lnTo>
                  <a:lnTo>
                    <a:pt x="165" y="196"/>
                  </a:lnTo>
                  <a:lnTo>
                    <a:pt x="197" y="181"/>
                  </a:lnTo>
                  <a:lnTo>
                    <a:pt x="233" y="166"/>
                  </a:lnTo>
                  <a:lnTo>
                    <a:pt x="270" y="150"/>
                  </a:lnTo>
                  <a:lnTo>
                    <a:pt x="311" y="136"/>
                  </a:lnTo>
                  <a:lnTo>
                    <a:pt x="354" y="123"/>
                  </a:lnTo>
                  <a:lnTo>
                    <a:pt x="399" y="110"/>
                  </a:lnTo>
                  <a:lnTo>
                    <a:pt x="447" y="97"/>
                  </a:lnTo>
                  <a:lnTo>
                    <a:pt x="496" y="86"/>
                  </a:lnTo>
                  <a:lnTo>
                    <a:pt x="548" y="74"/>
                  </a:lnTo>
                  <a:lnTo>
                    <a:pt x="601" y="64"/>
                  </a:lnTo>
                  <a:lnTo>
                    <a:pt x="656" y="54"/>
                  </a:lnTo>
                  <a:lnTo>
                    <a:pt x="713" y="45"/>
                  </a:lnTo>
                  <a:lnTo>
                    <a:pt x="772" y="37"/>
                  </a:lnTo>
                  <a:lnTo>
                    <a:pt x="833" y="29"/>
                  </a:lnTo>
                  <a:lnTo>
                    <a:pt x="895" y="23"/>
                  </a:lnTo>
                  <a:lnTo>
                    <a:pt x="958" y="16"/>
                  </a:lnTo>
                  <a:lnTo>
                    <a:pt x="1023" y="11"/>
                  </a:lnTo>
                  <a:lnTo>
                    <a:pt x="1089" y="7"/>
                  </a:lnTo>
                  <a:lnTo>
                    <a:pt x="1156" y="3"/>
                  </a:lnTo>
                  <a:lnTo>
                    <a:pt x="1224" y="1"/>
                  </a:lnTo>
                  <a:lnTo>
                    <a:pt x="1293" y="0"/>
                  </a:lnTo>
                  <a:lnTo>
                    <a:pt x="1363" y="0"/>
                  </a:lnTo>
                  <a:close/>
                </a:path>
              </a:pathLst>
            </a:custGeom>
            <a:solidFill>
              <a:srgbClr val="606062"/>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37" name="Google Shape;2037;p24"/>
            <p:cNvSpPr/>
            <p:nvPr/>
          </p:nvSpPr>
          <p:spPr>
            <a:xfrm>
              <a:off x="6540500" y="5245100"/>
              <a:ext cx="1133475" cy="481013"/>
            </a:xfrm>
            <a:custGeom>
              <a:avLst/>
              <a:gdLst/>
              <a:ahLst/>
              <a:cxnLst/>
              <a:rect l="l" t="t" r="r" b="b"/>
              <a:pathLst>
                <a:path w="2856" h="1212" extrusionOk="0">
                  <a:moveTo>
                    <a:pt x="2856" y="791"/>
                  </a:moveTo>
                  <a:lnTo>
                    <a:pt x="2852" y="813"/>
                  </a:lnTo>
                  <a:lnTo>
                    <a:pt x="2845" y="835"/>
                  </a:lnTo>
                  <a:lnTo>
                    <a:pt x="2835" y="855"/>
                  </a:lnTo>
                  <a:lnTo>
                    <a:pt x="2821" y="876"/>
                  </a:lnTo>
                  <a:lnTo>
                    <a:pt x="2804" y="896"/>
                  </a:lnTo>
                  <a:lnTo>
                    <a:pt x="2783" y="916"/>
                  </a:lnTo>
                  <a:lnTo>
                    <a:pt x="2760" y="936"/>
                  </a:lnTo>
                  <a:lnTo>
                    <a:pt x="2735" y="954"/>
                  </a:lnTo>
                  <a:lnTo>
                    <a:pt x="2705" y="974"/>
                  </a:lnTo>
                  <a:lnTo>
                    <a:pt x="2673" y="992"/>
                  </a:lnTo>
                  <a:lnTo>
                    <a:pt x="2638" y="1010"/>
                  </a:lnTo>
                  <a:lnTo>
                    <a:pt x="2601" y="1026"/>
                  </a:lnTo>
                  <a:lnTo>
                    <a:pt x="2561" y="1043"/>
                  </a:lnTo>
                  <a:lnTo>
                    <a:pt x="2518" y="1059"/>
                  </a:lnTo>
                  <a:lnTo>
                    <a:pt x="2475" y="1074"/>
                  </a:lnTo>
                  <a:lnTo>
                    <a:pt x="2427" y="1088"/>
                  </a:lnTo>
                  <a:lnTo>
                    <a:pt x="2378" y="1102"/>
                  </a:lnTo>
                  <a:lnTo>
                    <a:pt x="2325" y="1115"/>
                  </a:lnTo>
                  <a:lnTo>
                    <a:pt x="2273" y="1128"/>
                  </a:lnTo>
                  <a:lnTo>
                    <a:pt x="2217" y="1140"/>
                  </a:lnTo>
                  <a:lnTo>
                    <a:pt x="2159" y="1151"/>
                  </a:lnTo>
                  <a:lnTo>
                    <a:pt x="2100" y="1160"/>
                  </a:lnTo>
                  <a:lnTo>
                    <a:pt x="2040" y="1171"/>
                  </a:lnTo>
                  <a:lnTo>
                    <a:pt x="1977" y="1178"/>
                  </a:lnTo>
                  <a:lnTo>
                    <a:pt x="1912" y="1186"/>
                  </a:lnTo>
                  <a:lnTo>
                    <a:pt x="1847" y="1192"/>
                  </a:lnTo>
                  <a:lnTo>
                    <a:pt x="1780" y="1198"/>
                  </a:lnTo>
                  <a:lnTo>
                    <a:pt x="1711" y="1203"/>
                  </a:lnTo>
                  <a:lnTo>
                    <a:pt x="1642" y="1207"/>
                  </a:lnTo>
                  <a:lnTo>
                    <a:pt x="1571" y="1209"/>
                  </a:lnTo>
                  <a:lnTo>
                    <a:pt x="1500" y="1210"/>
                  </a:lnTo>
                  <a:lnTo>
                    <a:pt x="1427" y="1212"/>
                  </a:lnTo>
                  <a:lnTo>
                    <a:pt x="1355" y="1210"/>
                  </a:lnTo>
                  <a:lnTo>
                    <a:pt x="1284" y="1209"/>
                  </a:lnTo>
                  <a:lnTo>
                    <a:pt x="1213" y="1207"/>
                  </a:lnTo>
                  <a:lnTo>
                    <a:pt x="1144" y="1203"/>
                  </a:lnTo>
                  <a:lnTo>
                    <a:pt x="1076" y="1198"/>
                  </a:lnTo>
                  <a:lnTo>
                    <a:pt x="1009" y="1192"/>
                  </a:lnTo>
                  <a:lnTo>
                    <a:pt x="943" y="1186"/>
                  </a:lnTo>
                  <a:lnTo>
                    <a:pt x="879" y="1178"/>
                  </a:lnTo>
                  <a:lnTo>
                    <a:pt x="816" y="1171"/>
                  </a:lnTo>
                  <a:lnTo>
                    <a:pt x="755" y="1160"/>
                  </a:lnTo>
                  <a:lnTo>
                    <a:pt x="696" y="1151"/>
                  </a:lnTo>
                  <a:lnTo>
                    <a:pt x="638" y="1140"/>
                  </a:lnTo>
                  <a:lnTo>
                    <a:pt x="583" y="1128"/>
                  </a:lnTo>
                  <a:lnTo>
                    <a:pt x="529" y="1115"/>
                  </a:lnTo>
                  <a:lnTo>
                    <a:pt x="477" y="1102"/>
                  </a:lnTo>
                  <a:lnTo>
                    <a:pt x="428" y="1088"/>
                  </a:lnTo>
                  <a:lnTo>
                    <a:pt x="381" y="1074"/>
                  </a:lnTo>
                  <a:lnTo>
                    <a:pt x="337" y="1059"/>
                  </a:lnTo>
                  <a:lnTo>
                    <a:pt x="294" y="1043"/>
                  </a:lnTo>
                  <a:lnTo>
                    <a:pt x="255" y="1026"/>
                  </a:lnTo>
                  <a:lnTo>
                    <a:pt x="217" y="1010"/>
                  </a:lnTo>
                  <a:lnTo>
                    <a:pt x="182" y="992"/>
                  </a:lnTo>
                  <a:lnTo>
                    <a:pt x="150" y="974"/>
                  </a:lnTo>
                  <a:lnTo>
                    <a:pt x="121" y="954"/>
                  </a:lnTo>
                  <a:lnTo>
                    <a:pt x="95" y="936"/>
                  </a:lnTo>
                  <a:lnTo>
                    <a:pt x="72" y="916"/>
                  </a:lnTo>
                  <a:lnTo>
                    <a:pt x="51" y="896"/>
                  </a:lnTo>
                  <a:lnTo>
                    <a:pt x="34" y="876"/>
                  </a:lnTo>
                  <a:lnTo>
                    <a:pt x="20" y="855"/>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38" name="Google Shape;2038;p24"/>
            <p:cNvSpPr/>
            <p:nvPr/>
          </p:nvSpPr>
          <p:spPr>
            <a:xfrm>
              <a:off x="6540500" y="5073650"/>
              <a:ext cx="1133475" cy="341313"/>
            </a:xfrm>
            <a:custGeom>
              <a:avLst/>
              <a:gdLst/>
              <a:ahLst/>
              <a:cxnLst/>
              <a:rect l="l" t="t" r="r" b="b"/>
              <a:pathLst>
                <a:path w="2856" h="860" extrusionOk="0">
                  <a:moveTo>
                    <a:pt x="1427" y="0"/>
                  </a:moveTo>
                  <a:lnTo>
                    <a:pt x="1502" y="1"/>
                  </a:lnTo>
                  <a:lnTo>
                    <a:pt x="1574" y="3"/>
                  </a:lnTo>
                  <a:lnTo>
                    <a:pt x="1644" y="5"/>
                  </a:lnTo>
                  <a:lnTo>
                    <a:pt x="1715" y="9"/>
                  </a:lnTo>
                  <a:lnTo>
                    <a:pt x="1785" y="14"/>
                  </a:lnTo>
                  <a:lnTo>
                    <a:pt x="1852" y="19"/>
                  </a:lnTo>
                  <a:lnTo>
                    <a:pt x="1919" y="27"/>
                  </a:lnTo>
                  <a:lnTo>
                    <a:pt x="1983" y="35"/>
                  </a:lnTo>
                  <a:lnTo>
                    <a:pt x="2046" y="43"/>
                  </a:lnTo>
                  <a:lnTo>
                    <a:pt x="2108" y="53"/>
                  </a:lnTo>
                  <a:lnTo>
                    <a:pt x="2168" y="63"/>
                  </a:lnTo>
                  <a:lnTo>
                    <a:pt x="2226" y="73"/>
                  </a:lnTo>
                  <a:lnTo>
                    <a:pt x="2282" y="86"/>
                  </a:lnTo>
                  <a:lnTo>
                    <a:pt x="2336" y="99"/>
                  </a:lnTo>
                  <a:lnTo>
                    <a:pt x="2387" y="112"/>
                  </a:lnTo>
                  <a:lnTo>
                    <a:pt x="2437" y="126"/>
                  </a:lnTo>
                  <a:lnTo>
                    <a:pt x="2485" y="142"/>
                  </a:lnTo>
                  <a:lnTo>
                    <a:pt x="2529" y="157"/>
                  </a:lnTo>
                  <a:lnTo>
                    <a:pt x="2571" y="173"/>
                  </a:lnTo>
                  <a:lnTo>
                    <a:pt x="2611" y="189"/>
                  </a:lnTo>
                  <a:lnTo>
                    <a:pt x="2648" y="207"/>
                  </a:lnTo>
                  <a:lnTo>
                    <a:pt x="2683" y="225"/>
                  </a:lnTo>
                  <a:lnTo>
                    <a:pt x="2714" y="243"/>
                  </a:lnTo>
                  <a:lnTo>
                    <a:pt x="2744" y="263"/>
                  </a:lnTo>
                  <a:lnTo>
                    <a:pt x="2769" y="282"/>
                  </a:lnTo>
                  <a:lnTo>
                    <a:pt x="2791" y="303"/>
                  </a:lnTo>
                  <a:lnTo>
                    <a:pt x="2811" y="323"/>
                  </a:lnTo>
                  <a:lnTo>
                    <a:pt x="2826" y="344"/>
                  </a:lnTo>
                  <a:lnTo>
                    <a:pt x="2839" y="364"/>
                  </a:lnTo>
                  <a:lnTo>
                    <a:pt x="2848" y="386"/>
                  </a:lnTo>
                  <a:lnTo>
                    <a:pt x="2853" y="408"/>
                  </a:lnTo>
                  <a:lnTo>
                    <a:pt x="2856" y="430"/>
                  </a:lnTo>
                  <a:lnTo>
                    <a:pt x="2853" y="452"/>
                  </a:lnTo>
                  <a:lnTo>
                    <a:pt x="2848" y="474"/>
                  </a:lnTo>
                  <a:lnTo>
                    <a:pt x="2839" y="496"/>
                  </a:lnTo>
                  <a:lnTo>
                    <a:pt x="2826" y="516"/>
                  </a:lnTo>
                  <a:lnTo>
                    <a:pt x="2811" y="538"/>
                  </a:lnTo>
                  <a:lnTo>
                    <a:pt x="2791" y="557"/>
                  </a:lnTo>
                  <a:lnTo>
                    <a:pt x="2769" y="578"/>
                  </a:lnTo>
                  <a:lnTo>
                    <a:pt x="2744" y="597"/>
                  </a:lnTo>
                  <a:lnTo>
                    <a:pt x="2714" y="617"/>
                  </a:lnTo>
                  <a:lnTo>
                    <a:pt x="2683" y="635"/>
                  </a:lnTo>
                  <a:lnTo>
                    <a:pt x="2648" y="653"/>
                  </a:lnTo>
                  <a:lnTo>
                    <a:pt x="2611" y="671"/>
                  </a:lnTo>
                  <a:lnTo>
                    <a:pt x="2571" y="687"/>
                  </a:lnTo>
                  <a:lnTo>
                    <a:pt x="2529" y="704"/>
                  </a:lnTo>
                  <a:lnTo>
                    <a:pt x="2485" y="720"/>
                  </a:lnTo>
                  <a:lnTo>
                    <a:pt x="2437" y="734"/>
                  </a:lnTo>
                  <a:lnTo>
                    <a:pt x="2387" y="748"/>
                  </a:lnTo>
                  <a:lnTo>
                    <a:pt x="2336" y="762"/>
                  </a:lnTo>
                  <a:lnTo>
                    <a:pt x="2282" y="775"/>
                  </a:lnTo>
                  <a:lnTo>
                    <a:pt x="2226" y="786"/>
                  </a:lnTo>
                  <a:lnTo>
                    <a:pt x="2168" y="798"/>
                  </a:lnTo>
                  <a:lnTo>
                    <a:pt x="2108" y="808"/>
                  </a:lnTo>
                  <a:lnTo>
                    <a:pt x="2046" y="817"/>
                  </a:lnTo>
                  <a:lnTo>
                    <a:pt x="1983" y="826"/>
                  </a:lnTo>
                  <a:lnTo>
                    <a:pt x="1919" y="834"/>
                  </a:lnTo>
                  <a:lnTo>
                    <a:pt x="1852" y="840"/>
                  </a:lnTo>
                  <a:lnTo>
                    <a:pt x="1785" y="846"/>
                  </a:lnTo>
                  <a:lnTo>
                    <a:pt x="1715" y="851"/>
                  </a:lnTo>
                  <a:lnTo>
                    <a:pt x="1644" y="855"/>
                  </a:lnTo>
                  <a:lnTo>
                    <a:pt x="1574" y="857"/>
                  </a:lnTo>
                  <a:lnTo>
                    <a:pt x="1502" y="860"/>
                  </a:lnTo>
                  <a:lnTo>
                    <a:pt x="1427" y="860"/>
                  </a:lnTo>
                  <a:lnTo>
                    <a:pt x="1354" y="860"/>
                  </a:lnTo>
                  <a:lnTo>
                    <a:pt x="1282" y="857"/>
                  </a:lnTo>
                  <a:lnTo>
                    <a:pt x="1211" y="855"/>
                  </a:lnTo>
                  <a:lnTo>
                    <a:pt x="1140" y="851"/>
                  </a:lnTo>
                  <a:lnTo>
                    <a:pt x="1070" y="846"/>
                  </a:lnTo>
                  <a:lnTo>
                    <a:pt x="1004" y="840"/>
                  </a:lnTo>
                  <a:lnTo>
                    <a:pt x="937" y="834"/>
                  </a:lnTo>
                  <a:lnTo>
                    <a:pt x="872" y="826"/>
                  </a:lnTo>
                  <a:lnTo>
                    <a:pt x="809" y="817"/>
                  </a:lnTo>
                  <a:lnTo>
                    <a:pt x="747" y="808"/>
                  </a:lnTo>
                  <a:lnTo>
                    <a:pt x="687" y="798"/>
                  </a:lnTo>
                  <a:lnTo>
                    <a:pt x="629" y="786"/>
                  </a:lnTo>
                  <a:lnTo>
                    <a:pt x="574" y="775"/>
                  </a:lnTo>
                  <a:lnTo>
                    <a:pt x="520" y="762"/>
                  </a:lnTo>
                  <a:lnTo>
                    <a:pt x="468" y="748"/>
                  </a:lnTo>
                  <a:lnTo>
                    <a:pt x="418" y="734"/>
                  </a:lnTo>
                  <a:lnTo>
                    <a:pt x="370" y="720"/>
                  </a:lnTo>
                  <a:lnTo>
                    <a:pt x="325" y="704"/>
                  </a:lnTo>
                  <a:lnTo>
                    <a:pt x="284" y="687"/>
                  </a:lnTo>
                  <a:lnTo>
                    <a:pt x="244" y="671"/>
                  </a:lnTo>
                  <a:lnTo>
                    <a:pt x="207" y="653"/>
                  </a:lnTo>
                  <a:lnTo>
                    <a:pt x="172" y="635"/>
                  </a:lnTo>
                  <a:lnTo>
                    <a:pt x="141" y="617"/>
                  </a:lnTo>
                  <a:lnTo>
                    <a:pt x="112" y="597"/>
                  </a:lnTo>
                  <a:lnTo>
                    <a:pt x="86" y="578"/>
                  </a:lnTo>
                  <a:lnTo>
                    <a:pt x="64" y="557"/>
                  </a:lnTo>
                  <a:lnTo>
                    <a:pt x="45" y="538"/>
                  </a:lnTo>
                  <a:lnTo>
                    <a:pt x="29" y="516"/>
                  </a:lnTo>
                  <a:lnTo>
                    <a:pt x="16" y="496"/>
                  </a:lnTo>
                  <a:lnTo>
                    <a:pt x="7" y="474"/>
                  </a:lnTo>
                  <a:lnTo>
                    <a:pt x="2" y="452"/>
                  </a:lnTo>
                  <a:lnTo>
                    <a:pt x="0" y="430"/>
                  </a:lnTo>
                  <a:lnTo>
                    <a:pt x="2" y="408"/>
                  </a:lnTo>
                  <a:lnTo>
                    <a:pt x="7" y="386"/>
                  </a:lnTo>
                  <a:lnTo>
                    <a:pt x="16" y="364"/>
                  </a:lnTo>
                  <a:lnTo>
                    <a:pt x="29" y="344"/>
                  </a:lnTo>
                  <a:lnTo>
                    <a:pt x="45" y="323"/>
                  </a:lnTo>
                  <a:lnTo>
                    <a:pt x="64" y="303"/>
                  </a:lnTo>
                  <a:lnTo>
                    <a:pt x="86" y="282"/>
                  </a:lnTo>
                  <a:lnTo>
                    <a:pt x="112" y="263"/>
                  </a:lnTo>
                  <a:lnTo>
                    <a:pt x="141" y="243"/>
                  </a:lnTo>
                  <a:lnTo>
                    <a:pt x="172" y="225"/>
                  </a:lnTo>
                  <a:lnTo>
                    <a:pt x="207" y="207"/>
                  </a:lnTo>
                  <a:lnTo>
                    <a:pt x="244" y="189"/>
                  </a:lnTo>
                  <a:lnTo>
                    <a:pt x="284" y="173"/>
                  </a:lnTo>
                  <a:lnTo>
                    <a:pt x="325" y="157"/>
                  </a:lnTo>
                  <a:lnTo>
                    <a:pt x="370" y="142"/>
                  </a:lnTo>
                  <a:lnTo>
                    <a:pt x="418" y="126"/>
                  </a:lnTo>
                  <a:lnTo>
                    <a:pt x="468" y="112"/>
                  </a:lnTo>
                  <a:lnTo>
                    <a:pt x="520" y="99"/>
                  </a:lnTo>
                  <a:lnTo>
                    <a:pt x="574" y="86"/>
                  </a:lnTo>
                  <a:lnTo>
                    <a:pt x="629" y="73"/>
                  </a:lnTo>
                  <a:lnTo>
                    <a:pt x="687" y="63"/>
                  </a:lnTo>
                  <a:lnTo>
                    <a:pt x="747" y="53"/>
                  </a:lnTo>
                  <a:lnTo>
                    <a:pt x="809" y="43"/>
                  </a:lnTo>
                  <a:lnTo>
                    <a:pt x="872" y="35"/>
                  </a:lnTo>
                  <a:lnTo>
                    <a:pt x="937" y="27"/>
                  </a:lnTo>
                  <a:lnTo>
                    <a:pt x="1004" y="19"/>
                  </a:lnTo>
                  <a:lnTo>
                    <a:pt x="1070" y="14"/>
                  </a:lnTo>
                  <a:lnTo>
                    <a:pt x="1140" y="9"/>
                  </a:lnTo>
                  <a:lnTo>
                    <a:pt x="1211" y="5"/>
                  </a:lnTo>
                  <a:lnTo>
                    <a:pt x="1282" y="3"/>
                  </a:lnTo>
                  <a:lnTo>
                    <a:pt x="1354" y="1"/>
                  </a:lnTo>
                  <a:lnTo>
                    <a:pt x="1427" y="0"/>
                  </a:lnTo>
                  <a:close/>
                </a:path>
              </a:pathLst>
            </a:custGeom>
            <a:solidFill>
              <a:srgbClr val="A9ABAE"/>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39" name="Google Shape;2039;p24"/>
            <p:cNvSpPr/>
            <p:nvPr/>
          </p:nvSpPr>
          <p:spPr>
            <a:xfrm>
              <a:off x="6567488" y="5072063"/>
              <a:ext cx="1081088" cy="298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5"/>
                  </a:lnTo>
                  <a:lnTo>
                    <a:pt x="2071" y="54"/>
                  </a:lnTo>
                  <a:lnTo>
                    <a:pt x="2126" y="64"/>
                  </a:lnTo>
                  <a:lnTo>
                    <a:pt x="2179" y="75"/>
                  </a:lnTo>
                  <a:lnTo>
                    <a:pt x="2230" y="86"/>
                  </a:lnTo>
                  <a:lnTo>
                    <a:pt x="2281" y="98"/>
                  </a:lnTo>
                  <a:lnTo>
                    <a:pt x="2328" y="111"/>
                  </a:lnTo>
                  <a:lnTo>
                    <a:pt x="2373" y="124"/>
                  </a:lnTo>
                  <a:lnTo>
                    <a:pt x="2416" y="138"/>
                  </a:lnTo>
                  <a:lnTo>
                    <a:pt x="2457" y="152"/>
                  </a:lnTo>
                  <a:lnTo>
                    <a:pt x="2494" y="166"/>
                  </a:lnTo>
                  <a:lnTo>
                    <a:pt x="2530" y="181"/>
                  </a:lnTo>
                  <a:lnTo>
                    <a:pt x="2562" y="197"/>
                  </a:lnTo>
                  <a:lnTo>
                    <a:pt x="2593" y="214"/>
                  </a:lnTo>
                  <a:lnTo>
                    <a:pt x="2620" y="230"/>
                  </a:lnTo>
                  <a:lnTo>
                    <a:pt x="2645" y="247"/>
                  </a:lnTo>
                  <a:lnTo>
                    <a:pt x="2665" y="265"/>
                  </a:lnTo>
                  <a:lnTo>
                    <a:pt x="2685" y="282"/>
                  </a:lnTo>
                  <a:lnTo>
                    <a:pt x="2700" y="301"/>
                  </a:lnTo>
                  <a:lnTo>
                    <a:pt x="2712" y="319"/>
                  </a:lnTo>
                  <a:lnTo>
                    <a:pt x="2721" y="338"/>
                  </a:lnTo>
                  <a:lnTo>
                    <a:pt x="2726" y="356"/>
                  </a:lnTo>
                  <a:lnTo>
                    <a:pt x="2727" y="377"/>
                  </a:lnTo>
                  <a:lnTo>
                    <a:pt x="2726" y="396"/>
                  </a:lnTo>
                  <a:lnTo>
                    <a:pt x="2721" y="414"/>
                  </a:lnTo>
                  <a:lnTo>
                    <a:pt x="2712" y="434"/>
                  </a:lnTo>
                  <a:lnTo>
                    <a:pt x="2700" y="452"/>
                  </a:lnTo>
                  <a:lnTo>
                    <a:pt x="2685" y="471"/>
                  </a:lnTo>
                  <a:lnTo>
                    <a:pt x="2665" y="488"/>
                  </a:lnTo>
                  <a:lnTo>
                    <a:pt x="2645" y="506"/>
                  </a:lnTo>
                  <a:lnTo>
                    <a:pt x="2620" y="522"/>
                  </a:lnTo>
                  <a:lnTo>
                    <a:pt x="2593" y="539"/>
                  </a:lnTo>
                  <a:lnTo>
                    <a:pt x="2562" y="556"/>
                  </a:lnTo>
                  <a:lnTo>
                    <a:pt x="2530" y="571"/>
                  </a:lnTo>
                  <a:lnTo>
                    <a:pt x="2494" y="587"/>
                  </a:lnTo>
                  <a:lnTo>
                    <a:pt x="2457" y="601"/>
                  </a:lnTo>
                  <a:lnTo>
                    <a:pt x="2416" y="616"/>
                  </a:lnTo>
                  <a:lnTo>
                    <a:pt x="2373" y="629"/>
                  </a:lnTo>
                  <a:lnTo>
                    <a:pt x="2328" y="642"/>
                  </a:lnTo>
                  <a:lnTo>
                    <a:pt x="2281" y="655"/>
                  </a:lnTo>
                  <a:lnTo>
                    <a:pt x="2230" y="667"/>
                  </a:lnTo>
                  <a:lnTo>
                    <a:pt x="2179" y="678"/>
                  </a:lnTo>
                  <a:lnTo>
                    <a:pt x="2126" y="688"/>
                  </a:lnTo>
                  <a:lnTo>
                    <a:pt x="2071" y="699"/>
                  </a:lnTo>
                  <a:lnTo>
                    <a:pt x="2014" y="708"/>
                  </a:lnTo>
                  <a:lnTo>
                    <a:pt x="1955" y="715"/>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5"/>
                  </a:lnTo>
                  <a:lnTo>
                    <a:pt x="713" y="708"/>
                  </a:lnTo>
                  <a:lnTo>
                    <a:pt x="656" y="699"/>
                  </a:lnTo>
                  <a:lnTo>
                    <a:pt x="601" y="688"/>
                  </a:lnTo>
                  <a:lnTo>
                    <a:pt x="548" y="678"/>
                  </a:lnTo>
                  <a:lnTo>
                    <a:pt x="496" y="667"/>
                  </a:lnTo>
                  <a:lnTo>
                    <a:pt x="447" y="655"/>
                  </a:lnTo>
                  <a:lnTo>
                    <a:pt x="399" y="642"/>
                  </a:lnTo>
                  <a:lnTo>
                    <a:pt x="354" y="629"/>
                  </a:lnTo>
                  <a:lnTo>
                    <a:pt x="311" y="616"/>
                  </a:lnTo>
                  <a:lnTo>
                    <a:pt x="270" y="601"/>
                  </a:lnTo>
                  <a:lnTo>
                    <a:pt x="233" y="587"/>
                  </a:lnTo>
                  <a:lnTo>
                    <a:pt x="197" y="571"/>
                  </a:lnTo>
                  <a:lnTo>
                    <a:pt x="165" y="556"/>
                  </a:lnTo>
                  <a:lnTo>
                    <a:pt x="134" y="539"/>
                  </a:lnTo>
                  <a:lnTo>
                    <a:pt x="107" y="522"/>
                  </a:lnTo>
                  <a:lnTo>
                    <a:pt x="82" y="506"/>
                  </a:lnTo>
                  <a:lnTo>
                    <a:pt x="62" y="488"/>
                  </a:lnTo>
                  <a:lnTo>
                    <a:pt x="43" y="471"/>
                  </a:lnTo>
                  <a:lnTo>
                    <a:pt x="27" y="452"/>
                  </a:lnTo>
                  <a:lnTo>
                    <a:pt x="15" y="434"/>
                  </a:lnTo>
                  <a:lnTo>
                    <a:pt x="6" y="414"/>
                  </a:lnTo>
                  <a:lnTo>
                    <a:pt x="1" y="396"/>
                  </a:lnTo>
                  <a:lnTo>
                    <a:pt x="0" y="377"/>
                  </a:lnTo>
                  <a:lnTo>
                    <a:pt x="1" y="356"/>
                  </a:lnTo>
                  <a:lnTo>
                    <a:pt x="6" y="338"/>
                  </a:lnTo>
                  <a:lnTo>
                    <a:pt x="15" y="319"/>
                  </a:lnTo>
                  <a:lnTo>
                    <a:pt x="27" y="301"/>
                  </a:lnTo>
                  <a:lnTo>
                    <a:pt x="43" y="282"/>
                  </a:lnTo>
                  <a:lnTo>
                    <a:pt x="62" y="265"/>
                  </a:lnTo>
                  <a:lnTo>
                    <a:pt x="82" y="247"/>
                  </a:lnTo>
                  <a:lnTo>
                    <a:pt x="107" y="230"/>
                  </a:lnTo>
                  <a:lnTo>
                    <a:pt x="134" y="214"/>
                  </a:lnTo>
                  <a:lnTo>
                    <a:pt x="165" y="197"/>
                  </a:lnTo>
                  <a:lnTo>
                    <a:pt x="197" y="181"/>
                  </a:lnTo>
                  <a:lnTo>
                    <a:pt x="233" y="166"/>
                  </a:lnTo>
                  <a:lnTo>
                    <a:pt x="270" y="152"/>
                  </a:lnTo>
                  <a:lnTo>
                    <a:pt x="311" y="138"/>
                  </a:lnTo>
                  <a:lnTo>
                    <a:pt x="354" y="124"/>
                  </a:lnTo>
                  <a:lnTo>
                    <a:pt x="399" y="111"/>
                  </a:lnTo>
                  <a:lnTo>
                    <a:pt x="447" y="98"/>
                  </a:lnTo>
                  <a:lnTo>
                    <a:pt x="496" y="86"/>
                  </a:lnTo>
                  <a:lnTo>
                    <a:pt x="548" y="75"/>
                  </a:lnTo>
                  <a:lnTo>
                    <a:pt x="601" y="64"/>
                  </a:lnTo>
                  <a:lnTo>
                    <a:pt x="656" y="54"/>
                  </a:lnTo>
                  <a:lnTo>
                    <a:pt x="713" y="45"/>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solidFill>
              <a:srgbClr val="606062"/>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40" name="Google Shape;2040;p24"/>
            <p:cNvSpPr/>
            <p:nvPr/>
          </p:nvSpPr>
          <p:spPr>
            <a:xfrm>
              <a:off x="6540500" y="4859338"/>
              <a:ext cx="1133475" cy="482600"/>
            </a:xfrm>
            <a:custGeom>
              <a:avLst/>
              <a:gdLst/>
              <a:ahLst/>
              <a:cxnLst/>
              <a:rect l="l" t="t" r="r" b="b"/>
              <a:pathLst>
                <a:path w="2856" h="1212" extrusionOk="0">
                  <a:moveTo>
                    <a:pt x="2856" y="791"/>
                  </a:moveTo>
                  <a:lnTo>
                    <a:pt x="2852" y="813"/>
                  </a:lnTo>
                  <a:lnTo>
                    <a:pt x="2845" y="835"/>
                  </a:lnTo>
                  <a:lnTo>
                    <a:pt x="2835" y="856"/>
                  </a:lnTo>
                  <a:lnTo>
                    <a:pt x="2821" y="876"/>
                  </a:lnTo>
                  <a:lnTo>
                    <a:pt x="2804" y="897"/>
                  </a:lnTo>
                  <a:lnTo>
                    <a:pt x="2783" y="917"/>
                  </a:lnTo>
                  <a:lnTo>
                    <a:pt x="2760" y="937"/>
                  </a:lnTo>
                  <a:lnTo>
                    <a:pt x="2735" y="956"/>
                  </a:lnTo>
                  <a:lnTo>
                    <a:pt x="2705" y="974"/>
                  </a:lnTo>
                  <a:lnTo>
                    <a:pt x="2673" y="992"/>
                  </a:lnTo>
                  <a:lnTo>
                    <a:pt x="2638" y="1010"/>
                  </a:lnTo>
                  <a:lnTo>
                    <a:pt x="2601" y="1027"/>
                  </a:lnTo>
                  <a:lnTo>
                    <a:pt x="2561" y="1044"/>
                  </a:lnTo>
                  <a:lnTo>
                    <a:pt x="2518" y="1059"/>
                  </a:lnTo>
                  <a:lnTo>
                    <a:pt x="2475" y="1074"/>
                  </a:lnTo>
                  <a:lnTo>
                    <a:pt x="2427" y="1089"/>
                  </a:lnTo>
                  <a:lnTo>
                    <a:pt x="2378" y="1103"/>
                  </a:lnTo>
                  <a:lnTo>
                    <a:pt x="2325" y="1116"/>
                  </a:lnTo>
                  <a:lnTo>
                    <a:pt x="2273" y="1129"/>
                  </a:lnTo>
                  <a:lnTo>
                    <a:pt x="2217" y="1140"/>
                  </a:lnTo>
                  <a:lnTo>
                    <a:pt x="2159" y="1152"/>
                  </a:lnTo>
                  <a:lnTo>
                    <a:pt x="2100" y="1162"/>
                  </a:lnTo>
                  <a:lnTo>
                    <a:pt x="2040" y="1171"/>
                  </a:lnTo>
                  <a:lnTo>
                    <a:pt x="1977" y="1179"/>
                  </a:lnTo>
                  <a:lnTo>
                    <a:pt x="1912" y="1186"/>
                  </a:lnTo>
                  <a:lnTo>
                    <a:pt x="1847" y="1193"/>
                  </a:lnTo>
                  <a:lnTo>
                    <a:pt x="1780" y="1199"/>
                  </a:lnTo>
                  <a:lnTo>
                    <a:pt x="1711" y="1203"/>
                  </a:lnTo>
                  <a:lnTo>
                    <a:pt x="1642" y="1207"/>
                  </a:lnTo>
                  <a:lnTo>
                    <a:pt x="1571" y="1210"/>
                  </a:lnTo>
                  <a:lnTo>
                    <a:pt x="1500" y="1211"/>
                  </a:lnTo>
                  <a:lnTo>
                    <a:pt x="1427" y="1212"/>
                  </a:lnTo>
                  <a:lnTo>
                    <a:pt x="1355" y="1211"/>
                  </a:lnTo>
                  <a:lnTo>
                    <a:pt x="1284" y="1210"/>
                  </a:lnTo>
                  <a:lnTo>
                    <a:pt x="1213" y="1207"/>
                  </a:lnTo>
                  <a:lnTo>
                    <a:pt x="1144" y="1203"/>
                  </a:lnTo>
                  <a:lnTo>
                    <a:pt x="1076" y="1199"/>
                  </a:lnTo>
                  <a:lnTo>
                    <a:pt x="1009" y="1193"/>
                  </a:lnTo>
                  <a:lnTo>
                    <a:pt x="943" y="1186"/>
                  </a:lnTo>
                  <a:lnTo>
                    <a:pt x="879" y="1179"/>
                  </a:lnTo>
                  <a:lnTo>
                    <a:pt x="816" y="1171"/>
                  </a:lnTo>
                  <a:lnTo>
                    <a:pt x="755" y="1162"/>
                  </a:lnTo>
                  <a:lnTo>
                    <a:pt x="696" y="1152"/>
                  </a:lnTo>
                  <a:lnTo>
                    <a:pt x="638" y="1140"/>
                  </a:lnTo>
                  <a:lnTo>
                    <a:pt x="583" y="1129"/>
                  </a:lnTo>
                  <a:lnTo>
                    <a:pt x="529" y="1116"/>
                  </a:lnTo>
                  <a:lnTo>
                    <a:pt x="477" y="1103"/>
                  </a:lnTo>
                  <a:lnTo>
                    <a:pt x="428" y="1089"/>
                  </a:lnTo>
                  <a:lnTo>
                    <a:pt x="381" y="1074"/>
                  </a:lnTo>
                  <a:lnTo>
                    <a:pt x="337" y="1059"/>
                  </a:lnTo>
                  <a:lnTo>
                    <a:pt x="294" y="1044"/>
                  </a:lnTo>
                  <a:lnTo>
                    <a:pt x="255" y="1027"/>
                  </a:lnTo>
                  <a:lnTo>
                    <a:pt x="217" y="1010"/>
                  </a:lnTo>
                  <a:lnTo>
                    <a:pt x="182" y="992"/>
                  </a:lnTo>
                  <a:lnTo>
                    <a:pt x="150" y="974"/>
                  </a:lnTo>
                  <a:lnTo>
                    <a:pt x="121" y="956"/>
                  </a:lnTo>
                  <a:lnTo>
                    <a:pt x="95" y="937"/>
                  </a:lnTo>
                  <a:lnTo>
                    <a:pt x="72" y="917"/>
                  </a:lnTo>
                  <a:lnTo>
                    <a:pt x="51" y="897"/>
                  </a:lnTo>
                  <a:lnTo>
                    <a:pt x="34" y="876"/>
                  </a:lnTo>
                  <a:lnTo>
                    <a:pt x="20" y="856"/>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41" name="Google Shape;2041;p24"/>
            <p:cNvSpPr/>
            <p:nvPr/>
          </p:nvSpPr>
          <p:spPr>
            <a:xfrm>
              <a:off x="6540500" y="4689475"/>
              <a:ext cx="1133475" cy="339725"/>
            </a:xfrm>
            <a:custGeom>
              <a:avLst/>
              <a:gdLst/>
              <a:ahLst/>
              <a:cxnLst/>
              <a:rect l="l" t="t" r="r" b="b"/>
              <a:pathLst>
                <a:path w="2856" h="858" extrusionOk="0">
                  <a:moveTo>
                    <a:pt x="1427" y="0"/>
                  </a:moveTo>
                  <a:lnTo>
                    <a:pt x="1502" y="0"/>
                  </a:lnTo>
                  <a:lnTo>
                    <a:pt x="1574" y="1"/>
                  </a:lnTo>
                  <a:lnTo>
                    <a:pt x="1644" y="4"/>
                  </a:lnTo>
                  <a:lnTo>
                    <a:pt x="1715" y="8"/>
                  </a:lnTo>
                  <a:lnTo>
                    <a:pt x="1785" y="13"/>
                  </a:lnTo>
                  <a:lnTo>
                    <a:pt x="1852" y="19"/>
                  </a:lnTo>
                  <a:lnTo>
                    <a:pt x="1919" y="26"/>
                  </a:lnTo>
                  <a:lnTo>
                    <a:pt x="1983" y="33"/>
                  </a:lnTo>
                  <a:lnTo>
                    <a:pt x="2046" y="41"/>
                  </a:lnTo>
                  <a:lnTo>
                    <a:pt x="2108" y="51"/>
                  </a:lnTo>
                  <a:lnTo>
                    <a:pt x="2168" y="62"/>
                  </a:lnTo>
                  <a:lnTo>
                    <a:pt x="2226" y="73"/>
                  </a:lnTo>
                  <a:lnTo>
                    <a:pt x="2282" y="85"/>
                  </a:lnTo>
                  <a:lnTo>
                    <a:pt x="2336" y="98"/>
                  </a:lnTo>
                  <a:lnTo>
                    <a:pt x="2387" y="110"/>
                  </a:lnTo>
                  <a:lnTo>
                    <a:pt x="2437" y="125"/>
                  </a:lnTo>
                  <a:lnTo>
                    <a:pt x="2485" y="140"/>
                  </a:lnTo>
                  <a:lnTo>
                    <a:pt x="2529" y="156"/>
                  </a:lnTo>
                  <a:lnTo>
                    <a:pt x="2571" y="172"/>
                  </a:lnTo>
                  <a:lnTo>
                    <a:pt x="2611" y="189"/>
                  </a:lnTo>
                  <a:lnTo>
                    <a:pt x="2648" y="206"/>
                  </a:lnTo>
                  <a:lnTo>
                    <a:pt x="2683" y="224"/>
                  </a:lnTo>
                  <a:lnTo>
                    <a:pt x="2714" y="243"/>
                  </a:lnTo>
                  <a:lnTo>
                    <a:pt x="2744" y="261"/>
                  </a:lnTo>
                  <a:lnTo>
                    <a:pt x="2769" y="282"/>
                  </a:lnTo>
                  <a:lnTo>
                    <a:pt x="2791" y="301"/>
                  </a:lnTo>
                  <a:lnTo>
                    <a:pt x="2811" y="322"/>
                  </a:lnTo>
                  <a:lnTo>
                    <a:pt x="2826" y="342"/>
                  </a:lnTo>
                  <a:lnTo>
                    <a:pt x="2839" y="364"/>
                  </a:lnTo>
                  <a:lnTo>
                    <a:pt x="2848" y="385"/>
                  </a:lnTo>
                  <a:lnTo>
                    <a:pt x="2853" y="406"/>
                  </a:lnTo>
                  <a:lnTo>
                    <a:pt x="2856" y="428"/>
                  </a:lnTo>
                  <a:lnTo>
                    <a:pt x="2853" y="452"/>
                  </a:lnTo>
                  <a:lnTo>
                    <a:pt x="2848" y="473"/>
                  </a:lnTo>
                  <a:lnTo>
                    <a:pt x="2839" y="494"/>
                  </a:lnTo>
                  <a:lnTo>
                    <a:pt x="2826" y="516"/>
                  </a:lnTo>
                  <a:lnTo>
                    <a:pt x="2811" y="536"/>
                  </a:lnTo>
                  <a:lnTo>
                    <a:pt x="2791" y="557"/>
                  </a:lnTo>
                  <a:lnTo>
                    <a:pt x="2769" y="576"/>
                  </a:lnTo>
                  <a:lnTo>
                    <a:pt x="2744" y="596"/>
                  </a:lnTo>
                  <a:lnTo>
                    <a:pt x="2714" y="615"/>
                  </a:lnTo>
                  <a:lnTo>
                    <a:pt x="2683" y="633"/>
                  </a:lnTo>
                  <a:lnTo>
                    <a:pt x="2648" y="651"/>
                  </a:lnTo>
                  <a:lnTo>
                    <a:pt x="2611" y="669"/>
                  </a:lnTo>
                  <a:lnTo>
                    <a:pt x="2571" y="686"/>
                  </a:lnTo>
                  <a:lnTo>
                    <a:pt x="2529" y="702"/>
                  </a:lnTo>
                  <a:lnTo>
                    <a:pt x="2485" y="718"/>
                  </a:lnTo>
                  <a:lnTo>
                    <a:pt x="2437" y="732"/>
                  </a:lnTo>
                  <a:lnTo>
                    <a:pt x="2387" y="746"/>
                  </a:lnTo>
                  <a:lnTo>
                    <a:pt x="2336" y="760"/>
                  </a:lnTo>
                  <a:lnTo>
                    <a:pt x="2282" y="773"/>
                  </a:lnTo>
                  <a:lnTo>
                    <a:pt x="2226" y="785"/>
                  </a:lnTo>
                  <a:lnTo>
                    <a:pt x="2168" y="796"/>
                  </a:lnTo>
                  <a:lnTo>
                    <a:pt x="2108" y="807"/>
                  </a:lnTo>
                  <a:lnTo>
                    <a:pt x="2046" y="816"/>
                  </a:lnTo>
                  <a:lnTo>
                    <a:pt x="1983" y="825"/>
                  </a:lnTo>
                  <a:lnTo>
                    <a:pt x="1919" y="832"/>
                  </a:lnTo>
                  <a:lnTo>
                    <a:pt x="1852" y="839"/>
                  </a:lnTo>
                  <a:lnTo>
                    <a:pt x="1785" y="845"/>
                  </a:lnTo>
                  <a:lnTo>
                    <a:pt x="1715" y="849"/>
                  </a:lnTo>
                  <a:lnTo>
                    <a:pt x="1644" y="853"/>
                  </a:lnTo>
                  <a:lnTo>
                    <a:pt x="1574" y="856"/>
                  </a:lnTo>
                  <a:lnTo>
                    <a:pt x="1502" y="858"/>
                  </a:lnTo>
                  <a:lnTo>
                    <a:pt x="1427" y="858"/>
                  </a:lnTo>
                  <a:lnTo>
                    <a:pt x="1354" y="858"/>
                  </a:lnTo>
                  <a:lnTo>
                    <a:pt x="1282" y="856"/>
                  </a:lnTo>
                  <a:lnTo>
                    <a:pt x="1211" y="853"/>
                  </a:lnTo>
                  <a:lnTo>
                    <a:pt x="1140" y="849"/>
                  </a:lnTo>
                  <a:lnTo>
                    <a:pt x="1070" y="845"/>
                  </a:lnTo>
                  <a:lnTo>
                    <a:pt x="1004" y="839"/>
                  </a:lnTo>
                  <a:lnTo>
                    <a:pt x="937" y="832"/>
                  </a:lnTo>
                  <a:lnTo>
                    <a:pt x="872" y="825"/>
                  </a:lnTo>
                  <a:lnTo>
                    <a:pt x="809" y="816"/>
                  </a:lnTo>
                  <a:lnTo>
                    <a:pt x="747" y="807"/>
                  </a:lnTo>
                  <a:lnTo>
                    <a:pt x="687" y="796"/>
                  </a:lnTo>
                  <a:lnTo>
                    <a:pt x="629" y="785"/>
                  </a:lnTo>
                  <a:lnTo>
                    <a:pt x="574" y="773"/>
                  </a:lnTo>
                  <a:lnTo>
                    <a:pt x="520" y="760"/>
                  </a:lnTo>
                  <a:lnTo>
                    <a:pt x="468" y="746"/>
                  </a:lnTo>
                  <a:lnTo>
                    <a:pt x="418" y="732"/>
                  </a:lnTo>
                  <a:lnTo>
                    <a:pt x="370" y="718"/>
                  </a:lnTo>
                  <a:lnTo>
                    <a:pt x="325" y="702"/>
                  </a:lnTo>
                  <a:lnTo>
                    <a:pt x="284" y="686"/>
                  </a:lnTo>
                  <a:lnTo>
                    <a:pt x="244" y="669"/>
                  </a:lnTo>
                  <a:lnTo>
                    <a:pt x="207" y="651"/>
                  </a:lnTo>
                  <a:lnTo>
                    <a:pt x="172" y="633"/>
                  </a:lnTo>
                  <a:lnTo>
                    <a:pt x="141" y="615"/>
                  </a:lnTo>
                  <a:lnTo>
                    <a:pt x="112" y="596"/>
                  </a:lnTo>
                  <a:lnTo>
                    <a:pt x="86" y="576"/>
                  </a:lnTo>
                  <a:lnTo>
                    <a:pt x="64" y="557"/>
                  </a:lnTo>
                  <a:lnTo>
                    <a:pt x="45" y="536"/>
                  </a:lnTo>
                  <a:lnTo>
                    <a:pt x="29" y="516"/>
                  </a:lnTo>
                  <a:lnTo>
                    <a:pt x="16" y="494"/>
                  </a:lnTo>
                  <a:lnTo>
                    <a:pt x="7" y="473"/>
                  </a:lnTo>
                  <a:lnTo>
                    <a:pt x="2" y="452"/>
                  </a:lnTo>
                  <a:lnTo>
                    <a:pt x="0" y="428"/>
                  </a:lnTo>
                  <a:lnTo>
                    <a:pt x="2" y="406"/>
                  </a:lnTo>
                  <a:lnTo>
                    <a:pt x="7" y="385"/>
                  </a:lnTo>
                  <a:lnTo>
                    <a:pt x="16" y="364"/>
                  </a:lnTo>
                  <a:lnTo>
                    <a:pt x="29" y="342"/>
                  </a:lnTo>
                  <a:lnTo>
                    <a:pt x="45" y="322"/>
                  </a:lnTo>
                  <a:lnTo>
                    <a:pt x="64" y="301"/>
                  </a:lnTo>
                  <a:lnTo>
                    <a:pt x="86" y="282"/>
                  </a:lnTo>
                  <a:lnTo>
                    <a:pt x="112" y="261"/>
                  </a:lnTo>
                  <a:lnTo>
                    <a:pt x="141" y="243"/>
                  </a:lnTo>
                  <a:lnTo>
                    <a:pt x="172" y="224"/>
                  </a:lnTo>
                  <a:lnTo>
                    <a:pt x="207" y="206"/>
                  </a:lnTo>
                  <a:lnTo>
                    <a:pt x="244" y="189"/>
                  </a:lnTo>
                  <a:lnTo>
                    <a:pt x="284" y="172"/>
                  </a:lnTo>
                  <a:lnTo>
                    <a:pt x="325" y="156"/>
                  </a:lnTo>
                  <a:lnTo>
                    <a:pt x="370" y="140"/>
                  </a:lnTo>
                  <a:lnTo>
                    <a:pt x="418" y="125"/>
                  </a:lnTo>
                  <a:lnTo>
                    <a:pt x="468" y="110"/>
                  </a:lnTo>
                  <a:lnTo>
                    <a:pt x="520" y="98"/>
                  </a:lnTo>
                  <a:lnTo>
                    <a:pt x="574" y="85"/>
                  </a:lnTo>
                  <a:lnTo>
                    <a:pt x="629" y="73"/>
                  </a:lnTo>
                  <a:lnTo>
                    <a:pt x="687" y="62"/>
                  </a:lnTo>
                  <a:lnTo>
                    <a:pt x="747" y="51"/>
                  </a:lnTo>
                  <a:lnTo>
                    <a:pt x="809" y="41"/>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42" name="Google Shape;2042;p24"/>
            <p:cNvSpPr/>
            <p:nvPr/>
          </p:nvSpPr>
          <p:spPr>
            <a:xfrm>
              <a:off x="6572250" y="4689475"/>
              <a:ext cx="1076325" cy="269875"/>
            </a:xfrm>
            <a:custGeom>
              <a:avLst/>
              <a:gdLst/>
              <a:ahLst/>
              <a:cxnLst/>
              <a:rect l="l" t="t" r="r" b="b"/>
              <a:pathLst>
                <a:path w="2712" h="682" extrusionOk="0">
                  <a:moveTo>
                    <a:pt x="1357" y="0"/>
                  </a:moveTo>
                  <a:lnTo>
                    <a:pt x="1426" y="0"/>
                  </a:lnTo>
                  <a:lnTo>
                    <a:pt x="1495" y="1"/>
                  </a:lnTo>
                  <a:lnTo>
                    <a:pt x="1563" y="4"/>
                  </a:lnTo>
                  <a:lnTo>
                    <a:pt x="1630" y="6"/>
                  </a:lnTo>
                  <a:lnTo>
                    <a:pt x="1695" y="10"/>
                  </a:lnTo>
                  <a:lnTo>
                    <a:pt x="1760" y="14"/>
                  </a:lnTo>
                  <a:lnTo>
                    <a:pt x="1823" y="20"/>
                  </a:lnTo>
                  <a:lnTo>
                    <a:pt x="1885" y="26"/>
                  </a:lnTo>
                  <a:lnTo>
                    <a:pt x="1944" y="33"/>
                  </a:lnTo>
                  <a:lnTo>
                    <a:pt x="2003" y="41"/>
                  </a:lnTo>
                  <a:lnTo>
                    <a:pt x="2060" y="49"/>
                  </a:lnTo>
                  <a:lnTo>
                    <a:pt x="2115" y="58"/>
                  </a:lnTo>
                  <a:lnTo>
                    <a:pt x="2168" y="67"/>
                  </a:lnTo>
                  <a:lnTo>
                    <a:pt x="2219" y="77"/>
                  </a:lnTo>
                  <a:lnTo>
                    <a:pt x="2268" y="87"/>
                  </a:lnTo>
                  <a:lnTo>
                    <a:pt x="2316" y="99"/>
                  </a:lnTo>
                  <a:lnTo>
                    <a:pt x="2360" y="110"/>
                  </a:lnTo>
                  <a:lnTo>
                    <a:pt x="2403" y="123"/>
                  </a:lnTo>
                  <a:lnTo>
                    <a:pt x="2443" y="136"/>
                  </a:lnTo>
                  <a:lnTo>
                    <a:pt x="2481" y="150"/>
                  </a:lnTo>
                  <a:lnTo>
                    <a:pt x="2517" y="163"/>
                  </a:lnTo>
                  <a:lnTo>
                    <a:pt x="2549" y="177"/>
                  </a:lnTo>
                  <a:lnTo>
                    <a:pt x="2578" y="193"/>
                  </a:lnTo>
                  <a:lnTo>
                    <a:pt x="2605" y="208"/>
                  </a:lnTo>
                  <a:lnTo>
                    <a:pt x="2630" y="224"/>
                  </a:lnTo>
                  <a:lnTo>
                    <a:pt x="2652" y="239"/>
                  </a:lnTo>
                  <a:lnTo>
                    <a:pt x="2670" y="256"/>
                  </a:lnTo>
                  <a:lnTo>
                    <a:pt x="2685" y="271"/>
                  </a:lnTo>
                  <a:lnTo>
                    <a:pt x="2697" y="289"/>
                  </a:lnTo>
                  <a:lnTo>
                    <a:pt x="2706" y="306"/>
                  </a:lnTo>
                  <a:lnTo>
                    <a:pt x="2711" y="323"/>
                  </a:lnTo>
                  <a:lnTo>
                    <a:pt x="2712" y="341"/>
                  </a:lnTo>
                  <a:lnTo>
                    <a:pt x="2711" y="359"/>
                  </a:lnTo>
                  <a:lnTo>
                    <a:pt x="2706" y="376"/>
                  </a:lnTo>
                  <a:lnTo>
                    <a:pt x="2697" y="392"/>
                  </a:lnTo>
                  <a:lnTo>
                    <a:pt x="2685" y="409"/>
                  </a:lnTo>
                  <a:lnTo>
                    <a:pt x="2670" y="426"/>
                  </a:lnTo>
                  <a:lnTo>
                    <a:pt x="2652" y="443"/>
                  </a:lnTo>
                  <a:lnTo>
                    <a:pt x="2630" y="458"/>
                  </a:lnTo>
                  <a:lnTo>
                    <a:pt x="2605" y="473"/>
                  </a:lnTo>
                  <a:lnTo>
                    <a:pt x="2578" y="489"/>
                  </a:lnTo>
                  <a:lnTo>
                    <a:pt x="2549" y="503"/>
                  </a:lnTo>
                  <a:lnTo>
                    <a:pt x="2517" y="518"/>
                  </a:lnTo>
                  <a:lnTo>
                    <a:pt x="2481" y="531"/>
                  </a:lnTo>
                  <a:lnTo>
                    <a:pt x="2443" y="545"/>
                  </a:lnTo>
                  <a:lnTo>
                    <a:pt x="2403" y="558"/>
                  </a:lnTo>
                  <a:lnTo>
                    <a:pt x="2360" y="570"/>
                  </a:lnTo>
                  <a:lnTo>
                    <a:pt x="2316" y="583"/>
                  </a:lnTo>
                  <a:lnTo>
                    <a:pt x="2268" y="593"/>
                  </a:lnTo>
                  <a:lnTo>
                    <a:pt x="2219" y="605"/>
                  </a:lnTo>
                  <a:lnTo>
                    <a:pt x="2168" y="615"/>
                  </a:lnTo>
                  <a:lnTo>
                    <a:pt x="2115" y="624"/>
                  </a:lnTo>
                  <a:lnTo>
                    <a:pt x="2060" y="633"/>
                  </a:lnTo>
                  <a:lnTo>
                    <a:pt x="2003" y="641"/>
                  </a:lnTo>
                  <a:lnTo>
                    <a:pt x="1944" y="648"/>
                  </a:lnTo>
                  <a:lnTo>
                    <a:pt x="1885" y="656"/>
                  </a:lnTo>
                  <a:lnTo>
                    <a:pt x="1823" y="661"/>
                  </a:lnTo>
                  <a:lnTo>
                    <a:pt x="1760" y="666"/>
                  </a:lnTo>
                  <a:lnTo>
                    <a:pt x="1695" y="672"/>
                  </a:lnTo>
                  <a:lnTo>
                    <a:pt x="1630" y="675"/>
                  </a:lnTo>
                  <a:lnTo>
                    <a:pt x="1563" y="678"/>
                  </a:lnTo>
                  <a:lnTo>
                    <a:pt x="1495" y="681"/>
                  </a:lnTo>
                  <a:lnTo>
                    <a:pt x="1426" y="682"/>
                  </a:lnTo>
                  <a:lnTo>
                    <a:pt x="1357" y="682"/>
                  </a:lnTo>
                  <a:lnTo>
                    <a:pt x="1286" y="682"/>
                  </a:lnTo>
                  <a:lnTo>
                    <a:pt x="1218" y="681"/>
                  </a:lnTo>
                  <a:lnTo>
                    <a:pt x="1150" y="678"/>
                  </a:lnTo>
                  <a:lnTo>
                    <a:pt x="1083" y="675"/>
                  </a:lnTo>
                  <a:lnTo>
                    <a:pt x="1017" y="672"/>
                  </a:lnTo>
                  <a:lnTo>
                    <a:pt x="953" y="666"/>
                  </a:lnTo>
                  <a:lnTo>
                    <a:pt x="891" y="661"/>
                  </a:lnTo>
                  <a:lnTo>
                    <a:pt x="829" y="656"/>
                  </a:lnTo>
                  <a:lnTo>
                    <a:pt x="769" y="648"/>
                  </a:lnTo>
                  <a:lnTo>
                    <a:pt x="711" y="641"/>
                  </a:lnTo>
                  <a:lnTo>
                    <a:pt x="653" y="633"/>
                  </a:lnTo>
                  <a:lnTo>
                    <a:pt x="599" y="624"/>
                  </a:lnTo>
                  <a:lnTo>
                    <a:pt x="545" y="615"/>
                  </a:lnTo>
                  <a:lnTo>
                    <a:pt x="495" y="605"/>
                  </a:lnTo>
                  <a:lnTo>
                    <a:pt x="445" y="593"/>
                  </a:lnTo>
                  <a:lnTo>
                    <a:pt x="398" y="583"/>
                  </a:lnTo>
                  <a:lnTo>
                    <a:pt x="353" y="570"/>
                  </a:lnTo>
                  <a:lnTo>
                    <a:pt x="311" y="558"/>
                  </a:lnTo>
                  <a:lnTo>
                    <a:pt x="271" y="545"/>
                  </a:lnTo>
                  <a:lnTo>
                    <a:pt x="232" y="531"/>
                  </a:lnTo>
                  <a:lnTo>
                    <a:pt x="197" y="518"/>
                  </a:lnTo>
                  <a:lnTo>
                    <a:pt x="164" y="503"/>
                  </a:lnTo>
                  <a:lnTo>
                    <a:pt x="134" y="489"/>
                  </a:lnTo>
                  <a:lnTo>
                    <a:pt x="107" y="473"/>
                  </a:lnTo>
                  <a:lnTo>
                    <a:pt x="83" y="458"/>
                  </a:lnTo>
                  <a:lnTo>
                    <a:pt x="62" y="443"/>
                  </a:lnTo>
                  <a:lnTo>
                    <a:pt x="43" y="426"/>
                  </a:lnTo>
                  <a:lnTo>
                    <a:pt x="29" y="409"/>
                  </a:lnTo>
                  <a:lnTo>
                    <a:pt x="16" y="392"/>
                  </a:lnTo>
                  <a:lnTo>
                    <a:pt x="8" y="376"/>
                  </a:lnTo>
                  <a:lnTo>
                    <a:pt x="3" y="359"/>
                  </a:lnTo>
                  <a:lnTo>
                    <a:pt x="0" y="341"/>
                  </a:lnTo>
                  <a:lnTo>
                    <a:pt x="3" y="323"/>
                  </a:lnTo>
                  <a:lnTo>
                    <a:pt x="8" y="306"/>
                  </a:lnTo>
                  <a:lnTo>
                    <a:pt x="16" y="289"/>
                  </a:lnTo>
                  <a:lnTo>
                    <a:pt x="29" y="271"/>
                  </a:lnTo>
                  <a:lnTo>
                    <a:pt x="43" y="256"/>
                  </a:lnTo>
                  <a:lnTo>
                    <a:pt x="62" y="239"/>
                  </a:lnTo>
                  <a:lnTo>
                    <a:pt x="83" y="224"/>
                  </a:lnTo>
                  <a:lnTo>
                    <a:pt x="107" y="208"/>
                  </a:lnTo>
                  <a:lnTo>
                    <a:pt x="134" y="193"/>
                  </a:lnTo>
                  <a:lnTo>
                    <a:pt x="164" y="177"/>
                  </a:lnTo>
                  <a:lnTo>
                    <a:pt x="197" y="163"/>
                  </a:lnTo>
                  <a:lnTo>
                    <a:pt x="232" y="150"/>
                  </a:lnTo>
                  <a:lnTo>
                    <a:pt x="271" y="136"/>
                  </a:lnTo>
                  <a:lnTo>
                    <a:pt x="311" y="123"/>
                  </a:lnTo>
                  <a:lnTo>
                    <a:pt x="353" y="110"/>
                  </a:lnTo>
                  <a:lnTo>
                    <a:pt x="398" y="99"/>
                  </a:lnTo>
                  <a:lnTo>
                    <a:pt x="445" y="87"/>
                  </a:lnTo>
                  <a:lnTo>
                    <a:pt x="495" y="77"/>
                  </a:lnTo>
                  <a:lnTo>
                    <a:pt x="545" y="67"/>
                  </a:lnTo>
                  <a:lnTo>
                    <a:pt x="599" y="58"/>
                  </a:lnTo>
                  <a:lnTo>
                    <a:pt x="653" y="49"/>
                  </a:lnTo>
                  <a:lnTo>
                    <a:pt x="711" y="41"/>
                  </a:lnTo>
                  <a:lnTo>
                    <a:pt x="769" y="33"/>
                  </a:lnTo>
                  <a:lnTo>
                    <a:pt x="829" y="26"/>
                  </a:lnTo>
                  <a:lnTo>
                    <a:pt x="891" y="20"/>
                  </a:lnTo>
                  <a:lnTo>
                    <a:pt x="953" y="14"/>
                  </a:lnTo>
                  <a:lnTo>
                    <a:pt x="1017" y="10"/>
                  </a:lnTo>
                  <a:lnTo>
                    <a:pt x="1083" y="6"/>
                  </a:lnTo>
                  <a:lnTo>
                    <a:pt x="1150" y="4"/>
                  </a:lnTo>
                  <a:lnTo>
                    <a:pt x="1218" y="1"/>
                  </a:lnTo>
                  <a:lnTo>
                    <a:pt x="1286" y="0"/>
                  </a:lnTo>
                  <a:lnTo>
                    <a:pt x="1357" y="0"/>
                  </a:lnTo>
                  <a:close/>
                </a:path>
              </a:pathLst>
            </a:custGeom>
            <a:solidFill>
              <a:srgbClr val="4B4B4D"/>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43" name="Google Shape;2043;p24"/>
            <p:cNvSpPr/>
            <p:nvPr/>
          </p:nvSpPr>
          <p:spPr>
            <a:xfrm>
              <a:off x="6665913" y="4711700"/>
              <a:ext cx="890588" cy="206375"/>
            </a:xfrm>
            <a:custGeom>
              <a:avLst/>
              <a:gdLst/>
              <a:ahLst/>
              <a:cxnLst/>
              <a:rect l="l" t="t" r="r" b="b"/>
              <a:pathLst>
                <a:path w="2246" h="517" extrusionOk="0">
                  <a:moveTo>
                    <a:pt x="1124" y="0"/>
                  </a:moveTo>
                  <a:lnTo>
                    <a:pt x="1182" y="0"/>
                  </a:lnTo>
                  <a:lnTo>
                    <a:pt x="1239" y="1"/>
                  </a:lnTo>
                  <a:lnTo>
                    <a:pt x="1295" y="2"/>
                  </a:lnTo>
                  <a:lnTo>
                    <a:pt x="1349" y="5"/>
                  </a:lnTo>
                  <a:lnTo>
                    <a:pt x="1405" y="7"/>
                  </a:lnTo>
                  <a:lnTo>
                    <a:pt x="1457" y="11"/>
                  </a:lnTo>
                  <a:lnTo>
                    <a:pt x="1510" y="15"/>
                  </a:lnTo>
                  <a:lnTo>
                    <a:pt x="1560" y="20"/>
                  </a:lnTo>
                  <a:lnTo>
                    <a:pt x="1610" y="25"/>
                  </a:lnTo>
                  <a:lnTo>
                    <a:pt x="1658" y="31"/>
                  </a:lnTo>
                  <a:lnTo>
                    <a:pt x="1706" y="37"/>
                  </a:lnTo>
                  <a:lnTo>
                    <a:pt x="1751" y="43"/>
                  </a:lnTo>
                  <a:lnTo>
                    <a:pt x="1796" y="51"/>
                  </a:lnTo>
                  <a:lnTo>
                    <a:pt x="1838" y="59"/>
                  </a:lnTo>
                  <a:lnTo>
                    <a:pt x="1878" y="67"/>
                  </a:lnTo>
                  <a:lnTo>
                    <a:pt x="1918" y="76"/>
                  </a:lnTo>
                  <a:lnTo>
                    <a:pt x="1954" y="85"/>
                  </a:lnTo>
                  <a:lnTo>
                    <a:pt x="1990" y="94"/>
                  </a:lnTo>
                  <a:lnTo>
                    <a:pt x="2024" y="104"/>
                  </a:lnTo>
                  <a:lnTo>
                    <a:pt x="2054" y="114"/>
                  </a:lnTo>
                  <a:lnTo>
                    <a:pt x="2084" y="125"/>
                  </a:lnTo>
                  <a:lnTo>
                    <a:pt x="2111" y="135"/>
                  </a:lnTo>
                  <a:lnTo>
                    <a:pt x="2136" y="146"/>
                  </a:lnTo>
                  <a:lnTo>
                    <a:pt x="2157" y="158"/>
                  </a:lnTo>
                  <a:lnTo>
                    <a:pt x="2178" y="170"/>
                  </a:lnTo>
                  <a:lnTo>
                    <a:pt x="2196" y="181"/>
                  </a:lnTo>
                  <a:lnTo>
                    <a:pt x="2212" y="194"/>
                  </a:lnTo>
                  <a:lnTo>
                    <a:pt x="2223" y="207"/>
                  </a:lnTo>
                  <a:lnTo>
                    <a:pt x="2233" y="220"/>
                  </a:lnTo>
                  <a:lnTo>
                    <a:pt x="2240" y="233"/>
                  </a:lnTo>
                  <a:lnTo>
                    <a:pt x="2245" y="246"/>
                  </a:lnTo>
                  <a:lnTo>
                    <a:pt x="2246" y="258"/>
                  </a:lnTo>
                  <a:lnTo>
                    <a:pt x="2245" y="273"/>
                  </a:lnTo>
                  <a:lnTo>
                    <a:pt x="2240" y="285"/>
                  </a:lnTo>
                  <a:lnTo>
                    <a:pt x="2233" y="298"/>
                  </a:lnTo>
                  <a:lnTo>
                    <a:pt x="2223" y="311"/>
                  </a:lnTo>
                  <a:lnTo>
                    <a:pt x="2212" y="324"/>
                  </a:lnTo>
                  <a:lnTo>
                    <a:pt x="2196" y="336"/>
                  </a:lnTo>
                  <a:lnTo>
                    <a:pt x="2178" y="347"/>
                  </a:lnTo>
                  <a:lnTo>
                    <a:pt x="2157" y="360"/>
                  </a:lnTo>
                  <a:lnTo>
                    <a:pt x="2136" y="370"/>
                  </a:lnTo>
                  <a:lnTo>
                    <a:pt x="2111" y="382"/>
                  </a:lnTo>
                  <a:lnTo>
                    <a:pt x="2084" y="394"/>
                  </a:lnTo>
                  <a:lnTo>
                    <a:pt x="2054" y="404"/>
                  </a:lnTo>
                  <a:lnTo>
                    <a:pt x="2024" y="414"/>
                  </a:lnTo>
                  <a:lnTo>
                    <a:pt x="1990" y="423"/>
                  </a:lnTo>
                  <a:lnTo>
                    <a:pt x="1954" y="433"/>
                  </a:lnTo>
                  <a:lnTo>
                    <a:pt x="1918" y="442"/>
                  </a:lnTo>
                  <a:lnTo>
                    <a:pt x="1878" y="450"/>
                  </a:lnTo>
                  <a:lnTo>
                    <a:pt x="1838" y="458"/>
                  </a:lnTo>
                  <a:lnTo>
                    <a:pt x="1796" y="466"/>
                  </a:lnTo>
                  <a:lnTo>
                    <a:pt x="1751" y="473"/>
                  </a:lnTo>
                  <a:lnTo>
                    <a:pt x="1706" y="480"/>
                  </a:lnTo>
                  <a:lnTo>
                    <a:pt x="1658" y="486"/>
                  </a:lnTo>
                  <a:lnTo>
                    <a:pt x="1610" y="493"/>
                  </a:lnTo>
                  <a:lnTo>
                    <a:pt x="1560" y="498"/>
                  </a:lnTo>
                  <a:lnTo>
                    <a:pt x="1510" y="502"/>
                  </a:lnTo>
                  <a:lnTo>
                    <a:pt x="1457" y="505"/>
                  </a:lnTo>
                  <a:lnTo>
                    <a:pt x="1405" y="509"/>
                  </a:lnTo>
                  <a:lnTo>
                    <a:pt x="1349" y="512"/>
                  </a:lnTo>
                  <a:lnTo>
                    <a:pt x="1295" y="514"/>
                  </a:lnTo>
                  <a:lnTo>
                    <a:pt x="1239" y="516"/>
                  </a:lnTo>
                  <a:lnTo>
                    <a:pt x="1182" y="517"/>
                  </a:lnTo>
                  <a:lnTo>
                    <a:pt x="1124" y="517"/>
                  </a:lnTo>
                  <a:lnTo>
                    <a:pt x="1066" y="517"/>
                  </a:lnTo>
                  <a:lnTo>
                    <a:pt x="1009" y="516"/>
                  </a:lnTo>
                  <a:lnTo>
                    <a:pt x="953" y="514"/>
                  </a:lnTo>
                  <a:lnTo>
                    <a:pt x="897" y="512"/>
                  </a:lnTo>
                  <a:lnTo>
                    <a:pt x="843" y="509"/>
                  </a:lnTo>
                  <a:lnTo>
                    <a:pt x="789" y="505"/>
                  </a:lnTo>
                  <a:lnTo>
                    <a:pt x="738" y="502"/>
                  </a:lnTo>
                  <a:lnTo>
                    <a:pt x="686" y="498"/>
                  </a:lnTo>
                  <a:lnTo>
                    <a:pt x="638" y="493"/>
                  </a:lnTo>
                  <a:lnTo>
                    <a:pt x="589" y="486"/>
                  </a:lnTo>
                  <a:lnTo>
                    <a:pt x="541" y="480"/>
                  </a:lnTo>
                  <a:lnTo>
                    <a:pt x="496" y="473"/>
                  </a:lnTo>
                  <a:lnTo>
                    <a:pt x="452" y="466"/>
                  </a:lnTo>
                  <a:lnTo>
                    <a:pt x="410" y="458"/>
                  </a:lnTo>
                  <a:lnTo>
                    <a:pt x="369" y="450"/>
                  </a:lnTo>
                  <a:lnTo>
                    <a:pt x="330" y="442"/>
                  </a:lnTo>
                  <a:lnTo>
                    <a:pt x="293" y="433"/>
                  </a:lnTo>
                  <a:lnTo>
                    <a:pt x="258" y="423"/>
                  </a:lnTo>
                  <a:lnTo>
                    <a:pt x="224" y="414"/>
                  </a:lnTo>
                  <a:lnTo>
                    <a:pt x="192" y="404"/>
                  </a:lnTo>
                  <a:lnTo>
                    <a:pt x="164" y="394"/>
                  </a:lnTo>
                  <a:lnTo>
                    <a:pt x="137" y="382"/>
                  </a:lnTo>
                  <a:lnTo>
                    <a:pt x="111" y="370"/>
                  </a:lnTo>
                  <a:lnTo>
                    <a:pt x="89" y="360"/>
                  </a:lnTo>
                  <a:lnTo>
                    <a:pt x="69" y="347"/>
                  </a:lnTo>
                  <a:lnTo>
                    <a:pt x="52" y="336"/>
                  </a:lnTo>
                  <a:lnTo>
                    <a:pt x="36" y="324"/>
                  </a:lnTo>
                  <a:lnTo>
                    <a:pt x="24" y="311"/>
                  </a:lnTo>
                  <a:lnTo>
                    <a:pt x="13" y="298"/>
                  </a:lnTo>
                  <a:lnTo>
                    <a:pt x="7" y="285"/>
                  </a:lnTo>
                  <a:lnTo>
                    <a:pt x="3" y="273"/>
                  </a:lnTo>
                  <a:lnTo>
                    <a:pt x="0" y="258"/>
                  </a:lnTo>
                  <a:lnTo>
                    <a:pt x="3" y="246"/>
                  </a:lnTo>
                  <a:lnTo>
                    <a:pt x="7" y="233"/>
                  </a:lnTo>
                  <a:lnTo>
                    <a:pt x="13" y="220"/>
                  </a:lnTo>
                  <a:lnTo>
                    <a:pt x="24" y="207"/>
                  </a:lnTo>
                  <a:lnTo>
                    <a:pt x="36" y="194"/>
                  </a:lnTo>
                  <a:lnTo>
                    <a:pt x="52" y="181"/>
                  </a:lnTo>
                  <a:lnTo>
                    <a:pt x="69" y="170"/>
                  </a:lnTo>
                  <a:lnTo>
                    <a:pt x="89" y="158"/>
                  </a:lnTo>
                  <a:lnTo>
                    <a:pt x="111" y="146"/>
                  </a:lnTo>
                  <a:lnTo>
                    <a:pt x="137" y="135"/>
                  </a:lnTo>
                  <a:lnTo>
                    <a:pt x="164" y="125"/>
                  </a:lnTo>
                  <a:lnTo>
                    <a:pt x="192" y="114"/>
                  </a:lnTo>
                  <a:lnTo>
                    <a:pt x="224" y="104"/>
                  </a:lnTo>
                  <a:lnTo>
                    <a:pt x="258" y="94"/>
                  </a:lnTo>
                  <a:lnTo>
                    <a:pt x="293" y="85"/>
                  </a:lnTo>
                  <a:lnTo>
                    <a:pt x="330" y="76"/>
                  </a:lnTo>
                  <a:lnTo>
                    <a:pt x="369" y="67"/>
                  </a:lnTo>
                  <a:lnTo>
                    <a:pt x="410" y="59"/>
                  </a:lnTo>
                  <a:lnTo>
                    <a:pt x="452" y="51"/>
                  </a:lnTo>
                  <a:lnTo>
                    <a:pt x="496" y="43"/>
                  </a:lnTo>
                  <a:lnTo>
                    <a:pt x="541" y="37"/>
                  </a:lnTo>
                  <a:lnTo>
                    <a:pt x="589" y="31"/>
                  </a:lnTo>
                  <a:lnTo>
                    <a:pt x="638" y="25"/>
                  </a:lnTo>
                  <a:lnTo>
                    <a:pt x="686" y="20"/>
                  </a:lnTo>
                  <a:lnTo>
                    <a:pt x="738" y="15"/>
                  </a:lnTo>
                  <a:lnTo>
                    <a:pt x="789" y="11"/>
                  </a:lnTo>
                  <a:lnTo>
                    <a:pt x="843" y="7"/>
                  </a:lnTo>
                  <a:lnTo>
                    <a:pt x="897" y="5"/>
                  </a:lnTo>
                  <a:lnTo>
                    <a:pt x="953" y="2"/>
                  </a:lnTo>
                  <a:lnTo>
                    <a:pt x="1009" y="1"/>
                  </a:lnTo>
                  <a:lnTo>
                    <a:pt x="1066" y="0"/>
                  </a:lnTo>
                  <a:lnTo>
                    <a:pt x="1124" y="0"/>
                  </a:lnTo>
                  <a:close/>
                </a:path>
              </a:pathLst>
            </a:custGeom>
            <a:solidFill>
              <a:srgbClr val="0070C0"/>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44" name="Google Shape;2044;p24"/>
            <p:cNvSpPr/>
            <p:nvPr/>
          </p:nvSpPr>
          <p:spPr>
            <a:xfrm>
              <a:off x="6748463" y="4806950"/>
              <a:ext cx="725488" cy="111125"/>
            </a:xfrm>
            <a:custGeom>
              <a:avLst/>
              <a:gdLst/>
              <a:ahLst/>
              <a:cxnLst/>
              <a:rect l="l" t="t" r="r" b="b"/>
              <a:pathLst>
                <a:path w="1824" h="278" extrusionOk="0">
                  <a:moveTo>
                    <a:pt x="1824" y="170"/>
                  </a:moveTo>
                  <a:lnTo>
                    <a:pt x="1785" y="183"/>
                  </a:lnTo>
                  <a:lnTo>
                    <a:pt x="1742" y="194"/>
                  </a:lnTo>
                  <a:lnTo>
                    <a:pt x="1697" y="205"/>
                  </a:lnTo>
                  <a:lnTo>
                    <a:pt x="1648" y="215"/>
                  </a:lnTo>
                  <a:lnTo>
                    <a:pt x="1598" y="224"/>
                  </a:lnTo>
                  <a:lnTo>
                    <a:pt x="1545" y="233"/>
                  </a:lnTo>
                  <a:lnTo>
                    <a:pt x="1490" y="242"/>
                  </a:lnTo>
                  <a:lnTo>
                    <a:pt x="1432" y="248"/>
                  </a:lnTo>
                  <a:lnTo>
                    <a:pt x="1373" y="256"/>
                  </a:lnTo>
                  <a:lnTo>
                    <a:pt x="1312" y="261"/>
                  </a:lnTo>
                  <a:lnTo>
                    <a:pt x="1249" y="266"/>
                  </a:lnTo>
                  <a:lnTo>
                    <a:pt x="1185" y="270"/>
                  </a:lnTo>
                  <a:lnTo>
                    <a:pt x="1118" y="274"/>
                  </a:lnTo>
                  <a:lnTo>
                    <a:pt x="1051" y="277"/>
                  </a:lnTo>
                  <a:lnTo>
                    <a:pt x="981" y="278"/>
                  </a:lnTo>
                  <a:lnTo>
                    <a:pt x="912" y="278"/>
                  </a:lnTo>
                  <a:lnTo>
                    <a:pt x="841" y="278"/>
                  </a:lnTo>
                  <a:lnTo>
                    <a:pt x="773" y="277"/>
                  </a:lnTo>
                  <a:lnTo>
                    <a:pt x="705" y="274"/>
                  </a:lnTo>
                  <a:lnTo>
                    <a:pt x="639" y="270"/>
                  </a:lnTo>
                  <a:lnTo>
                    <a:pt x="575" y="266"/>
                  </a:lnTo>
                  <a:lnTo>
                    <a:pt x="512" y="261"/>
                  </a:lnTo>
                  <a:lnTo>
                    <a:pt x="450" y="256"/>
                  </a:lnTo>
                  <a:lnTo>
                    <a:pt x="391" y="248"/>
                  </a:lnTo>
                  <a:lnTo>
                    <a:pt x="333" y="242"/>
                  </a:lnTo>
                  <a:lnTo>
                    <a:pt x="277" y="233"/>
                  </a:lnTo>
                  <a:lnTo>
                    <a:pt x="225" y="224"/>
                  </a:lnTo>
                  <a:lnTo>
                    <a:pt x="175" y="215"/>
                  </a:lnTo>
                  <a:lnTo>
                    <a:pt x="127" y="205"/>
                  </a:lnTo>
                  <a:lnTo>
                    <a:pt x="81" y="194"/>
                  </a:lnTo>
                  <a:lnTo>
                    <a:pt x="38" y="183"/>
                  </a:lnTo>
                  <a:lnTo>
                    <a:pt x="0" y="170"/>
                  </a:lnTo>
                  <a:lnTo>
                    <a:pt x="0" y="0"/>
                  </a:lnTo>
                  <a:lnTo>
                    <a:pt x="1824" y="0"/>
                  </a:lnTo>
                  <a:lnTo>
                    <a:pt x="1824" y="170"/>
                  </a:lnTo>
                  <a:close/>
                </a:path>
              </a:pathLst>
            </a:custGeom>
            <a:solidFill>
              <a:srgbClr val="00B0F0"/>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45" name="Google Shape;2045;p24"/>
            <p:cNvSpPr/>
            <p:nvPr/>
          </p:nvSpPr>
          <p:spPr>
            <a:xfrm>
              <a:off x="6748463" y="4730750"/>
              <a:ext cx="725488" cy="157163"/>
            </a:xfrm>
            <a:custGeom>
              <a:avLst/>
              <a:gdLst/>
              <a:ahLst/>
              <a:cxnLst/>
              <a:rect l="l" t="t" r="r" b="b"/>
              <a:pathLst>
                <a:path w="1829" h="395" extrusionOk="0">
                  <a:moveTo>
                    <a:pt x="915" y="0"/>
                  </a:moveTo>
                  <a:lnTo>
                    <a:pt x="1008" y="2"/>
                  </a:lnTo>
                  <a:lnTo>
                    <a:pt x="1099" y="5"/>
                  </a:lnTo>
                  <a:lnTo>
                    <a:pt x="1187" y="9"/>
                  </a:lnTo>
                  <a:lnTo>
                    <a:pt x="1270" y="17"/>
                  </a:lnTo>
                  <a:lnTo>
                    <a:pt x="1350" y="25"/>
                  </a:lnTo>
                  <a:lnTo>
                    <a:pt x="1426" y="35"/>
                  </a:lnTo>
                  <a:lnTo>
                    <a:pt x="1497" y="47"/>
                  </a:lnTo>
                  <a:lnTo>
                    <a:pt x="1561" y="58"/>
                  </a:lnTo>
                  <a:lnTo>
                    <a:pt x="1592" y="66"/>
                  </a:lnTo>
                  <a:lnTo>
                    <a:pt x="1620" y="72"/>
                  </a:lnTo>
                  <a:lnTo>
                    <a:pt x="1647" y="80"/>
                  </a:lnTo>
                  <a:lnTo>
                    <a:pt x="1673" y="88"/>
                  </a:lnTo>
                  <a:lnTo>
                    <a:pt x="1696" y="96"/>
                  </a:lnTo>
                  <a:lnTo>
                    <a:pt x="1718" y="105"/>
                  </a:lnTo>
                  <a:lnTo>
                    <a:pt x="1739" y="112"/>
                  </a:lnTo>
                  <a:lnTo>
                    <a:pt x="1757" y="121"/>
                  </a:lnTo>
                  <a:lnTo>
                    <a:pt x="1773" y="130"/>
                  </a:lnTo>
                  <a:lnTo>
                    <a:pt x="1788" y="139"/>
                  </a:lnTo>
                  <a:lnTo>
                    <a:pt x="1800" y="150"/>
                  </a:lnTo>
                  <a:lnTo>
                    <a:pt x="1811" y="159"/>
                  </a:lnTo>
                  <a:lnTo>
                    <a:pt x="1818" y="169"/>
                  </a:lnTo>
                  <a:lnTo>
                    <a:pt x="1824" y="178"/>
                  </a:lnTo>
                  <a:lnTo>
                    <a:pt x="1827" y="188"/>
                  </a:lnTo>
                  <a:lnTo>
                    <a:pt x="1829" y="199"/>
                  </a:lnTo>
                  <a:lnTo>
                    <a:pt x="1827" y="209"/>
                  </a:lnTo>
                  <a:lnTo>
                    <a:pt x="1824" y="219"/>
                  </a:lnTo>
                  <a:lnTo>
                    <a:pt x="1818" y="228"/>
                  </a:lnTo>
                  <a:lnTo>
                    <a:pt x="1811" y="238"/>
                  </a:lnTo>
                  <a:lnTo>
                    <a:pt x="1800" y="247"/>
                  </a:lnTo>
                  <a:lnTo>
                    <a:pt x="1788" y="258"/>
                  </a:lnTo>
                  <a:lnTo>
                    <a:pt x="1773" y="267"/>
                  </a:lnTo>
                  <a:lnTo>
                    <a:pt x="1757" y="276"/>
                  </a:lnTo>
                  <a:lnTo>
                    <a:pt x="1739" y="283"/>
                  </a:lnTo>
                  <a:lnTo>
                    <a:pt x="1718" y="292"/>
                  </a:lnTo>
                  <a:lnTo>
                    <a:pt x="1696" y="300"/>
                  </a:lnTo>
                  <a:lnTo>
                    <a:pt x="1673" y="309"/>
                  </a:lnTo>
                  <a:lnTo>
                    <a:pt x="1647" y="317"/>
                  </a:lnTo>
                  <a:lnTo>
                    <a:pt x="1620" y="325"/>
                  </a:lnTo>
                  <a:lnTo>
                    <a:pt x="1592" y="331"/>
                  </a:lnTo>
                  <a:lnTo>
                    <a:pt x="1561" y="338"/>
                  </a:lnTo>
                  <a:lnTo>
                    <a:pt x="1497" y="350"/>
                  </a:lnTo>
                  <a:lnTo>
                    <a:pt x="1426" y="362"/>
                  </a:lnTo>
                  <a:lnTo>
                    <a:pt x="1350" y="372"/>
                  </a:lnTo>
                  <a:lnTo>
                    <a:pt x="1270" y="380"/>
                  </a:lnTo>
                  <a:lnTo>
                    <a:pt x="1187" y="386"/>
                  </a:lnTo>
                  <a:lnTo>
                    <a:pt x="1099" y="392"/>
                  </a:lnTo>
                  <a:lnTo>
                    <a:pt x="1008" y="395"/>
                  </a:lnTo>
                  <a:lnTo>
                    <a:pt x="915" y="395"/>
                  </a:lnTo>
                  <a:lnTo>
                    <a:pt x="821" y="395"/>
                  </a:lnTo>
                  <a:lnTo>
                    <a:pt x="731" y="392"/>
                  </a:lnTo>
                  <a:lnTo>
                    <a:pt x="642" y="386"/>
                  </a:lnTo>
                  <a:lnTo>
                    <a:pt x="558" y="380"/>
                  </a:lnTo>
                  <a:lnTo>
                    <a:pt x="479" y="372"/>
                  </a:lnTo>
                  <a:lnTo>
                    <a:pt x="403" y="362"/>
                  </a:lnTo>
                  <a:lnTo>
                    <a:pt x="333" y="350"/>
                  </a:lnTo>
                  <a:lnTo>
                    <a:pt x="268" y="338"/>
                  </a:lnTo>
                  <a:lnTo>
                    <a:pt x="238" y="331"/>
                  </a:lnTo>
                  <a:lnTo>
                    <a:pt x="208" y="325"/>
                  </a:lnTo>
                  <a:lnTo>
                    <a:pt x="181" y="317"/>
                  </a:lnTo>
                  <a:lnTo>
                    <a:pt x="157" y="309"/>
                  </a:lnTo>
                  <a:lnTo>
                    <a:pt x="132" y="300"/>
                  </a:lnTo>
                  <a:lnTo>
                    <a:pt x="111" y="292"/>
                  </a:lnTo>
                  <a:lnTo>
                    <a:pt x="90" y="283"/>
                  </a:lnTo>
                  <a:lnTo>
                    <a:pt x="72" y="276"/>
                  </a:lnTo>
                  <a:lnTo>
                    <a:pt x="55" y="267"/>
                  </a:lnTo>
                  <a:lnTo>
                    <a:pt x="41" y="258"/>
                  </a:lnTo>
                  <a:lnTo>
                    <a:pt x="30" y="247"/>
                  </a:lnTo>
                  <a:lnTo>
                    <a:pt x="19" y="238"/>
                  </a:lnTo>
                  <a:lnTo>
                    <a:pt x="10" y="228"/>
                  </a:lnTo>
                  <a:lnTo>
                    <a:pt x="5" y="219"/>
                  </a:lnTo>
                  <a:lnTo>
                    <a:pt x="1" y="209"/>
                  </a:lnTo>
                  <a:lnTo>
                    <a:pt x="0" y="199"/>
                  </a:lnTo>
                  <a:lnTo>
                    <a:pt x="1" y="188"/>
                  </a:lnTo>
                  <a:lnTo>
                    <a:pt x="5" y="178"/>
                  </a:lnTo>
                  <a:lnTo>
                    <a:pt x="10" y="169"/>
                  </a:lnTo>
                  <a:lnTo>
                    <a:pt x="19" y="159"/>
                  </a:lnTo>
                  <a:lnTo>
                    <a:pt x="30" y="150"/>
                  </a:lnTo>
                  <a:lnTo>
                    <a:pt x="41" y="139"/>
                  </a:lnTo>
                  <a:lnTo>
                    <a:pt x="55" y="130"/>
                  </a:lnTo>
                  <a:lnTo>
                    <a:pt x="72" y="121"/>
                  </a:lnTo>
                  <a:lnTo>
                    <a:pt x="90" y="112"/>
                  </a:lnTo>
                  <a:lnTo>
                    <a:pt x="111" y="105"/>
                  </a:lnTo>
                  <a:lnTo>
                    <a:pt x="132" y="96"/>
                  </a:lnTo>
                  <a:lnTo>
                    <a:pt x="157" y="88"/>
                  </a:lnTo>
                  <a:lnTo>
                    <a:pt x="181" y="80"/>
                  </a:lnTo>
                  <a:lnTo>
                    <a:pt x="208" y="72"/>
                  </a:lnTo>
                  <a:lnTo>
                    <a:pt x="238" y="66"/>
                  </a:lnTo>
                  <a:lnTo>
                    <a:pt x="268" y="58"/>
                  </a:lnTo>
                  <a:lnTo>
                    <a:pt x="333" y="47"/>
                  </a:lnTo>
                  <a:lnTo>
                    <a:pt x="403" y="35"/>
                  </a:lnTo>
                  <a:lnTo>
                    <a:pt x="479" y="25"/>
                  </a:lnTo>
                  <a:lnTo>
                    <a:pt x="558" y="17"/>
                  </a:lnTo>
                  <a:lnTo>
                    <a:pt x="642" y="9"/>
                  </a:lnTo>
                  <a:lnTo>
                    <a:pt x="731" y="5"/>
                  </a:lnTo>
                  <a:lnTo>
                    <a:pt x="821" y="2"/>
                  </a:lnTo>
                  <a:lnTo>
                    <a:pt x="915" y="0"/>
                  </a:lnTo>
                  <a:close/>
                </a:path>
              </a:pathLst>
            </a:custGeom>
            <a:solidFill>
              <a:srgbClr val="00B0F0"/>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046" name="Google Shape;2046;p24"/>
            <p:cNvSpPr/>
            <p:nvPr/>
          </p:nvSpPr>
          <p:spPr>
            <a:xfrm>
              <a:off x="6767513" y="4735513"/>
              <a:ext cx="687388" cy="131763"/>
            </a:xfrm>
            <a:custGeom>
              <a:avLst/>
              <a:gdLst/>
              <a:ahLst/>
              <a:cxnLst/>
              <a:rect l="l" t="t" r="r" b="b"/>
              <a:pathLst>
                <a:path w="1730" h="331" extrusionOk="0">
                  <a:moveTo>
                    <a:pt x="865" y="0"/>
                  </a:moveTo>
                  <a:lnTo>
                    <a:pt x="953" y="0"/>
                  </a:lnTo>
                  <a:lnTo>
                    <a:pt x="1039" y="3"/>
                  </a:lnTo>
                  <a:lnTo>
                    <a:pt x="1122" y="8"/>
                  </a:lnTo>
                  <a:lnTo>
                    <a:pt x="1201" y="13"/>
                  </a:lnTo>
                  <a:lnTo>
                    <a:pt x="1277" y="19"/>
                  </a:lnTo>
                  <a:lnTo>
                    <a:pt x="1348" y="28"/>
                  </a:lnTo>
                  <a:lnTo>
                    <a:pt x="1415" y="37"/>
                  </a:lnTo>
                  <a:lnTo>
                    <a:pt x="1476" y="48"/>
                  </a:lnTo>
                  <a:lnTo>
                    <a:pt x="1532" y="60"/>
                  </a:lnTo>
                  <a:lnTo>
                    <a:pt x="1582" y="72"/>
                  </a:lnTo>
                  <a:lnTo>
                    <a:pt x="1604" y="80"/>
                  </a:lnTo>
                  <a:lnTo>
                    <a:pt x="1626" y="86"/>
                  </a:lnTo>
                  <a:lnTo>
                    <a:pt x="1644" y="94"/>
                  </a:lnTo>
                  <a:lnTo>
                    <a:pt x="1662" y="100"/>
                  </a:lnTo>
                  <a:lnTo>
                    <a:pt x="1677" y="108"/>
                  </a:lnTo>
                  <a:lnTo>
                    <a:pt x="1691" y="116"/>
                  </a:lnTo>
                  <a:lnTo>
                    <a:pt x="1703" y="123"/>
                  </a:lnTo>
                  <a:lnTo>
                    <a:pt x="1712" y="131"/>
                  </a:lnTo>
                  <a:lnTo>
                    <a:pt x="1720" y="140"/>
                  </a:lnTo>
                  <a:lnTo>
                    <a:pt x="1725" y="148"/>
                  </a:lnTo>
                  <a:lnTo>
                    <a:pt x="1729" y="157"/>
                  </a:lnTo>
                  <a:lnTo>
                    <a:pt x="1730" y="165"/>
                  </a:lnTo>
                  <a:lnTo>
                    <a:pt x="1729" y="174"/>
                  </a:lnTo>
                  <a:lnTo>
                    <a:pt x="1725" y="181"/>
                  </a:lnTo>
                  <a:lnTo>
                    <a:pt x="1720" y="190"/>
                  </a:lnTo>
                  <a:lnTo>
                    <a:pt x="1712" y="198"/>
                  </a:lnTo>
                  <a:lnTo>
                    <a:pt x="1703" y="206"/>
                  </a:lnTo>
                  <a:lnTo>
                    <a:pt x="1691" y="215"/>
                  </a:lnTo>
                  <a:lnTo>
                    <a:pt x="1677" y="223"/>
                  </a:lnTo>
                  <a:lnTo>
                    <a:pt x="1662" y="229"/>
                  </a:lnTo>
                  <a:lnTo>
                    <a:pt x="1644" y="237"/>
                  </a:lnTo>
                  <a:lnTo>
                    <a:pt x="1626" y="244"/>
                  </a:lnTo>
                  <a:lnTo>
                    <a:pt x="1604" y="251"/>
                  </a:lnTo>
                  <a:lnTo>
                    <a:pt x="1582" y="257"/>
                  </a:lnTo>
                  <a:lnTo>
                    <a:pt x="1532" y="270"/>
                  </a:lnTo>
                  <a:lnTo>
                    <a:pt x="1476" y="282"/>
                  </a:lnTo>
                  <a:lnTo>
                    <a:pt x="1415" y="293"/>
                  </a:lnTo>
                  <a:lnTo>
                    <a:pt x="1348" y="302"/>
                  </a:lnTo>
                  <a:lnTo>
                    <a:pt x="1277" y="310"/>
                  </a:lnTo>
                  <a:lnTo>
                    <a:pt x="1201" y="318"/>
                  </a:lnTo>
                  <a:lnTo>
                    <a:pt x="1122" y="323"/>
                  </a:lnTo>
                  <a:lnTo>
                    <a:pt x="1039" y="327"/>
                  </a:lnTo>
                  <a:lnTo>
                    <a:pt x="953" y="329"/>
                  </a:lnTo>
                  <a:lnTo>
                    <a:pt x="865" y="331"/>
                  </a:lnTo>
                  <a:lnTo>
                    <a:pt x="776" y="329"/>
                  </a:lnTo>
                  <a:lnTo>
                    <a:pt x="690" y="327"/>
                  </a:lnTo>
                  <a:lnTo>
                    <a:pt x="608" y="323"/>
                  </a:lnTo>
                  <a:lnTo>
                    <a:pt x="528" y="318"/>
                  </a:lnTo>
                  <a:lnTo>
                    <a:pt x="452" y="310"/>
                  </a:lnTo>
                  <a:lnTo>
                    <a:pt x="381" y="302"/>
                  </a:lnTo>
                  <a:lnTo>
                    <a:pt x="314" y="293"/>
                  </a:lnTo>
                  <a:lnTo>
                    <a:pt x="254" y="282"/>
                  </a:lnTo>
                  <a:lnTo>
                    <a:pt x="197" y="270"/>
                  </a:lnTo>
                  <a:lnTo>
                    <a:pt x="147" y="257"/>
                  </a:lnTo>
                  <a:lnTo>
                    <a:pt x="125" y="251"/>
                  </a:lnTo>
                  <a:lnTo>
                    <a:pt x="104" y="244"/>
                  </a:lnTo>
                  <a:lnTo>
                    <a:pt x="85" y="237"/>
                  </a:lnTo>
                  <a:lnTo>
                    <a:pt x="67" y="229"/>
                  </a:lnTo>
                  <a:lnTo>
                    <a:pt x="52" y="223"/>
                  </a:lnTo>
                  <a:lnTo>
                    <a:pt x="39" y="215"/>
                  </a:lnTo>
                  <a:lnTo>
                    <a:pt x="27" y="206"/>
                  </a:lnTo>
                  <a:lnTo>
                    <a:pt x="17" y="198"/>
                  </a:lnTo>
                  <a:lnTo>
                    <a:pt x="9" y="190"/>
                  </a:lnTo>
                  <a:lnTo>
                    <a:pt x="4" y="181"/>
                  </a:lnTo>
                  <a:lnTo>
                    <a:pt x="1" y="174"/>
                  </a:lnTo>
                  <a:lnTo>
                    <a:pt x="0" y="165"/>
                  </a:lnTo>
                  <a:lnTo>
                    <a:pt x="1" y="157"/>
                  </a:lnTo>
                  <a:lnTo>
                    <a:pt x="4" y="148"/>
                  </a:lnTo>
                  <a:lnTo>
                    <a:pt x="9" y="140"/>
                  </a:lnTo>
                  <a:lnTo>
                    <a:pt x="17" y="131"/>
                  </a:lnTo>
                  <a:lnTo>
                    <a:pt x="27" y="123"/>
                  </a:lnTo>
                  <a:lnTo>
                    <a:pt x="39" y="116"/>
                  </a:lnTo>
                  <a:lnTo>
                    <a:pt x="52" y="108"/>
                  </a:lnTo>
                  <a:lnTo>
                    <a:pt x="67" y="100"/>
                  </a:lnTo>
                  <a:lnTo>
                    <a:pt x="85" y="94"/>
                  </a:lnTo>
                  <a:lnTo>
                    <a:pt x="104" y="86"/>
                  </a:lnTo>
                  <a:lnTo>
                    <a:pt x="125" y="80"/>
                  </a:lnTo>
                  <a:lnTo>
                    <a:pt x="147" y="72"/>
                  </a:lnTo>
                  <a:lnTo>
                    <a:pt x="197" y="60"/>
                  </a:lnTo>
                  <a:lnTo>
                    <a:pt x="254" y="48"/>
                  </a:lnTo>
                  <a:lnTo>
                    <a:pt x="314" y="37"/>
                  </a:lnTo>
                  <a:lnTo>
                    <a:pt x="381" y="28"/>
                  </a:lnTo>
                  <a:lnTo>
                    <a:pt x="452" y="19"/>
                  </a:lnTo>
                  <a:lnTo>
                    <a:pt x="528" y="13"/>
                  </a:lnTo>
                  <a:lnTo>
                    <a:pt x="608" y="8"/>
                  </a:lnTo>
                  <a:lnTo>
                    <a:pt x="690" y="3"/>
                  </a:lnTo>
                  <a:lnTo>
                    <a:pt x="776" y="0"/>
                  </a:lnTo>
                  <a:lnTo>
                    <a:pt x="865" y="0"/>
                  </a:lnTo>
                  <a:close/>
                </a:path>
              </a:pathLst>
            </a:custGeom>
            <a:solidFill>
              <a:srgbClr val="4B4B4D"/>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grpSp>
      <p:grpSp>
        <p:nvGrpSpPr>
          <p:cNvPr id="2047" name="Google Shape;2047;p24"/>
          <p:cNvGrpSpPr/>
          <p:nvPr/>
        </p:nvGrpSpPr>
        <p:grpSpPr>
          <a:xfrm>
            <a:off x="576781" y="2644015"/>
            <a:ext cx="1822860" cy="1822859"/>
            <a:chOff x="1590142" y="2110203"/>
            <a:chExt cx="2495550" cy="2495548"/>
          </a:xfrm>
        </p:grpSpPr>
        <p:sp>
          <p:nvSpPr>
            <p:cNvPr id="2048" name="Google Shape;2048;p24"/>
            <p:cNvSpPr/>
            <p:nvPr/>
          </p:nvSpPr>
          <p:spPr>
            <a:xfrm>
              <a:off x="1590142" y="2110203"/>
              <a:ext cx="2495550" cy="2495548"/>
            </a:xfrm>
            <a:prstGeom prst="ellipse">
              <a:avLst/>
            </a:prstGeom>
            <a:solidFill>
              <a:srgbClr val="FCA90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049" name="Google Shape;2049;p24"/>
            <p:cNvPicPr preferRelativeResize="0"/>
            <p:nvPr/>
          </p:nvPicPr>
          <p:blipFill rotWithShape="1">
            <a:blip r:embed="rId5">
              <a:alphaModFix/>
            </a:blip>
            <a:srcRect/>
            <a:stretch/>
          </p:blipFill>
          <p:spPr>
            <a:xfrm>
              <a:off x="2070499" y="2716013"/>
              <a:ext cx="1534836" cy="1283931"/>
            </a:xfrm>
            <a:prstGeom prst="rect">
              <a:avLst/>
            </a:prstGeom>
            <a:noFill/>
            <a:ln>
              <a:noFill/>
            </a:ln>
          </p:spPr>
        </p:pic>
      </p:grpSp>
      <p:pic>
        <p:nvPicPr>
          <p:cNvPr id="2050" name="Google Shape;2050;p24" descr="http://www.marketingfortravelexperts.com/wp-content/uploads/2014/05/black-right-arrow.png"/>
          <p:cNvPicPr preferRelativeResize="0"/>
          <p:nvPr/>
        </p:nvPicPr>
        <p:blipFill rotWithShape="1">
          <a:blip r:embed="rId4">
            <a:alphaModFix amt="70000"/>
          </a:blip>
          <a:srcRect/>
          <a:stretch/>
        </p:blipFill>
        <p:spPr>
          <a:xfrm rot="-3600000" flipH="1">
            <a:off x="9422974" y="2573900"/>
            <a:ext cx="579159" cy="172019"/>
          </a:xfrm>
          <a:prstGeom prst="rect">
            <a:avLst/>
          </a:prstGeom>
          <a:noFill/>
          <a:ln>
            <a:noFill/>
          </a:ln>
        </p:spPr>
      </p:pic>
      <p:pic>
        <p:nvPicPr>
          <p:cNvPr id="2051" name="Google Shape;2051;p24" descr="http://www.marketingfortravelexperts.com/wp-content/uploads/2014/05/black-right-arrow.png"/>
          <p:cNvPicPr preferRelativeResize="0"/>
          <p:nvPr/>
        </p:nvPicPr>
        <p:blipFill rotWithShape="1">
          <a:blip r:embed="rId6">
            <a:alphaModFix amt="70000"/>
          </a:blip>
          <a:srcRect/>
          <a:stretch/>
        </p:blipFill>
        <p:spPr>
          <a:xfrm rot="-6300000">
            <a:off x="1202785" y="4764138"/>
            <a:ext cx="570855" cy="169551"/>
          </a:xfrm>
          <a:prstGeom prst="rect">
            <a:avLst/>
          </a:prstGeom>
          <a:noFill/>
          <a:ln>
            <a:noFill/>
          </a:ln>
        </p:spPr>
      </p:pic>
      <p:sp>
        <p:nvSpPr>
          <p:cNvPr id="2052" name="Google Shape;2052;p24"/>
          <p:cNvSpPr/>
          <p:nvPr/>
        </p:nvSpPr>
        <p:spPr>
          <a:xfrm>
            <a:off x="6124291" y="1747447"/>
            <a:ext cx="1425040" cy="353303"/>
          </a:xfrm>
          <a:prstGeom prst="roundRect">
            <a:avLst>
              <a:gd name="adj" fmla="val 13264"/>
            </a:avLst>
          </a:prstGeom>
          <a:solidFill>
            <a:srgbClr val="4AB9C4"/>
          </a:solidFill>
          <a:ln>
            <a:noFill/>
          </a:ln>
        </p:spPr>
        <p:txBody>
          <a:bodyPr spcFirstLastPara="1" wrap="square" lIns="72000" tIns="36000" rIns="72000" bIns="36000" anchor="ctr" anchorCtr="0">
            <a:noAutofit/>
          </a:bodyPr>
          <a:lstStyle/>
          <a:p>
            <a:pPr algn="ctr">
              <a:lnSpc>
                <a:spcPct val="90000"/>
              </a:lnSpc>
              <a:buSzPts val="1400"/>
            </a:pPr>
            <a:r>
              <a:rPr lang="en-US" sz="1400" b="1">
                <a:solidFill>
                  <a:schemeClr val="lt1"/>
                </a:solidFill>
                <a:latin typeface="Roboto"/>
                <a:ea typeface="Roboto"/>
                <a:cs typeface="Roboto"/>
                <a:sym typeface="Roboto"/>
              </a:rPr>
              <a:t>Compute Site</a:t>
            </a:r>
            <a:endParaRPr sz="1400"/>
          </a:p>
        </p:txBody>
      </p:sp>
      <p:cxnSp>
        <p:nvCxnSpPr>
          <p:cNvPr id="2053" name="Google Shape;2053;p24"/>
          <p:cNvCxnSpPr/>
          <p:nvPr/>
        </p:nvCxnSpPr>
        <p:spPr>
          <a:xfrm>
            <a:off x="10036969" y="3350619"/>
            <a:ext cx="1073944" cy="0"/>
          </a:xfrm>
          <a:prstGeom prst="straightConnector1">
            <a:avLst/>
          </a:prstGeom>
          <a:noFill/>
          <a:ln w="9525" cap="flat" cmpd="sng">
            <a:solidFill>
              <a:schemeClr val="accent1"/>
            </a:solidFill>
            <a:prstDash val="dash"/>
            <a:miter lim="800000"/>
            <a:headEnd type="none" w="sm" len="sm"/>
            <a:tailEnd type="none" w="sm" len="sm"/>
          </a:ln>
        </p:spPr>
      </p:cxnSp>
      <p:cxnSp>
        <p:nvCxnSpPr>
          <p:cNvPr id="2054" name="Google Shape;2054;p24"/>
          <p:cNvCxnSpPr/>
          <p:nvPr/>
        </p:nvCxnSpPr>
        <p:spPr>
          <a:xfrm>
            <a:off x="10036969" y="3612903"/>
            <a:ext cx="1073944" cy="0"/>
          </a:xfrm>
          <a:prstGeom prst="straightConnector1">
            <a:avLst/>
          </a:prstGeom>
          <a:noFill/>
          <a:ln w="9525" cap="flat" cmpd="sng">
            <a:solidFill>
              <a:schemeClr val="accent1"/>
            </a:solidFill>
            <a:prstDash val="dash"/>
            <a:miter lim="800000"/>
            <a:headEnd type="none" w="sm" len="sm"/>
            <a:tailEnd type="none" w="sm" len="sm"/>
          </a:ln>
        </p:spPr>
      </p:cxnSp>
      <p:sp>
        <p:nvSpPr>
          <p:cNvPr id="2055" name="Google Shape;2055;p24"/>
          <p:cNvSpPr/>
          <p:nvPr/>
        </p:nvSpPr>
        <p:spPr>
          <a:xfrm>
            <a:off x="9462768" y="4758183"/>
            <a:ext cx="1425040" cy="353303"/>
          </a:xfrm>
          <a:prstGeom prst="roundRect">
            <a:avLst>
              <a:gd name="adj" fmla="val 24048"/>
            </a:avLst>
          </a:prstGeom>
          <a:solidFill>
            <a:srgbClr val="4AB9C4"/>
          </a:solidFill>
          <a:ln>
            <a:noFill/>
          </a:ln>
        </p:spPr>
        <p:txBody>
          <a:bodyPr spcFirstLastPara="1" wrap="square" lIns="72000" tIns="36000" rIns="72000" bIns="36000" anchor="ctr" anchorCtr="0">
            <a:noAutofit/>
          </a:bodyPr>
          <a:lstStyle/>
          <a:p>
            <a:pPr algn="ctr">
              <a:lnSpc>
                <a:spcPct val="90000"/>
              </a:lnSpc>
              <a:buSzPts val="1400"/>
            </a:pPr>
            <a:r>
              <a:rPr lang="en-US" sz="1400" b="1">
                <a:solidFill>
                  <a:schemeClr val="lt1"/>
                </a:solidFill>
                <a:latin typeface="Roboto"/>
                <a:ea typeface="Roboto"/>
                <a:cs typeface="Roboto"/>
                <a:sym typeface="Roboto"/>
              </a:rPr>
              <a:t>Staging Site</a:t>
            </a:r>
            <a:endParaRPr sz="1400"/>
          </a:p>
        </p:txBody>
      </p:sp>
      <p:sp>
        <p:nvSpPr>
          <p:cNvPr id="2056" name="Google Shape;2056;p24"/>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r>
              <a:rPr lang="en-US"/>
              <a:t>https://pegasus.isi.edu</a:t>
            </a:r>
            <a:endParaRPr/>
          </a:p>
        </p:txBody>
      </p:sp>
      <p:sp>
        <p:nvSpPr>
          <p:cNvPr id="2057" name="Google Shape;2057;p24"/>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25"/>
          <p:cNvSpPr txBox="1">
            <a:spLocks noGrp="1"/>
          </p:cNvSpPr>
          <p:nvPr>
            <p:ph type="title"/>
          </p:nvPr>
        </p:nvSpPr>
        <p:spPr>
          <a:xfrm>
            <a:off x="838200" y="365125"/>
            <a:ext cx="9548675" cy="646291"/>
          </a:xfrm>
          <a:prstGeom prst="rect">
            <a:avLst/>
          </a:prstGeom>
          <a:noFill/>
          <a:ln>
            <a:noFill/>
          </a:ln>
        </p:spPr>
        <p:txBody>
          <a:bodyPr spcFirstLastPara="1" vert="horz" wrap="square" lIns="91425" tIns="45700" rIns="91425" bIns="45700" rtlCol="0" anchor="t" anchorCtr="0">
            <a:spAutoFit/>
          </a:bodyPr>
          <a:lstStyle/>
          <a:p>
            <a:pPr>
              <a:buClr>
                <a:srgbClr val="2D75B6"/>
              </a:buClr>
            </a:pPr>
            <a:r>
              <a:rPr lang="en-US">
                <a:solidFill>
                  <a:srgbClr val="2D75B6"/>
                </a:solidFill>
              </a:rPr>
              <a:t>Grid Computing</a:t>
            </a:r>
            <a:endParaRPr/>
          </a:p>
        </p:txBody>
      </p:sp>
      <p:sp>
        <p:nvSpPr>
          <p:cNvPr id="2063" name="Google Shape;2063;p25"/>
          <p:cNvSpPr txBox="1">
            <a:spLocks noGrp="1"/>
          </p:cNvSpPr>
          <p:nvPr>
            <p:ph type="body" idx="2"/>
          </p:nvPr>
        </p:nvSpPr>
        <p:spPr>
          <a:xfrm>
            <a:off x="838200" y="928617"/>
            <a:ext cx="9548675" cy="363804"/>
          </a:xfrm>
          <a:prstGeom prst="rect">
            <a:avLst/>
          </a:prstGeom>
          <a:noFill/>
          <a:ln>
            <a:noFill/>
          </a:ln>
        </p:spPr>
        <p:txBody>
          <a:bodyPr spcFirstLastPara="1" vert="horz" wrap="square" lIns="91425" tIns="45700" rIns="91425" bIns="45700" rtlCol="0" anchor="t" anchorCtr="0">
            <a:noAutofit/>
          </a:bodyPr>
          <a:lstStyle/>
          <a:p>
            <a:pPr marL="0" indent="0">
              <a:buSzPts val="2000"/>
            </a:pPr>
            <a:r>
              <a:rPr lang="en-US" sz="2000"/>
              <a:t>Local data management</a:t>
            </a:r>
            <a:endParaRPr/>
          </a:p>
        </p:txBody>
      </p:sp>
      <p:sp>
        <p:nvSpPr>
          <p:cNvPr id="2064" name="Google Shape;2064;p25"/>
          <p:cNvSpPr/>
          <p:nvPr/>
        </p:nvSpPr>
        <p:spPr>
          <a:xfrm>
            <a:off x="5451842" y="1924099"/>
            <a:ext cx="2631751" cy="3028784"/>
          </a:xfrm>
          <a:prstGeom prst="roundRect">
            <a:avLst>
              <a:gd name="adj" fmla="val 5166"/>
            </a:avLst>
          </a:prstGeom>
          <a:solidFill>
            <a:schemeClr val="lt2">
              <a:alpha val="46666"/>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65" name="Google Shape;2065;p25"/>
          <p:cNvSpPr/>
          <p:nvPr/>
        </p:nvSpPr>
        <p:spPr>
          <a:xfrm>
            <a:off x="1498925" y="1850806"/>
            <a:ext cx="5360243" cy="1275111"/>
          </a:xfrm>
          <a:custGeom>
            <a:avLst/>
            <a:gdLst/>
            <a:ahLst/>
            <a:cxnLst/>
            <a:rect l="l" t="t" r="r" b="b"/>
            <a:pathLst>
              <a:path w="5300401" h="1145782" extrusionOk="0">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cap="flat" cmpd="sng">
            <a:solidFill>
              <a:srgbClr val="B3C6E7">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66" name="Google Shape;2066;p25"/>
          <p:cNvSpPr/>
          <p:nvPr/>
        </p:nvSpPr>
        <p:spPr>
          <a:xfrm rot="10800000" flipH="1">
            <a:off x="1498925" y="3881055"/>
            <a:ext cx="5300400" cy="1162220"/>
          </a:xfrm>
          <a:custGeom>
            <a:avLst/>
            <a:gdLst/>
            <a:ahLst/>
            <a:cxnLst/>
            <a:rect l="l" t="t" r="r" b="b"/>
            <a:pathLst>
              <a:path w="5300401" h="1145782" extrusionOk="0">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cap="flat" cmpd="sng">
            <a:solidFill>
              <a:srgbClr val="B3C6E7">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67" name="Google Shape;2067;p25"/>
          <p:cNvSpPr/>
          <p:nvPr/>
        </p:nvSpPr>
        <p:spPr>
          <a:xfrm>
            <a:off x="1924481" y="2846395"/>
            <a:ext cx="4894856" cy="713684"/>
          </a:xfrm>
          <a:custGeom>
            <a:avLst/>
            <a:gdLst/>
            <a:ahLst/>
            <a:cxnLst/>
            <a:rect l="l" t="t" r="r" b="b"/>
            <a:pathLst>
              <a:path w="4894856" h="713684" extrusionOk="0">
                <a:moveTo>
                  <a:pt x="0" y="702667"/>
                </a:moveTo>
                <a:lnTo>
                  <a:pt x="2456762" y="713684"/>
                </a:lnTo>
                <a:cubicBezTo>
                  <a:pt x="2991080" y="702667"/>
                  <a:pt x="2998425" y="700831"/>
                  <a:pt x="3205909" y="636566"/>
                </a:cubicBezTo>
                <a:cubicBezTo>
                  <a:pt x="3413393" y="572301"/>
                  <a:pt x="3574974" y="427246"/>
                  <a:pt x="3701668" y="328094"/>
                </a:cubicBezTo>
                <a:cubicBezTo>
                  <a:pt x="3828362" y="228942"/>
                  <a:pt x="3881610" y="94903"/>
                  <a:pt x="3966072" y="41655"/>
                </a:cubicBezTo>
                <a:cubicBezTo>
                  <a:pt x="4050534" y="-11593"/>
                  <a:pt x="4208443" y="8605"/>
                  <a:pt x="4208443" y="8605"/>
                </a:cubicBezTo>
                <a:cubicBezTo>
                  <a:pt x="4428781" y="12277"/>
                  <a:pt x="4674518" y="-3101"/>
                  <a:pt x="4894856" y="571"/>
                </a:cubicBezTo>
              </a:path>
            </a:pathLst>
          </a:custGeom>
          <a:noFill/>
          <a:ln w="381000" cap="flat" cmpd="sng">
            <a:solidFill>
              <a:srgbClr val="74CA21">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68" name="Google Shape;2068;p25"/>
          <p:cNvSpPr/>
          <p:nvPr/>
        </p:nvSpPr>
        <p:spPr>
          <a:xfrm rot="10800000" flipH="1">
            <a:off x="1934363" y="3548658"/>
            <a:ext cx="4869456" cy="652391"/>
          </a:xfrm>
          <a:custGeom>
            <a:avLst/>
            <a:gdLst/>
            <a:ahLst/>
            <a:cxnLst/>
            <a:rect l="l" t="t" r="r" b="b"/>
            <a:pathLst>
              <a:path w="4869456" h="705327" extrusionOk="0">
                <a:moveTo>
                  <a:pt x="0" y="694310"/>
                </a:moveTo>
                <a:lnTo>
                  <a:pt x="2456762" y="705327"/>
                </a:lnTo>
                <a:cubicBezTo>
                  <a:pt x="2991080" y="694310"/>
                  <a:pt x="2998425" y="692474"/>
                  <a:pt x="3205909" y="628209"/>
                </a:cubicBezTo>
                <a:cubicBezTo>
                  <a:pt x="3413393" y="563944"/>
                  <a:pt x="3577091" y="416600"/>
                  <a:pt x="3701668" y="319737"/>
                </a:cubicBezTo>
                <a:cubicBezTo>
                  <a:pt x="3826245" y="222874"/>
                  <a:pt x="3868910" y="100277"/>
                  <a:pt x="3953372" y="47029"/>
                </a:cubicBezTo>
                <a:cubicBezTo>
                  <a:pt x="4037834" y="-6219"/>
                  <a:pt x="4208443" y="248"/>
                  <a:pt x="4208443" y="248"/>
                </a:cubicBezTo>
                <a:lnTo>
                  <a:pt x="4869456" y="11264"/>
                </a:lnTo>
              </a:path>
            </a:pathLst>
          </a:custGeom>
          <a:noFill/>
          <a:ln w="381000" cap="flat" cmpd="sng">
            <a:solidFill>
              <a:srgbClr val="74CA21">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69" name="Google Shape;2069;p25"/>
          <p:cNvSpPr/>
          <p:nvPr/>
        </p:nvSpPr>
        <p:spPr>
          <a:xfrm>
            <a:off x="2948295" y="3417797"/>
            <a:ext cx="271803" cy="271803"/>
          </a:xfrm>
          <a:prstGeom prst="ellipse">
            <a:avLst/>
          </a:prstGeom>
          <a:noFill/>
          <a:ln w="28575" cap="flat" cmpd="sng">
            <a:solidFill>
              <a:srgbClr val="F16D19">
                <a:alpha val="68627"/>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70" name="Google Shape;2070;p25"/>
          <p:cNvSpPr/>
          <p:nvPr/>
        </p:nvSpPr>
        <p:spPr>
          <a:xfrm>
            <a:off x="2984443" y="3453945"/>
            <a:ext cx="199508" cy="199508"/>
          </a:xfrm>
          <a:prstGeom prst="ellipse">
            <a:avLst/>
          </a:prstGeom>
          <a:solidFill>
            <a:srgbClr val="FCA904">
              <a:alpha val="80000"/>
            </a:srgbClr>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071" name="Google Shape;2071;p25"/>
          <p:cNvCxnSpPr/>
          <p:nvPr/>
        </p:nvCxnSpPr>
        <p:spPr>
          <a:xfrm>
            <a:off x="2831778" y="3235843"/>
            <a:ext cx="2034201" cy="0"/>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2072" name="Google Shape;2072;p25"/>
          <p:cNvCxnSpPr/>
          <p:nvPr/>
        </p:nvCxnSpPr>
        <p:spPr>
          <a:xfrm>
            <a:off x="2371977" y="2872767"/>
            <a:ext cx="459800" cy="363077"/>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2073" name="Google Shape;2073;p25"/>
          <p:cNvCxnSpPr/>
          <p:nvPr/>
        </p:nvCxnSpPr>
        <p:spPr>
          <a:xfrm>
            <a:off x="2831778" y="3874939"/>
            <a:ext cx="2034201" cy="0"/>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2074" name="Google Shape;2074;p25"/>
          <p:cNvCxnSpPr/>
          <p:nvPr/>
        </p:nvCxnSpPr>
        <p:spPr>
          <a:xfrm rot="10800000" flipH="1">
            <a:off x="2371977" y="3874940"/>
            <a:ext cx="459800" cy="312257"/>
          </a:xfrm>
          <a:prstGeom prst="straightConnector1">
            <a:avLst/>
          </a:prstGeom>
          <a:noFill/>
          <a:ln w="25400" cap="flat" cmpd="sng">
            <a:solidFill>
              <a:srgbClr val="365CAA">
                <a:alpha val="68627"/>
              </a:srgbClr>
            </a:solidFill>
            <a:prstDash val="solid"/>
            <a:miter lim="800000"/>
            <a:headEnd type="none" w="sm" len="sm"/>
            <a:tailEnd type="none" w="sm" len="sm"/>
          </a:ln>
        </p:spPr>
      </p:cxnSp>
      <p:sp>
        <p:nvSpPr>
          <p:cNvPr id="2075" name="Google Shape;2075;p25"/>
          <p:cNvSpPr/>
          <p:nvPr/>
        </p:nvSpPr>
        <p:spPr>
          <a:xfrm>
            <a:off x="3616074" y="3455341"/>
            <a:ext cx="196719" cy="196719"/>
          </a:xfrm>
          <a:prstGeom prst="ellipse">
            <a:avLst/>
          </a:prstGeom>
          <a:solidFill>
            <a:srgbClr val="4AB9C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76" name="Google Shape;2076;p25"/>
          <p:cNvSpPr/>
          <p:nvPr/>
        </p:nvSpPr>
        <p:spPr>
          <a:xfrm>
            <a:off x="3580429" y="3419697"/>
            <a:ext cx="268003" cy="268003"/>
          </a:xfrm>
          <a:prstGeom prst="ellipse">
            <a:avLst/>
          </a:prstGeom>
          <a:noFill/>
          <a:ln w="28575"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77" name="Google Shape;2077;p25"/>
          <p:cNvSpPr/>
          <p:nvPr/>
        </p:nvSpPr>
        <p:spPr>
          <a:xfrm>
            <a:off x="4232235" y="3426521"/>
            <a:ext cx="254359" cy="254359"/>
          </a:xfrm>
          <a:prstGeom prst="ellipse">
            <a:avLst/>
          </a:prstGeom>
          <a:noFill/>
          <a:ln w="28575" cap="flat" cmpd="sng">
            <a:solidFill>
              <a:srgbClr val="548135">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78" name="Google Shape;2078;p25"/>
          <p:cNvSpPr/>
          <p:nvPr/>
        </p:nvSpPr>
        <p:spPr>
          <a:xfrm>
            <a:off x="4266062" y="3460348"/>
            <a:ext cx="186705" cy="186705"/>
          </a:xfrm>
          <a:prstGeom prst="ellipse">
            <a:avLst/>
          </a:prstGeom>
          <a:solidFill>
            <a:srgbClr val="74CA21"/>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079" name="Google Shape;2079;p25"/>
          <p:cNvSpPr/>
          <p:nvPr/>
        </p:nvSpPr>
        <p:spPr>
          <a:xfrm>
            <a:off x="6298199" y="2321947"/>
            <a:ext cx="1061323" cy="1061323"/>
          </a:xfrm>
          <a:prstGeom prst="roundRect">
            <a:avLst>
              <a:gd name="adj" fmla="val 16667"/>
            </a:avLst>
          </a:prstGeom>
          <a:solidFill>
            <a:srgbClr val="2D75B6"/>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080" name="Google Shape;2080;p25" descr="http://plainicon.com/dboard/userprod/2800_a1826/prod_thumb/plainicon.com-46393-256px-d83.png"/>
          <p:cNvPicPr preferRelativeResize="0"/>
          <p:nvPr/>
        </p:nvPicPr>
        <p:blipFill rotWithShape="1">
          <a:blip r:embed="rId3">
            <a:alphaModFix amt="79000"/>
          </a:blip>
          <a:srcRect/>
          <a:stretch/>
        </p:blipFill>
        <p:spPr>
          <a:xfrm>
            <a:off x="6505261" y="2529009"/>
            <a:ext cx="647199" cy="647199"/>
          </a:xfrm>
          <a:prstGeom prst="rect">
            <a:avLst/>
          </a:prstGeom>
          <a:noFill/>
          <a:ln>
            <a:noFill/>
          </a:ln>
        </p:spPr>
      </p:pic>
      <p:sp>
        <p:nvSpPr>
          <p:cNvPr id="2081" name="Google Shape;2081;p25"/>
          <p:cNvSpPr/>
          <p:nvPr/>
        </p:nvSpPr>
        <p:spPr>
          <a:xfrm>
            <a:off x="6298199" y="3631868"/>
            <a:ext cx="1061323" cy="1061323"/>
          </a:xfrm>
          <a:prstGeom prst="roundRect">
            <a:avLst>
              <a:gd name="adj" fmla="val 16667"/>
            </a:avLst>
          </a:prstGeom>
          <a:solidFill>
            <a:srgbClr val="2D75B6"/>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082" name="Google Shape;2082;p25" descr="http://plainicon.com/dboard/userprod/2800_a1826/prod_thumb/plainicon.com-46393-256px-d83.png"/>
          <p:cNvPicPr preferRelativeResize="0"/>
          <p:nvPr/>
        </p:nvPicPr>
        <p:blipFill rotWithShape="1">
          <a:blip r:embed="rId3">
            <a:alphaModFix amt="80000"/>
          </a:blip>
          <a:srcRect/>
          <a:stretch/>
        </p:blipFill>
        <p:spPr>
          <a:xfrm>
            <a:off x="6505261" y="3838930"/>
            <a:ext cx="647199" cy="647199"/>
          </a:xfrm>
          <a:prstGeom prst="rect">
            <a:avLst/>
          </a:prstGeom>
          <a:noFill/>
          <a:ln>
            <a:noFill/>
          </a:ln>
        </p:spPr>
      </p:pic>
      <p:sp>
        <p:nvSpPr>
          <p:cNvPr id="2083" name="Google Shape;2083;p25"/>
          <p:cNvSpPr txBox="1"/>
          <p:nvPr/>
        </p:nvSpPr>
        <p:spPr>
          <a:xfrm>
            <a:off x="938037" y="5166896"/>
            <a:ext cx="1308371" cy="338514"/>
          </a:xfrm>
          <a:prstGeom prst="rect">
            <a:avLst/>
          </a:prstGeom>
          <a:noFill/>
          <a:ln>
            <a:noFill/>
          </a:ln>
        </p:spPr>
        <p:txBody>
          <a:bodyPr spcFirstLastPara="1" wrap="square" lIns="91425" tIns="45700" rIns="91425" bIns="45700" anchor="t" anchorCtr="0">
            <a:spAutoFit/>
          </a:bodyPr>
          <a:lstStyle/>
          <a:p>
            <a:pPr>
              <a:buSzPts val="1600"/>
            </a:pPr>
            <a:r>
              <a:rPr lang="en-US" sz="1600" b="1" i="1">
                <a:solidFill>
                  <a:srgbClr val="74CA21"/>
                </a:solidFill>
                <a:latin typeface="Roboto"/>
                <a:ea typeface="Roboto"/>
                <a:cs typeface="Roboto"/>
                <a:sym typeface="Roboto"/>
              </a:rPr>
              <a:t>Submit Host</a:t>
            </a:r>
            <a:endParaRPr sz="1400"/>
          </a:p>
        </p:txBody>
      </p:sp>
      <p:grpSp>
        <p:nvGrpSpPr>
          <p:cNvPr id="2084" name="Google Shape;2084;p25"/>
          <p:cNvGrpSpPr/>
          <p:nvPr/>
        </p:nvGrpSpPr>
        <p:grpSpPr>
          <a:xfrm>
            <a:off x="573647" y="2644015"/>
            <a:ext cx="1822860" cy="1822859"/>
            <a:chOff x="1590142" y="2110203"/>
            <a:chExt cx="2495550" cy="2495548"/>
          </a:xfrm>
        </p:grpSpPr>
        <p:sp>
          <p:nvSpPr>
            <p:cNvPr id="2085" name="Google Shape;2085;p25"/>
            <p:cNvSpPr/>
            <p:nvPr/>
          </p:nvSpPr>
          <p:spPr>
            <a:xfrm>
              <a:off x="1590142" y="2110203"/>
              <a:ext cx="2495550" cy="2495548"/>
            </a:xfrm>
            <a:prstGeom prst="ellipse">
              <a:avLst/>
            </a:prstGeom>
            <a:solidFill>
              <a:srgbClr val="FCA90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086" name="Google Shape;2086;p25"/>
            <p:cNvPicPr preferRelativeResize="0"/>
            <p:nvPr/>
          </p:nvPicPr>
          <p:blipFill rotWithShape="1">
            <a:blip r:embed="rId4">
              <a:alphaModFix/>
            </a:blip>
            <a:srcRect/>
            <a:stretch/>
          </p:blipFill>
          <p:spPr>
            <a:xfrm>
              <a:off x="2070499" y="2716013"/>
              <a:ext cx="1534836" cy="1283931"/>
            </a:xfrm>
            <a:prstGeom prst="rect">
              <a:avLst/>
            </a:prstGeom>
            <a:noFill/>
            <a:ln>
              <a:noFill/>
            </a:ln>
          </p:spPr>
        </p:pic>
      </p:grpSp>
      <p:pic>
        <p:nvPicPr>
          <p:cNvPr id="2087" name="Google Shape;2087;p25" descr="http://www.marketingfortravelexperts.com/wp-content/uploads/2014/05/black-right-arrow.png"/>
          <p:cNvPicPr preferRelativeResize="0"/>
          <p:nvPr/>
        </p:nvPicPr>
        <p:blipFill rotWithShape="1">
          <a:blip r:embed="rId5">
            <a:alphaModFix amt="70000"/>
          </a:blip>
          <a:srcRect/>
          <a:stretch/>
        </p:blipFill>
        <p:spPr>
          <a:xfrm rot="-6300000">
            <a:off x="1199650" y="4764138"/>
            <a:ext cx="570855" cy="169551"/>
          </a:xfrm>
          <a:prstGeom prst="rect">
            <a:avLst/>
          </a:prstGeom>
          <a:noFill/>
          <a:ln>
            <a:noFill/>
          </a:ln>
        </p:spPr>
      </p:pic>
      <p:sp>
        <p:nvSpPr>
          <p:cNvPr id="2088" name="Google Shape;2088;p25"/>
          <p:cNvSpPr/>
          <p:nvPr/>
        </p:nvSpPr>
        <p:spPr>
          <a:xfrm>
            <a:off x="7348675" y="1767810"/>
            <a:ext cx="1425040" cy="353303"/>
          </a:xfrm>
          <a:prstGeom prst="roundRect">
            <a:avLst>
              <a:gd name="adj" fmla="val 13938"/>
            </a:avLst>
          </a:prstGeom>
          <a:solidFill>
            <a:srgbClr val="4AB9C4"/>
          </a:solidFill>
          <a:ln>
            <a:noFill/>
          </a:ln>
        </p:spPr>
        <p:txBody>
          <a:bodyPr spcFirstLastPara="1" wrap="square" lIns="72000" tIns="36000" rIns="72000" bIns="36000" anchor="ctr" anchorCtr="0">
            <a:noAutofit/>
          </a:bodyPr>
          <a:lstStyle/>
          <a:p>
            <a:pPr algn="ctr">
              <a:lnSpc>
                <a:spcPct val="90000"/>
              </a:lnSpc>
              <a:buSzPts val="1400"/>
            </a:pPr>
            <a:r>
              <a:rPr lang="en-US" sz="1400" b="1">
                <a:solidFill>
                  <a:schemeClr val="lt1"/>
                </a:solidFill>
                <a:latin typeface="Roboto"/>
                <a:ea typeface="Roboto"/>
                <a:cs typeface="Roboto"/>
                <a:sym typeface="Roboto"/>
              </a:rPr>
              <a:t>Compute Site</a:t>
            </a:r>
            <a:endParaRPr sz="1400"/>
          </a:p>
        </p:txBody>
      </p:sp>
      <p:sp>
        <p:nvSpPr>
          <p:cNvPr id="2089" name="Google Shape;2089;p25"/>
          <p:cNvSpPr txBox="1"/>
          <p:nvPr/>
        </p:nvSpPr>
        <p:spPr>
          <a:xfrm>
            <a:off x="8461377" y="4187196"/>
            <a:ext cx="2033675" cy="338514"/>
          </a:xfrm>
          <a:prstGeom prst="rect">
            <a:avLst/>
          </a:prstGeom>
          <a:noFill/>
          <a:ln>
            <a:noFill/>
          </a:ln>
        </p:spPr>
        <p:txBody>
          <a:bodyPr spcFirstLastPara="1" wrap="square" lIns="91425" tIns="45700" rIns="91425" bIns="45700" anchor="t" anchorCtr="0">
            <a:spAutoFit/>
          </a:bodyPr>
          <a:lstStyle/>
          <a:p>
            <a:pPr>
              <a:buSzPts val="1600"/>
            </a:pPr>
            <a:r>
              <a:rPr lang="en-US" sz="1600" b="1" i="1">
                <a:solidFill>
                  <a:srgbClr val="2E75B5"/>
                </a:solidFill>
                <a:latin typeface="Roboto"/>
                <a:ea typeface="Roboto"/>
                <a:cs typeface="Roboto"/>
                <a:sym typeface="Roboto"/>
              </a:rPr>
              <a:t>Typical OSG sites</a:t>
            </a:r>
            <a:endParaRPr sz="1400"/>
          </a:p>
        </p:txBody>
      </p:sp>
      <p:pic>
        <p:nvPicPr>
          <p:cNvPr id="2090" name="Google Shape;2090;p25" descr="http://www.marketingfortravelexperts.com/wp-content/uploads/2014/05/black-right-arrow.png"/>
          <p:cNvPicPr preferRelativeResize="0"/>
          <p:nvPr/>
        </p:nvPicPr>
        <p:blipFill rotWithShape="1">
          <a:blip r:embed="rId6">
            <a:alphaModFix amt="70000"/>
          </a:blip>
          <a:srcRect/>
          <a:stretch/>
        </p:blipFill>
        <p:spPr>
          <a:xfrm rot="1800000" flipH="1">
            <a:off x="8469482" y="3837922"/>
            <a:ext cx="570855" cy="169551"/>
          </a:xfrm>
          <a:prstGeom prst="rect">
            <a:avLst/>
          </a:prstGeom>
          <a:noFill/>
          <a:ln>
            <a:noFill/>
          </a:ln>
        </p:spPr>
      </p:pic>
      <p:sp>
        <p:nvSpPr>
          <p:cNvPr id="2091" name="Google Shape;2091;p25"/>
          <p:cNvSpPr txBox="1"/>
          <p:nvPr/>
        </p:nvSpPr>
        <p:spPr>
          <a:xfrm>
            <a:off x="8461377" y="4421461"/>
            <a:ext cx="2033675" cy="276959"/>
          </a:xfrm>
          <a:prstGeom prst="rect">
            <a:avLst/>
          </a:prstGeom>
          <a:noFill/>
          <a:ln>
            <a:noFill/>
          </a:ln>
        </p:spPr>
        <p:txBody>
          <a:bodyPr spcFirstLastPara="1" wrap="square" lIns="91425" tIns="45700" rIns="91425" bIns="45700" anchor="t" anchorCtr="0">
            <a:spAutoFit/>
          </a:bodyPr>
          <a:lstStyle/>
          <a:p>
            <a:pPr>
              <a:buSzPts val="1200"/>
            </a:pPr>
            <a:r>
              <a:rPr lang="en-US" sz="1200" i="1">
                <a:solidFill>
                  <a:srgbClr val="4AB9C4"/>
                </a:solidFill>
                <a:latin typeface="Roboto"/>
                <a:ea typeface="Roboto"/>
                <a:cs typeface="Roboto"/>
                <a:sym typeface="Roboto"/>
              </a:rPr>
              <a:t>Open Science Grid</a:t>
            </a:r>
            <a:endParaRPr sz="1400"/>
          </a:p>
        </p:txBody>
      </p:sp>
      <p:sp>
        <p:nvSpPr>
          <p:cNvPr id="2092" name="Google Shape;2092;p25"/>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r>
              <a:rPr lang="en-US"/>
              <a:t>https://pegasus.isi.edu</a:t>
            </a:r>
            <a:endParaRPr/>
          </a:p>
        </p:txBody>
      </p:sp>
      <p:sp>
        <p:nvSpPr>
          <p:cNvPr id="2093" name="Google Shape;2093;p25"/>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27"/>
          <p:cNvSpPr txBox="1">
            <a:spLocks noGrp="1"/>
          </p:cNvSpPr>
          <p:nvPr>
            <p:ph type="title"/>
          </p:nvPr>
        </p:nvSpPr>
        <p:spPr>
          <a:xfrm>
            <a:off x="838200" y="365126"/>
            <a:ext cx="9548675" cy="523180"/>
          </a:xfrm>
          <a:prstGeom prst="rect">
            <a:avLst/>
          </a:prstGeom>
          <a:noFill/>
          <a:ln>
            <a:noFill/>
          </a:ln>
        </p:spPr>
        <p:txBody>
          <a:bodyPr spcFirstLastPara="1" vert="horz" wrap="square" lIns="91425" tIns="45700" rIns="91425" bIns="45700" rtlCol="0" anchor="t" anchorCtr="0">
            <a:spAutoFit/>
          </a:bodyPr>
          <a:lstStyle/>
          <a:p>
            <a:pPr>
              <a:buClr>
                <a:srgbClr val="2D75B6"/>
              </a:buClr>
              <a:buSzPts val="2800"/>
            </a:pPr>
            <a:r>
              <a:rPr lang="en-US" sz="2800">
                <a:solidFill>
                  <a:srgbClr val="2D75B6"/>
                </a:solidFill>
              </a:rPr>
              <a:t>Running fine-grained workflows on HPC systems…</a:t>
            </a:r>
            <a:endParaRPr/>
          </a:p>
        </p:txBody>
      </p:sp>
      <p:sp>
        <p:nvSpPr>
          <p:cNvPr id="2133" name="Google Shape;2133;p27"/>
          <p:cNvSpPr/>
          <p:nvPr/>
        </p:nvSpPr>
        <p:spPr>
          <a:xfrm>
            <a:off x="5867401" y="2040969"/>
            <a:ext cx="4856531" cy="3028784"/>
          </a:xfrm>
          <a:prstGeom prst="roundRect">
            <a:avLst>
              <a:gd name="adj" fmla="val 5166"/>
            </a:avLst>
          </a:prstGeom>
          <a:solidFill>
            <a:schemeClr val="lt2">
              <a:alpha val="46666"/>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34" name="Google Shape;2134;p27"/>
          <p:cNvSpPr/>
          <p:nvPr/>
        </p:nvSpPr>
        <p:spPr>
          <a:xfrm>
            <a:off x="2693545" y="2844844"/>
            <a:ext cx="6619153" cy="730345"/>
          </a:xfrm>
          <a:custGeom>
            <a:avLst/>
            <a:gdLst/>
            <a:ahLst/>
            <a:cxnLst/>
            <a:rect l="l" t="t" r="r" b="b"/>
            <a:pathLst>
              <a:path w="6619153" h="730345" extrusionOk="0">
                <a:moveTo>
                  <a:pt x="0" y="730345"/>
                </a:moveTo>
                <a:lnTo>
                  <a:pt x="4181059" y="715236"/>
                </a:lnTo>
                <a:cubicBezTo>
                  <a:pt x="4715377" y="704219"/>
                  <a:pt x="4722722" y="702383"/>
                  <a:pt x="4930206" y="638118"/>
                </a:cubicBezTo>
                <a:cubicBezTo>
                  <a:pt x="5137690" y="573853"/>
                  <a:pt x="5246970" y="458913"/>
                  <a:pt x="5425965" y="329646"/>
                </a:cubicBezTo>
                <a:cubicBezTo>
                  <a:pt x="5604960" y="200379"/>
                  <a:pt x="5652913" y="40931"/>
                  <a:pt x="5975602" y="5394"/>
                </a:cubicBezTo>
                <a:cubicBezTo>
                  <a:pt x="6186415" y="-459"/>
                  <a:pt x="6398815" y="-1549"/>
                  <a:pt x="6619153" y="2123"/>
                </a:cubicBezTo>
              </a:path>
            </a:pathLst>
          </a:custGeom>
          <a:noFill/>
          <a:ln w="381000" cap="flat" cmpd="sng">
            <a:solidFill>
              <a:srgbClr val="74CA21">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35" name="Google Shape;2135;p27"/>
          <p:cNvSpPr/>
          <p:nvPr/>
        </p:nvSpPr>
        <p:spPr>
          <a:xfrm rot="10800000" flipH="1">
            <a:off x="2668591" y="3555006"/>
            <a:ext cx="6628588" cy="642637"/>
          </a:xfrm>
          <a:custGeom>
            <a:avLst/>
            <a:gdLst/>
            <a:ahLst/>
            <a:cxnLst/>
            <a:rect l="l" t="t" r="r" b="b"/>
            <a:pathLst>
              <a:path w="6628588" h="694781" extrusionOk="0">
                <a:moveTo>
                  <a:pt x="0" y="664934"/>
                </a:moveTo>
                <a:lnTo>
                  <a:pt x="4215894" y="694781"/>
                </a:lnTo>
                <a:cubicBezTo>
                  <a:pt x="4750212" y="683764"/>
                  <a:pt x="4757557" y="681928"/>
                  <a:pt x="4965041" y="617663"/>
                </a:cubicBezTo>
                <a:cubicBezTo>
                  <a:pt x="5172525" y="553398"/>
                  <a:pt x="5302442" y="432731"/>
                  <a:pt x="5460800" y="309191"/>
                </a:cubicBezTo>
                <a:cubicBezTo>
                  <a:pt x="5619158" y="185651"/>
                  <a:pt x="5711032" y="51411"/>
                  <a:pt x="5972338" y="0"/>
                </a:cubicBezTo>
                <a:lnTo>
                  <a:pt x="6628588" y="718"/>
                </a:lnTo>
              </a:path>
            </a:pathLst>
          </a:custGeom>
          <a:noFill/>
          <a:ln w="381000" cap="flat" cmpd="sng">
            <a:solidFill>
              <a:srgbClr val="74CA21">
                <a:alpha val="33725"/>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136" name="Google Shape;2136;p27"/>
          <p:cNvCxnSpPr/>
          <p:nvPr/>
        </p:nvCxnSpPr>
        <p:spPr>
          <a:xfrm>
            <a:off x="3585025" y="3235843"/>
            <a:ext cx="2034201" cy="0"/>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2137" name="Google Shape;2137;p27"/>
          <p:cNvCxnSpPr/>
          <p:nvPr/>
        </p:nvCxnSpPr>
        <p:spPr>
          <a:xfrm>
            <a:off x="3125224" y="2872767"/>
            <a:ext cx="459800" cy="363077"/>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2138" name="Google Shape;2138;p27"/>
          <p:cNvCxnSpPr/>
          <p:nvPr/>
        </p:nvCxnSpPr>
        <p:spPr>
          <a:xfrm>
            <a:off x="3585025" y="3874939"/>
            <a:ext cx="2034201" cy="0"/>
          </a:xfrm>
          <a:prstGeom prst="straightConnector1">
            <a:avLst/>
          </a:prstGeom>
          <a:noFill/>
          <a:ln w="25400" cap="flat" cmpd="sng">
            <a:solidFill>
              <a:srgbClr val="365CAA">
                <a:alpha val="68627"/>
              </a:srgbClr>
            </a:solidFill>
            <a:prstDash val="solid"/>
            <a:miter lim="800000"/>
            <a:headEnd type="none" w="sm" len="sm"/>
            <a:tailEnd type="none" w="sm" len="sm"/>
          </a:ln>
        </p:spPr>
      </p:cxnSp>
      <p:cxnSp>
        <p:nvCxnSpPr>
          <p:cNvPr id="2139" name="Google Shape;2139;p27"/>
          <p:cNvCxnSpPr/>
          <p:nvPr/>
        </p:nvCxnSpPr>
        <p:spPr>
          <a:xfrm rot="10800000" flipH="1">
            <a:off x="3125224" y="3874940"/>
            <a:ext cx="459800" cy="312257"/>
          </a:xfrm>
          <a:prstGeom prst="straightConnector1">
            <a:avLst/>
          </a:prstGeom>
          <a:noFill/>
          <a:ln w="25400" cap="flat" cmpd="sng">
            <a:solidFill>
              <a:srgbClr val="365CAA">
                <a:alpha val="68627"/>
              </a:srgbClr>
            </a:solidFill>
            <a:prstDash val="solid"/>
            <a:miter lim="800000"/>
            <a:headEnd type="none" w="sm" len="sm"/>
            <a:tailEnd type="none" w="sm" len="sm"/>
          </a:ln>
        </p:spPr>
      </p:cxnSp>
      <p:sp>
        <p:nvSpPr>
          <p:cNvPr id="2140" name="Google Shape;2140;p27"/>
          <p:cNvSpPr/>
          <p:nvPr/>
        </p:nvSpPr>
        <p:spPr>
          <a:xfrm>
            <a:off x="4201433" y="3287455"/>
            <a:ext cx="532495" cy="532488"/>
          </a:xfrm>
          <a:prstGeom prst="ellipse">
            <a:avLst/>
          </a:prstGeom>
          <a:solidFill>
            <a:srgbClr val="F2F2F2"/>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nvGrpSpPr>
          <p:cNvPr id="2141" name="Google Shape;2141;p27"/>
          <p:cNvGrpSpPr/>
          <p:nvPr/>
        </p:nvGrpSpPr>
        <p:grpSpPr>
          <a:xfrm>
            <a:off x="9255155" y="2321947"/>
            <a:ext cx="1061323" cy="1061323"/>
            <a:chOff x="9255154" y="2321946"/>
            <a:chExt cx="1061323" cy="1061323"/>
          </a:xfrm>
        </p:grpSpPr>
        <p:sp>
          <p:nvSpPr>
            <p:cNvPr id="2142" name="Google Shape;2142;p27"/>
            <p:cNvSpPr/>
            <p:nvPr/>
          </p:nvSpPr>
          <p:spPr>
            <a:xfrm>
              <a:off x="9255154" y="2321946"/>
              <a:ext cx="1061323" cy="1061323"/>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143" name="Google Shape;2143;p27" descr="http://plainicon.com/dboard/userprod/2800_a1826/prod_thumb/plainicon.com-46393-256px-d83.png"/>
            <p:cNvPicPr preferRelativeResize="0"/>
            <p:nvPr/>
          </p:nvPicPr>
          <p:blipFill rotWithShape="1">
            <a:blip r:embed="rId3">
              <a:alphaModFix amt="79000"/>
            </a:blip>
            <a:srcRect/>
            <a:stretch/>
          </p:blipFill>
          <p:spPr>
            <a:xfrm>
              <a:off x="9462215" y="2529007"/>
              <a:ext cx="647199" cy="647199"/>
            </a:xfrm>
            <a:prstGeom prst="rect">
              <a:avLst/>
            </a:prstGeom>
            <a:noFill/>
            <a:ln>
              <a:noFill/>
            </a:ln>
          </p:spPr>
        </p:pic>
      </p:grpSp>
      <p:grpSp>
        <p:nvGrpSpPr>
          <p:cNvPr id="2144" name="Google Shape;2144;p27"/>
          <p:cNvGrpSpPr/>
          <p:nvPr/>
        </p:nvGrpSpPr>
        <p:grpSpPr>
          <a:xfrm>
            <a:off x="9255155" y="3631868"/>
            <a:ext cx="1061323" cy="1061323"/>
            <a:chOff x="9255154" y="3631867"/>
            <a:chExt cx="1061323" cy="1061323"/>
          </a:xfrm>
        </p:grpSpPr>
        <p:sp>
          <p:nvSpPr>
            <p:cNvPr id="2145" name="Google Shape;2145;p27"/>
            <p:cNvSpPr/>
            <p:nvPr/>
          </p:nvSpPr>
          <p:spPr>
            <a:xfrm>
              <a:off x="9255154" y="3631867"/>
              <a:ext cx="1061323" cy="1061323"/>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146" name="Google Shape;2146;p27" descr="http://plainicon.com/dboard/userprod/2800_a1826/prod_thumb/plainicon.com-46393-256px-d83.png"/>
            <p:cNvPicPr preferRelativeResize="0"/>
            <p:nvPr/>
          </p:nvPicPr>
          <p:blipFill rotWithShape="1">
            <a:blip r:embed="rId3">
              <a:alphaModFix amt="80000"/>
            </a:blip>
            <a:srcRect/>
            <a:stretch/>
          </p:blipFill>
          <p:spPr>
            <a:xfrm>
              <a:off x="9462215" y="3838928"/>
              <a:ext cx="647199" cy="647199"/>
            </a:xfrm>
            <a:prstGeom prst="rect">
              <a:avLst/>
            </a:prstGeom>
            <a:noFill/>
            <a:ln>
              <a:noFill/>
            </a:ln>
          </p:spPr>
        </p:pic>
      </p:grpSp>
      <p:sp>
        <p:nvSpPr>
          <p:cNvPr id="2147" name="Google Shape;2147;p27"/>
          <p:cNvSpPr txBox="1"/>
          <p:nvPr/>
        </p:nvSpPr>
        <p:spPr>
          <a:xfrm>
            <a:off x="1677768" y="4686213"/>
            <a:ext cx="3758219" cy="338514"/>
          </a:xfrm>
          <a:prstGeom prst="rect">
            <a:avLst/>
          </a:prstGeom>
          <a:noFill/>
          <a:ln>
            <a:noFill/>
          </a:ln>
        </p:spPr>
        <p:txBody>
          <a:bodyPr spcFirstLastPara="1" wrap="square" lIns="91425" tIns="45700" rIns="91425" bIns="45700" anchor="t" anchorCtr="0">
            <a:spAutoFit/>
          </a:bodyPr>
          <a:lstStyle/>
          <a:p>
            <a:pPr algn="r">
              <a:buSzPts val="1600"/>
            </a:pPr>
            <a:r>
              <a:rPr lang="en-US" sz="1600" b="1" i="1">
                <a:solidFill>
                  <a:srgbClr val="3F3F3F"/>
                </a:solidFill>
                <a:latin typeface="Roboto"/>
                <a:ea typeface="Roboto"/>
                <a:cs typeface="Roboto"/>
                <a:sym typeface="Roboto"/>
              </a:rPr>
              <a:t>Workflow wrapped as an MPI job</a:t>
            </a:r>
            <a:endParaRPr sz="1400"/>
          </a:p>
        </p:txBody>
      </p:sp>
      <p:grpSp>
        <p:nvGrpSpPr>
          <p:cNvPr id="2148" name="Google Shape;2148;p27"/>
          <p:cNvGrpSpPr/>
          <p:nvPr/>
        </p:nvGrpSpPr>
        <p:grpSpPr>
          <a:xfrm>
            <a:off x="1326894" y="2644015"/>
            <a:ext cx="1822860" cy="1822859"/>
            <a:chOff x="1590142" y="2110203"/>
            <a:chExt cx="2495550" cy="2495548"/>
          </a:xfrm>
        </p:grpSpPr>
        <p:sp>
          <p:nvSpPr>
            <p:cNvPr id="2149" name="Google Shape;2149;p27"/>
            <p:cNvSpPr/>
            <p:nvPr/>
          </p:nvSpPr>
          <p:spPr>
            <a:xfrm>
              <a:off x="1590142" y="2110203"/>
              <a:ext cx="2495550" cy="2495548"/>
            </a:xfrm>
            <a:prstGeom prst="ellipse">
              <a:avLst/>
            </a:prstGeom>
            <a:solidFill>
              <a:srgbClr val="FCA90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150" name="Google Shape;2150;p27"/>
            <p:cNvPicPr preferRelativeResize="0"/>
            <p:nvPr/>
          </p:nvPicPr>
          <p:blipFill rotWithShape="1">
            <a:blip r:embed="rId4">
              <a:alphaModFix/>
            </a:blip>
            <a:srcRect/>
            <a:stretch/>
          </p:blipFill>
          <p:spPr>
            <a:xfrm>
              <a:off x="2070499" y="2716013"/>
              <a:ext cx="1534836" cy="1283931"/>
            </a:xfrm>
            <a:prstGeom prst="rect">
              <a:avLst/>
            </a:prstGeom>
            <a:noFill/>
            <a:ln>
              <a:noFill/>
            </a:ln>
          </p:spPr>
        </p:pic>
      </p:grpSp>
      <p:sp>
        <p:nvSpPr>
          <p:cNvPr id="2151" name="Google Shape;2151;p27"/>
          <p:cNvSpPr/>
          <p:nvPr/>
        </p:nvSpPr>
        <p:spPr>
          <a:xfrm>
            <a:off x="9078113" y="1747447"/>
            <a:ext cx="1425040" cy="353303"/>
          </a:xfrm>
          <a:prstGeom prst="roundRect">
            <a:avLst>
              <a:gd name="adj" fmla="val 13264"/>
            </a:avLst>
          </a:prstGeom>
          <a:solidFill>
            <a:srgbClr val="4AB9C4"/>
          </a:solidFill>
          <a:ln>
            <a:noFill/>
          </a:ln>
        </p:spPr>
        <p:txBody>
          <a:bodyPr spcFirstLastPara="1" wrap="square" lIns="72000" tIns="36000" rIns="72000" bIns="36000" anchor="ctr" anchorCtr="0">
            <a:noAutofit/>
          </a:bodyPr>
          <a:lstStyle/>
          <a:p>
            <a:pPr algn="ctr">
              <a:lnSpc>
                <a:spcPct val="90000"/>
              </a:lnSpc>
              <a:buSzPts val="1400"/>
            </a:pPr>
            <a:r>
              <a:rPr lang="en-US" sz="1400" b="1">
                <a:solidFill>
                  <a:schemeClr val="lt1"/>
                </a:solidFill>
                <a:latin typeface="Roboto"/>
                <a:ea typeface="Roboto"/>
                <a:cs typeface="Roboto"/>
                <a:sym typeface="Roboto"/>
              </a:rPr>
              <a:t>Compute Site</a:t>
            </a:r>
            <a:endParaRPr sz="1400"/>
          </a:p>
        </p:txBody>
      </p:sp>
      <p:grpSp>
        <p:nvGrpSpPr>
          <p:cNvPr id="2152" name="Google Shape;2152;p27"/>
          <p:cNvGrpSpPr/>
          <p:nvPr/>
        </p:nvGrpSpPr>
        <p:grpSpPr>
          <a:xfrm>
            <a:off x="6122663" y="3024701"/>
            <a:ext cx="1061323" cy="1061323"/>
            <a:chOff x="9255154" y="2321946"/>
            <a:chExt cx="1061323" cy="1061323"/>
          </a:xfrm>
        </p:grpSpPr>
        <p:sp>
          <p:nvSpPr>
            <p:cNvPr id="2153" name="Google Shape;2153;p27"/>
            <p:cNvSpPr/>
            <p:nvPr/>
          </p:nvSpPr>
          <p:spPr>
            <a:xfrm>
              <a:off x="9255154" y="2321946"/>
              <a:ext cx="1061323" cy="1061323"/>
            </a:xfrm>
            <a:prstGeom prst="roundRect">
              <a:avLst>
                <a:gd name="adj" fmla="val 16667"/>
              </a:avLst>
            </a:prstGeom>
            <a:solidFill>
              <a:srgbClr val="2D75B6"/>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154" name="Google Shape;2154;p27" descr="http://plainicon.com/dboard/userprod/2800_a1826/prod_thumb/plainicon.com-46393-256px-d83.png"/>
            <p:cNvPicPr preferRelativeResize="0"/>
            <p:nvPr/>
          </p:nvPicPr>
          <p:blipFill rotWithShape="1">
            <a:blip r:embed="rId3">
              <a:alphaModFix amt="79000"/>
            </a:blip>
            <a:srcRect/>
            <a:stretch/>
          </p:blipFill>
          <p:spPr>
            <a:xfrm>
              <a:off x="9462215" y="2529007"/>
              <a:ext cx="647199" cy="647199"/>
            </a:xfrm>
            <a:prstGeom prst="rect">
              <a:avLst/>
            </a:prstGeom>
            <a:noFill/>
            <a:ln>
              <a:noFill/>
            </a:ln>
          </p:spPr>
        </p:pic>
      </p:grpSp>
      <p:pic>
        <p:nvPicPr>
          <p:cNvPr id="2155" name="Google Shape;2155;p27"/>
          <p:cNvPicPr preferRelativeResize="0"/>
          <p:nvPr/>
        </p:nvPicPr>
        <p:blipFill rotWithShape="1">
          <a:blip r:embed="rId4">
            <a:alphaModFix/>
          </a:blip>
          <a:srcRect/>
          <a:stretch/>
        </p:blipFill>
        <p:spPr>
          <a:xfrm>
            <a:off x="4313175" y="3424451"/>
            <a:ext cx="309011" cy="258496"/>
          </a:xfrm>
          <a:prstGeom prst="rect">
            <a:avLst/>
          </a:prstGeom>
          <a:noFill/>
          <a:ln>
            <a:noFill/>
          </a:ln>
        </p:spPr>
      </p:pic>
      <p:grpSp>
        <p:nvGrpSpPr>
          <p:cNvPr id="2156" name="Google Shape;2156;p27"/>
          <p:cNvGrpSpPr/>
          <p:nvPr/>
        </p:nvGrpSpPr>
        <p:grpSpPr>
          <a:xfrm>
            <a:off x="8282633" y="2788161"/>
            <a:ext cx="268003" cy="268003"/>
            <a:chOff x="8151384" y="2854164"/>
            <a:chExt cx="268002" cy="268002"/>
          </a:xfrm>
        </p:grpSpPr>
        <p:sp>
          <p:nvSpPr>
            <p:cNvPr id="2157" name="Google Shape;2157;p27"/>
            <p:cNvSpPr/>
            <p:nvPr/>
          </p:nvSpPr>
          <p:spPr>
            <a:xfrm>
              <a:off x="8187026" y="2889806"/>
              <a:ext cx="196719" cy="196719"/>
            </a:xfrm>
            <a:prstGeom prst="ellipse">
              <a:avLst/>
            </a:prstGeom>
            <a:solidFill>
              <a:srgbClr val="4AB9C4"/>
            </a:solidFill>
            <a:ln>
              <a:noFill/>
            </a:ln>
          </p:spPr>
          <p:txBody>
            <a:bodyPr spcFirstLastPara="1" wrap="square" lIns="91425" tIns="45700" rIns="91425" bIns="45700" anchor="ctr" anchorCtr="0">
              <a:noAutofit/>
            </a:bodyPr>
            <a:lstStyle/>
            <a:p>
              <a:pPr algn="ctr">
                <a:buSzPts val="1800"/>
              </a:pPr>
              <a:endParaRPr b="1">
                <a:solidFill>
                  <a:schemeClr val="lt1"/>
                </a:solidFill>
                <a:latin typeface="Roboto Light"/>
                <a:ea typeface="Roboto Light"/>
                <a:cs typeface="Roboto Light"/>
                <a:sym typeface="Roboto Light"/>
              </a:endParaRPr>
            </a:p>
          </p:txBody>
        </p:sp>
        <p:sp>
          <p:nvSpPr>
            <p:cNvPr id="2158" name="Google Shape;2158;p27"/>
            <p:cNvSpPr/>
            <p:nvPr/>
          </p:nvSpPr>
          <p:spPr>
            <a:xfrm>
              <a:off x="8151384" y="2854164"/>
              <a:ext cx="268002" cy="268002"/>
            </a:xfrm>
            <a:prstGeom prst="ellipse">
              <a:avLst/>
            </a:prstGeom>
            <a:noFill/>
            <a:ln w="28575"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b="1">
                <a:solidFill>
                  <a:schemeClr val="lt1"/>
                </a:solidFill>
                <a:latin typeface="Roboto Light"/>
                <a:ea typeface="Roboto Light"/>
                <a:cs typeface="Roboto Light"/>
                <a:sym typeface="Roboto Light"/>
              </a:endParaRPr>
            </a:p>
          </p:txBody>
        </p:sp>
      </p:grpSp>
      <p:grpSp>
        <p:nvGrpSpPr>
          <p:cNvPr id="2159" name="Google Shape;2159;p27"/>
          <p:cNvGrpSpPr/>
          <p:nvPr/>
        </p:nvGrpSpPr>
        <p:grpSpPr>
          <a:xfrm>
            <a:off x="8609413" y="4066743"/>
            <a:ext cx="268003" cy="268003"/>
            <a:chOff x="8609414" y="4066743"/>
            <a:chExt cx="268002" cy="268002"/>
          </a:xfrm>
        </p:grpSpPr>
        <p:sp>
          <p:nvSpPr>
            <p:cNvPr id="2160" name="Google Shape;2160;p27"/>
            <p:cNvSpPr/>
            <p:nvPr/>
          </p:nvSpPr>
          <p:spPr>
            <a:xfrm>
              <a:off x="8645056" y="4102385"/>
              <a:ext cx="196719" cy="196719"/>
            </a:xfrm>
            <a:prstGeom prst="ellipse">
              <a:avLst/>
            </a:prstGeom>
            <a:solidFill>
              <a:srgbClr val="4AB9C4"/>
            </a:solidFill>
            <a:ln>
              <a:noFill/>
            </a:ln>
          </p:spPr>
          <p:txBody>
            <a:bodyPr spcFirstLastPara="1" wrap="square" lIns="91425" tIns="45700" rIns="91425" bIns="45700" anchor="ctr" anchorCtr="0">
              <a:noAutofit/>
            </a:bodyPr>
            <a:lstStyle/>
            <a:p>
              <a:pPr algn="ctr">
                <a:buSzPts val="1800"/>
              </a:pPr>
              <a:endParaRPr b="1">
                <a:solidFill>
                  <a:schemeClr val="lt1"/>
                </a:solidFill>
                <a:latin typeface="Roboto Light"/>
                <a:ea typeface="Roboto Light"/>
                <a:cs typeface="Roboto Light"/>
                <a:sym typeface="Roboto Light"/>
              </a:endParaRPr>
            </a:p>
          </p:txBody>
        </p:sp>
        <p:sp>
          <p:nvSpPr>
            <p:cNvPr id="2161" name="Google Shape;2161;p27"/>
            <p:cNvSpPr/>
            <p:nvPr/>
          </p:nvSpPr>
          <p:spPr>
            <a:xfrm>
              <a:off x="8609414" y="4066743"/>
              <a:ext cx="268002" cy="268002"/>
            </a:xfrm>
            <a:prstGeom prst="ellipse">
              <a:avLst/>
            </a:prstGeom>
            <a:noFill/>
            <a:ln w="28575"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b="1">
                <a:solidFill>
                  <a:schemeClr val="lt1"/>
                </a:solidFill>
                <a:latin typeface="Roboto Light"/>
                <a:ea typeface="Roboto Light"/>
                <a:cs typeface="Roboto Light"/>
                <a:sym typeface="Roboto Light"/>
              </a:endParaRPr>
            </a:p>
          </p:txBody>
        </p:sp>
      </p:grpSp>
      <p:sp>
        <p:nvSpPr>
          <p:cNvPr id="2162" name="Google Shape;2162;p27"/>
          <p:cNvSpPr/>
          <p:nvPr/>
        </p:nvSpPr>
        <p:spPr>
          <a:xfrm>
            <a:off x="6441284" y="3350421"/>
            <a:ext cx="421481" cy="407007"/>
          </a:xfrm>
          <a:prstGeom prst="roundRect">
            <a:avLst>
              <a:gd name="adj" fmla="val 16667"/>
            </a:avLst>
          </a:prstGeom>
          <a:solidFill>
            <a:srgbClr val="DDEAF6"/>
          </a:solidFill>
          <a:ln w="12700" cap="flat" cmpd="sng">
            <a:solidFill>
              <a:srgbClr val="2D75B6"/>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163" name="Google Shape;2163;p27"/>
          <p:cNvPicPr preferRelativeResize="0"/>
          <p:nvPr/>
        </p:nvPicPr>
        <p:blipFill rotWithShape="1">
          <a:blip r:embed="rId4">
            <a:alphaModFix/>
          </a:blip>
          <a:srcRect/>
          <a:stretch/>
        </p:blipFill>
        <p:spPr>
          <a:xfrm>
            <a:off x="6479627" y="3411859"/>
            <a:ext cx="344792" cy="288428"/>
          </a:xfrm>
          <a:prstGeom prst="rect">
            <a:avLst/>
          </a:prstGeom>
          <a:noFill/>
          <a:ln>
            <a:noFill/>
          </a:ln>
        </p:spPr>
      </p:pic>
      <p:sp>
        <p:nvSpPr>
          <p:cNvPr id="2164" name="Google Shape;2164;p27"/>
          <p:cNvSpPr txBox="1"/>
          <p:nvPr/>
        </p:nvSpPr>
        <p:spPr>
          <a:xfrm>
            <a:off x="3001587" y="1888505"/>
            <a:ext cx="1519968" cy="338514"/>
          </a:xfrm>
          <a:prstGeom prst="rect">
            <a:avLst/>
          </a:prstGeom>
          <a:noFill/>
          <a:ln>
            <a:noFill/>
          </a:ln>
        </p:spPr>
        <p:txBody>
          <a:bodyPr spcFirstLastPara="1" wrap="square" lIns="91425" tIns="45700" rIns="91425" bIns="45700" anchor="t" anchorCtr="0">
            <a:spAutoFit/>
          </a:bodyPr>
          <a:lstStyle/>
          <a:p>
            <a:pPr>
              <a:buSzPts val="1600"/>
            </a:pPr>
            <a:r>
              <a:rPr lang="en-US" sz="1600" b="1" i="1">
                <a:solidFill>
                  <a:srgbClr val="3F3F3F"/>
                </a:solidFill>
                <a:latin typeface="Roboto"/>
                <a:ea typeface="Roboto"/>
                <a:cs typeface="Roboto"/>
                <a:sym typeface="Roboto"/>
              </a:rPr>
              <a:t>Submit Host</a:t>
            </a:r>
            <a:endParaRPr sz="1400"/>
          </a:p>
        </p:txBody>
      </p:sp>
      <p:sp>
        <p:nvSpPr>
          <p:cNvPr id="2165" name="Google Shape;2165;p27"/>
          <p:cNvSpPr txBox="1"/>
          <p:nvPr/>
        </p:nvSpPr>
        <p:spPr>
          <a:xfrm>
            <a:off x="3001587" y="2147677"/>
            <a:ext cx="1519968" cy="276959"/>
          </a:xfrm>
          <a:prstGeom prst="rect">
            <a:avLst/>
          </a:prstGeom>
          <a:noFill/>
          <a:ln>
            <a:noFill/>
          </a:ln>
        </p:spPr>
        <p:txBody>
          <a:bodyPr spcFirstLastPara="1" wrap="square" lIns="91425" tIns="45700" rIns="91425" bIns="45700" anchor="t" anchorCtr="0">
            <a:spAutoFit/>
          </a:bodyPr>
          <a:lstStyle/>
          <a:p>
            <a:pPr>
              <a:buSzPts val="1200"/>
            </a:pPr>
            <a:r>
              <a:rPr lang="en-US" sz="1200">
                <a:solidFill>
                  <a:srgbClr val="3F3F3F"/>
                </a:solidFill>
                <a:latin typeface="Roboto"/>
                <a:ea typeface="Roboto"/>
                <a:cs typeface="Roboto"/>
                <a:sym typeface="Roboto"/>
              </a:rPr>
              <a:t>(e.g., user’s laptop)</a:t>
            </a:r>
            <a:endParaRPr sz="1400"/>
          </a:p>
        </p:txBody>
      </p:sp>
      <p:pic>
        <p:nvPicPr>
          <p:cNvPr id="2166" name="Google Shape;2166;p27" descr="http://www.marketingfortravelexperts.com/wp-content/uploads/2014/05/black-right-arrow.png"/>
          <p:cNvPicPr preferRelativeResize="0"/>
          <p:nvPr/>
        </p:nvPicPr>
        <p:blipFill rotWithShape="1">
          <a:blip r:embed="rId5">
            <a:alphaModFix amt="74000"/>
          </a:blip>
          <a:srcRect/>
          <a:stretch/>
        </p:blipFill>
        <p:spPr>
          <a:xfrm rot="-2700000" flipH="1">
            <a:off x="2302889" y="2133088"/>
            <a:ext cx="615819" cy="196675"/>
          </a:xfrm>
          <a:prstGeom prst="rect">
            <a:avLst/>
          </a:prstGeom>
          <a:noFill/>
          <a:ln>
            <a:noFill/>
          </a:ln>
        </p:spPr>
      </p:pic>
      <p:sp>
        <p:nvSpPr>
          <p:cNvPr id="2167" name="Google Shape;2167;p27"/>
          <p:cNvSpPr txBox="1"/>
          <p:nvPr/>
        </p:nvSpPr>
        <p:spPr>
          <a:xfrm>
            <a:off x="1826320" y="5039097"/>
            <a:ext cx="3609667" cy="461624"/>
          </a:xfrm>
          <a:prstGeom prst="rect">
            <a:avLst/>
          </a:prstGeom>
          <a:noFill/>
          <a:ln>
            <a:noFill/>
          </a:ln>
        </p:spPr>
        <p:txBody>
          <a:bodyPr spcFirstLastPara="1" wrap="square" lIns="91425" tIns="45700" rIns="91425" bIns="45700" anchor="t" anchorCtr="0">
            <a:spAutoFit/>
          </a:bodyPr>
          <a:lstStyle/>
          <a:p>
            <a:pPr algn="r">
              <a:buSzPts val="1200"/>
            </a:pPr>
            <a:r>
              <a:rPr lang="en-US" sz="1200">
                <a:solidFill>
                  <a:srgbClr val="3F3F3F"/>
                </a:solidFill>
                <a:latin typeface="Roboto"/>
                <a:ea typeface="Roboto"/>
                <a:cs typeface="Roboto"/>
                <a:sym typeface="Roboto"/>
              </a:rPr>
              <a:t>Allows sub-graphs of a Pegasus workflow to be submitted as monolithic jobs to remote resources</a:t>
            </a:r>
            <a:endParaRPr sz="1400"/>
          </a:p>
        </p:txBody>
      </p:sp>
      <p:pic>
        <p:nvPicPr>
          <p:cNvPr id="2168" name="Google Shape;2168;p27" descr="http://www.marketingfortravelexperts.com/wp-content/uploads/2014/05/black-right-arrow.png"/>
          <p:cNvPicPr preferRelativeResize="0"/>
          <p:nvPr/>
        </p:nvPicPr>
        <p:blipFill rotWithShape="1">
          <a:blip r:embed="rId5">
            <a:alphaModFix amt="74000"/>
          </a:blip>
          <a:srcRect/>
          <a:stretch/>
        </p:blipFill>
        <p:spPr>
          <a:xfrm rot="7200000" flipH="1">
            <a:off x="3982703" y="4199265"/>
            <a:ext cx="615819" cy="196675"/>
          </a:xfrm>
          <a:prstGeom prst="rect">
            <a:avLst/>
          </a:prstGeom>
          <a:noFill/>
          <a:ln>
            <a:noFill/>
          </a:ln>
        </p:spPr>
      </p:pic>
      <p:sp>
        <p:nvSpPr>
          <p:cNvPr id="2169" name="Google Shape;2169;p27"/>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pPr>
              <a:buSzPts val="1400"/>
            </a:pPr>
            <a:r>
              <a:rPr lang="en-US"/>
              <a:t>https://pegasus.isi.edu</a:t>
            </a:r>
            <a:endParaRPr/>
          </a:p>
        </p:txBody>
      </p:sp>
      <p:sp>
        <p:nvSpPr>
          <p:cNvPr id="2170" name="Google Shape;2170;p27"/>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p41"/>
          <p:cNvSpPr/>
          <p:nvPr/>
        </p:nvSpPr>
        <p:spPr>
          <a:xfrm>
            <a:off x="597746" y="1619386"/>
            <a:ext cx="542502" cy="542502"/>
          </a:xfrm>
          <a:prstGeom prst="ellipse">
            <a:avLst/>
          </a:prstGeom>
          <a:noFill/>
          <a:ln w="12700" cap="flat" cmpd="sng">
            <a:solidFill>
              <a:srgbClr val="119D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964" name="Google Shape;2964;p41"/>
          <p:cNvSpPr/>
          <p:nvPr/>
        </p:nvSpPr>
        <p:spPr>
          <a:xfrm>
            <a:off x="597746" y="2437515"/>
            <a:ext cx="542502" cy="542502"/>
          </a:xfrm>
          <a:prstGeom prst="ellipse">
            <a:avLst/>
          </a:prstGeom>
          <a:noFill/>
          <a:ln w="1270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2965" name="Google Shape;2965;p41"/>
          <p:cNvSpPr txBox="1">
            <a:spLocks noGrp="1"/>
          </p:cNvSpPr>
          <p:nvPr>
            <p:ph type="title"/>
          </p:nvPr>
        </p:nvSpPr>
        <p:spPr>
          <a:xfrm>
            <a:off x="838200" y="365125"/>
            <a:ext cx="9548700" cy="6465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2D75B6"/>
              </a:buClr>
              <a:buSzPts val="3600"/>
              <a:buFont typeface="Roboto Black"/>
              <a:buNone/>
            </a:pPr>
            <a:r>
              <a:rPr lang="en-US">
                <a:solidFill>
                  <a:srgbClr val="2D75B6"/>
                </a:solidFill>
              </a:rPr>
              <a:t>Pegasus Container Support</a:t>
            </a:r>
            <a:endParaRPr/>
          </a:p>
        </p:txBody>
      </p:sp>
      <p:sp>
        <p:nvSpPr>
          <p:cNvPr id="2966" name="Google Shape;2966;p41"/>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34</a:t>
            </a:fld>
            <a:endParaRPr/>
          </a:p>
        </p:txBody>
      </p:sp>
      <p:sp>
        <p:nvSpPr>
          <p:cNvPr id="2967" name="Google Shape;2967;p41"/>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2968" name="Google Shape;2968;p41"/>
          <p:cNvSpPr/>
          <p:nvPr/>
        </p:nvSpPr>
        <p:spPr>
          <a:xfrm>
            <a:off x="1283126" y="4387153"/>
            <a:ext cx="2475746" cy="431804"/>
          </a:xfrm>
          <a:prstGeom prst="homePlate">
            <a:avLst>
              <a:gd name="adj" fmla="val 43277"/>
            </a:avLst>
          </a:prstGeom>
          <a:solidFill>
            <a:srgbClr val="F2F2F2"/>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Roboto"/>
              <a:ea typeface="Roboto"/>
              <a:cs typeface="Roboto"/>
              <a:sym typeface="Roboto"/>
            </a:endParaRPr>
          </a:p>
        </p:txBody>
      </p:sp>
      <p:sp>
        <p:nvSpPr>
          <p:cNvPr id="2969" name="Google Shape;2969;p41"/>
          <p:cNvSpPr/>
          <p:nvPr/>
        </p:nvSpPr>
        <p:spPr>
          <a:xfrm>
            <a:off x="1283126" y="1546509"/>
            <a:ext cx="7053285" cy="688256"/>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Roboto"/>
                <a:ea typeface="Roboto"/>
                <a:cs typeface="Roboto"/>
                <a:sym typeface="Roboto"/>
              </a:rPr>
              <a:t>Users can refer to </a:t>
            </a:r>
            <a:r>
              <a:rPr lang="en-US" sz="2000" b="1" i="0" u="none" strike="noStrike" cap="none">
                <a:solidFill>
                  <a:srgbClr val="4AB9C4"/>
                </a:solidFill>
                <a:latin typeface="Roboto"/>
                <a:ea typeface="Roboto"/>
                <a:cs typeface="Roboto"/>
                <a:sym typeface="Roboto"/>
              </a:rPr>
              <a:t>containers</a:t>
            </a:r>
            <a:r>
              <a:rPr lang="en-US" sz="2000" b="0" i="0" u="none" strike="noStrike" cap="none">
                <a:solidFill>
                  <a:srgbClr val="3F3F3F"/>
                </a:solidFill>
                <a:latin typeface="Roboto"/>
                <a:ea typeface="Roboto"/>
                <a:cs typeface="Roboto"/>
                <a:sym typeface="Roboto"/>
              </a:rPr>
              <a:t> in the </a:t>
            </a:r>
            <a:r>
              <a:rPr lang="en-US" sz="2000" b="1" i="0" u="none" strike="noStrike" cap="none">
                <a:solidFill>
                  <a:srgbClr val="4AB9C4"/>
                </a:solidFill>
                <a:latin typeface="Roboto"/>
                <a:ea typeface="Roboto"/>
                <a:cs typeface="Roboto"/>
                <a:sym typeface="Roboto"/>
              </a:rPr>
              <a:t>Transformation Catalog </a:t>
            </a:r>
            <a:r>
              <a:rPr lang="en-US" sz="2000" b="0" i="0" u="none" strike="noStrike" cap="none">
                <a:solidFill>
                  <a:srgbClr val="3F3F3F"/>
                </a:solidFill>
                <a:latin typeface="Roboto"/>
                <a:ea typeface="Roboto"/>
                <a:cs typeface="Roboto"/>
                <a:sym typeface="Roboto"/>
              </a:rPr>
              <a:t>with their executable preinstalled</a:t>
            </a:r>
            <a:endParaRPr sz="1400" b="0" i="0" u="none" strike="noStrike" cap="none">
              <a:solidFill>
                <a:srgbClr val="000000"/>
              </a:solidFill>
              <a:latin typeface="Arial"/>
              <a:ea typeface="Arial"/>
              <a:cs typeface="Arial"/>
              <a:sym typeface="Arial"/>
            </a:endParaRPr>
          </a:p>
        </p:txBody>
      </p:sp>
      <p:sp>
        <p:nvSpPr>
          <p:cNvPr id="2970" name="Google Shape;2970;p41"/>
          <p:cNvSpPr/>
          <p:nvPr/>
        </p:nvSpPr>
        <p:spPr>
          <a:xfrm>
            <a:off x="1283126" y="2364638"/>
            <a:ext cx="6858755" cy="688256"/>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Roboto"/>
                <a:ea typeface="Roboto"/>
                <a:cs typeface="Roboto"/>
                <a:sym typeface="Roboto"/>
              </a:rPr>
              <a:t>Users can </a:t>
            </a:r>
            <a:r>
              <a:rPr lang="en-US" sz="2000" b="1" i="0" u="none" strike="noStrike" cap="none">
                <a:solidFill>
                  <a:srgbClr val="74CA21"/>
                </a:solidFill>
                <a:latin typeface="Roboto"/>
                <a:ea typeface="Roboto"/>
                <a:cs typeface="Roboto"/>
                <a:sym typeface="Roboto"/>
              </a:rPr>
              <a:t>refer</a:t>
            </a:r>
            <a:r>
              <a:rPr lang="en-US" sz="2000" b="0" i="0" u="none" strike="noStrike" cap="none">
                <a:solidFill>
                  <a:srgbClr val="3F3F3F"/>
                </a:solidFill>
                <a:latin typeface="Roboto"/>
                <a:ea typeface="Roboto"/>
                <a:cs typeface="Roboto"/>
                <a:sym typeface="Roboto"/>
              </a:rPr>
              <a:t> to a </a:t>
            </a:r>
            <a:r>
              <a:rPr lang="en-US" sz="2000" b="1" i="0" u="none" strike="noStrike" cap="none">
                <a:solidFill>
                  <a:srgbClr val="74CA21"/>
                </a:solidFill>
                <a:latin typeface="Roboto"/>
                <a:ea typeface="Roboto"/>
                <a:cs typeface="Roboto"/>
                <a:sym typeface="Roboto"/>
              </a:rPr>
              <a:t>container</a:t>
            </a:r>
            <a:r>
              <a:rPr lang="en-US" sz="2000" b="1" i="0" u="none" strike="noStrike" cap="none">
                <a:solidFill>
                  <a:srgbClr val="3F3F3F"/>
                </a:solidFill>
                <a:latin typeface="Roboto"/>
                <a:ea typeface="Roboto"/>
                <a:cs typeface="Roboto"/>
                <a:sym typeface="Roboto"/>
              </a:rPr>
              <a:t> </a:t>
            </a:r>
            <a:r>
              <a:rPr lang="en-US" sz="2000" b="0" i="0" u="none" strike="noStrike" cap="none">
                <a:solidFill>
                  <a:srgbClr val="3F3F3F"/>
                </a:solidFill>
                <a:latin typeface="Roboto"/>
                <a:ea typeface="Roboto"/>
                <a:cs typeface="Roboto"/>
                <a:sym typeface="Roboto"/>
              </a:rPr>
              <a:t>they want to </a:t>
            </a:r>
            <a:r>
              <a:rPr lang="en-US" sz="2000" b="1" i="0" u="none" strike="noStrike" cap="none">
                <a:solidFill>
                  <a:srgbClr val="74CA21"/>
                </a:solidFill>
                <a:latin typeface="Roboto"/>
                <a:ea typeface="Roboto"/>
                <a:cs typeface="Roboto"/>
                <a:sym typeface="Roboto"/>
              </a:rPr>
              <a:t>use – Pegasus stages </a:t>
            </a:r>
            <a:r>
              <a:rPr lang="en-US" sz="2000" b="0" i="0" u="none" strike="noStrike" cap="none">
                <a:solidFill>
                  <a:srgbClr val="3F3F3F"/>
                </a:solidFill>
                <a:latin typeface="Roboto"/>
                <a:ea typeface="Roboto"/>
                <a:cs typeface="Roboto"/>
                <a:sym typeface="Roboto"/>
              </a:rPr>
              <a:t>their executables and containers to the node</a:t>
            </a:r>
            <a:endParaRPr sz="1400" b="0" i="0" u="none" strike="noStrike" cap="none">
              <a:solidFill>
                <a:srgbClr val="000000"/>
              </a:solidFill>
              <a:latin typeface="Arial"/>
              <a:ea typeface="Arial"/>
              <a:cs typeface="Arial"/>
              <a:sym typeface="Arial"/>
            </a:endParaRPr>
          </a:p>
        </p:txBody>
      </p:sp>
      <p:sp>
        <p:nvSpPr>
          <p:cNvPr id="2971" name="Google Shape;2971;p41"/>
          <p:cNvSpPr/>
          <p:nvPr/>
        </p:nvSpPr>
        <p:spPr>
          <a:xfrm>
            <a:off x="1283126" y="3083862"/>
            <a:ext cx="6104317" cy="98064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74CA21"/>
              </a:buClr>
              <a:buSzPts val="1800"/>
              <a:buFont typeface="Noto Sans Symbols"/>
              <a:buChar char="▪"/>
            </a:pPr>
            <a:r>
              <a:rPr lang="en-US" sz="1800" b="0" i="0" u="none" strike="noStrike" cap="none">
                <a:solidFill>
                  <a:srgbClr val="3F3F3F"/>
                </a:solidFill>
                <a:latin typeface="Roboto Light"/>
                <a:ea typeface="Roboto Light"/>
                <a:cs typeface="Roboto Light"/>
                <a:sym typeface="Roboto Light"/>
              </a:rPr>
              <a:t>Useful if you want to use a site recommended/standard container image.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74CA21"/>
              </a:buClr>
              <a:buSzPts val="1800"/>
              <a:buFont typeface="Noto Sans Symbols"/>
              <a:buChar char="▪"/>
            </a:pPr>
            <a:r>
              <a:rPr lang="en-US" sz="1800" b="0" i="0" u="none" strike="noStrike" cap="none">
                <a:solidFill>
                  <a:srgbClr val="3F3F3F"/>
                </a:solidFill>
                <a:latin typeface="Roboto Light"/>
                <a:ea typeface="Roboto Light"/>
                <a:cs typeface="Roboto Light"/>
                <a:sym typeface="Roboto Light"/>
              </a:rPr>
              <a:t>Users are using generic image with executable staging.</a:t>
            </a:r>
            <a:endParaRPr sz="1400" b="0" i="0" u="none" strike="noStrike" cap="none">
              <a:solidFill>
                <a:srgbClr val="000000"/>
              </a:solidFill>
              <a:latin typeface="Arial"/>
              <a:ea typeface="Arial"/>
              <a:cs typeface="Arial"/>
              <a:sym typeface="Arial"/>
            </a:endParaRPr>
          </a:p>
        </p:txBody>
      </p:sp>
      <p:grpSp>
        <p:nvGrpSpPr>
          <p:cNvPr id="2972" name="Google Shape;2972;p41"/>
          <p:cNvGrpSpPr/>
          <p:nvPr/>
        </p:nvGrpSpPr>
        <p:grpSpPr>
          <a:xfrm>
            <a:off x="711836" y="1741469"/>
            <a:ext cx="314325" cy="274162"/>
            <a:chOff x="9312275" y="5386388"/>
            <a:chExt cx="285750" cy="249238"/>
          </a:xfrm>
        </p:grpSpPr>
        <p:sp>
          <p:nvSpPr>
            <p:cNvPr id="2973" name="Google Shape;2973;p41"/>
            <p:cNvSpPr/>
            <p:nvPr/>
          </p:nvSpPr>
          <p:spPr>
            <a:xfrm>
              <a:off x="9312275" y="5386388"/>
              <a:ext cx="225425" cy="249238"/>
            </a:xfrm>
            <a:custGeom>
              <a:avLst/>
              <a:gdLst/>
              <a:ahLst/>
              <a:cxnLst/>
              <a:rect l="l" t="t" r="r" b="b"/>
              <a:pathLst>
                <a:path w="569" h="628" extrusionOk="0">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2974" name="Google Shape;2974;p41"/>
            <p:cNvSpPr/>
            <p:nvPr/>
          </p:nvSpPr>
          <p:spPr>
            <a:xfrm>
              <a:off x="9485313" y="5387975"/>
              <a:ext cx="112712" cy="247650"/>
            </a:xfrm>
            <a:custGeom>
              <a:avLst/>
              <a:gdLst/>
              <a:ahLst/>
              <a:cxnLst/>
              <a:rect l="l" t="t" r="r" b="b"/>
              <a:pathLst>
                <a:path w="281" h="625" extrusionOk="0">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2975" name="Google Shape;2975;p41"/>
          <p:cNvGrpSpPr/>
          <p:nvPr/>
        </p:nvGrpSpPr>
        <p:grpSpPr>
          <a:xfrm>
            <a:off x="711836" y="2559598"/>
            <a:ext cx="314325" cy="274162"/>
            <a:chOff x="9312275" y="5386388"/>
            <a:chExt cx="285750" cy="249238"/>
          </a:xfrm>
        </p:grpSpPr>
        <p:sp>
          <p:nvSpPr>
            <p:cNvPr id="2976" name="Google Shape;2976;p41"/>
            <p:cNvSpPr/>
            <p:nvPr/>
          </p:nvSpPr>
          <p:spPr>
            <a:xfrm>
              <a:off x="9312275" y="5386388"/>
              <a:ext cx="225425" cy="249238"/>
            </a:xfrm>
            <a:custGeom>
              <a:avLst/>
              <a:gdLst/>
              <a:ahLst/>
              <a:cxnLst/>
              <a:rect l="l" t="t" r="r" b="b"/>
              <a:pathLst>
                <a:path w="569" h="628" extrusionOk="0">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solidFill>
              <a:srgbClr val="74CA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2977" name="Google Shape;2977;p41"/>
            <p:cNvSpPr/>
            <p:nvPr/>
          </p:nvSpPr>
          <p:spPr>
            <a:xfrm>
              <a:off x="9485313" y="5387975"/>
              <a:ext cx="112712" cy="247650"/>
            </a:xfrm>
            <a:custGeom>
              <a:avLst/>
              <a:gdLst/>
              <a:ahLst/>
              <a:cxnLst/>
              <a:rect l="l" t="t" r="r" b="b"/>
              <a:pathLst>
                <a:path w="281" h="625" extrusionOk="0">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2978" name="Google Shape;2978;p41"/>
          <p:cNvSpPr/>
          <p:nvPr/>
        </p:nvSpPr>
        <p:spPr>
          <a:xfrm>
            <a:off x="1283127" y="4933284"/>
            <a:ext cx="6712974" cy="1257643"/>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2D75B6"/>
              </a:buClr>
              <a:buSzPts val="1800"/>
              <a:buFont typeface="Noto Sans Symbols"/>
              <a:buChar char="▪"/>
            </a:pPr>
            <a:r>
              <a:rPr lang="en-US" sz="1800" b="0" i="0" u="none" strike="noStrike" cap="none">
                <a:solidFill>
                  <a:srgbClr val="3F3F3F"/>
                </a:solidFill>
                <a:latin typeface="Roboto Light"/>
                <a:ea typeface="Roboto Light"/>
                <a:cs typeface="Roboto Light"/>
                <a:sym typeface="Roboto Light"/>
              </a:rPr>
              <a:t>Users can </a:t>
            </a:r>
            <a:r>
              <a:rPr lang="en-US" sz="1800" b="1" i="0" u="none" strike="noStrike" cap="none">
                <a:solidFill>
                  <a:srgbClr val="2D75B6"/>
                </a:solidFill>
                <a:latin typeface="Roboto Light"/>
                <a:ea typeface="Roboto Light"/>
                <a:cs typeface="Roboto Light"/>
                <a:sym typeface="Roboto Light"/>
              </a:rPr>
              <a:t>specify an image buildfile </a:t>
            </a:r>
            <a:r>
              <a:rPr lang="en-US" sz="1800" b="0" i="0" u="none" strike="noStrike" cap="none">
                <a:solidFill>
                  <a:srgbClr val="3F3F3F"/>
                </a:solidFill>
                <a:latin typeface="Roboto Light"/>
                <a:ea typeface="Roboto Light"/>
                <a:cs typeface="Roboto Light"/>
                <a:sym typeface="Roboto Light"/>
              </a:rPr>
              <a:t>for their jobs.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2D75B6"/>
              </a:buClr>
              <a:buSzPts val="1800"/>
              <a:buFont typeface="Noto Sans Symbols"/>
              <a:buChar char="▪"/>
            </a:pPr>
            <a:r>
              <a:rPr lang="en-US" sz="1800" b="0" i="1" u="none" strike="noStrike" cap="none">
                <a:solidFill>
                  <a:srgbClr val="3F3F3F"/>
                </a:solidFill>
                <a:latin typeface="Roboto Light"/>
                <a:ea typeface="Roboto Light"/>
                <a:cs typeface="Roboto Light"/>
                <a:sym typeface="Roboto Light"/>
              </a:rPr>
              <a:t>Pegasus will build the Docker image as separate jobs in the executable workflow, export them as a tar file and ship them around</a:t>
            </a:r>
            <a:endParaRPr sz="1400" b="0" i="0" u="none" strike="noStrike" cap="none">
              <a:solidFill>
                <a:srgbClr val="000000"/>
              </a:solidFill>
              <a:latin typeface="Arial"/>
              <a:ea typeface="Arial"/>
              <a:cs typeface="Arial"/>
              <a:sym typeface="Arial"/>
            </a:endParaRPr>
          </a:p>
        </p:txBody>
      </p:sp>
      <p:sp>
        <p:nvSpPr>
          <p:cNvPr id="2979" name="Google Shape;2979;p41"/>
          <p:cNvSpPr/>
          <p:nvPr/>
        </p:nvSpPr>
        <p:spPr>
          <a:xfrm>
            <a:off x="1283126" y="4387153"/>
            <a:ext cx="2214489" cy="431804"/>
          </a:xfrm>
          <a:prstGeom prst="homePlate">
            <a:avLst>
              <a:gd name="adj" fmla="val 43277"/>
            </a:avLst>
          </a:prstGeom>
          <a:solidFill>
            <a:srgbClr val="2D75B6"/>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chemeClr val="lt1"/>
                </a:solidFill>
                <a:latin typeface="Roboto"/>
                <a:ea typeface="Roboto"/>
                <a:cs typeface="Roboto"/>
                <a:sym typeface="Roboto"/>
              </a:rPr>
              <a:t>Future Plans</a:t>
            </a:r>
            <a:endParaRPr sz="1400" b="0" i="0" u="none" strike="noStrike" cap="none">
              <a:solidFill>
                <a:srgbClr val="000000"/>
              </a:solidFill>
              <a:latin typeface="Arial"/>
              <a:ea typeface="Arial"/>
              <a:cs typeface="Arial"/>
              <a:sym typeface="Arial"/>
            </a:endParaRPr>
          </a:p>
        </p:txBody>
      </p:sp>
      <p:grpSp>
        <p:nvGrpSpPr>
          <p:cNvPr id="2980" name="Google Shape;2980;p41"/>
          <p:cNvGrpSpPr/>
          <p:nvPr/>
        </p:nvGrpSpPr>
        <p:grpSpPr>
          <a:xfrm>
            <a:off x="626634" y="4362039"/>
            <a:ext cx="484726" cy="482034"/>
            <a:chOff x="3146897" y="1326252"/>
            <a:chExt cx="364181" cy="362158"/>
          </a:xfrm>
        </p:grpSpPr>
        <p:sp>
          <p:nvSpPr>
            <p:cNvPr id="2981" name="Google Shape;2981;p41"/>
            <p:cNvSpPr/>
            <p:nvPr/>
          </p:nvSpPr>
          <p:spPr>
            <a:xfrm>
              <a:off x="3146897" y="1326252"/>
              <a:ext cx="364181" cy="362158"/>
            </a:xfrm>
            <a:custGeom>
              <a:avLst/>
              <a:gdLst/>
              <a:ahLst/>
              <a:cxnLst/>
              <a:rect l="l" t="t" r="r" b="b"/>
              <a:pathLst>
                <a:path w="719" h="719" extrusionOk="0">
                  <a:moveTo>
                    <a:pt x="359" y="671"/>
                  </a:moveTo>
                  <a:lnTo>
                    <a:pt x="344" y="670"/>
                  </a:lnTo>
                  <a:lnTo>
                    <a:pt x="328" y="669"/>
                  </a:lnTo>
                  <a:lnTo>
                    <a:pt x="313" y="667"/>
                  </a:lnTo>
                  <a:lnTo>
                    <a:pt x="297" y="665"/>
                  </a:lnTo>
                  <a:lnTo>
                    <a:pt x="282" y="662"/>
                  </a:lnTo>
                  <a:lnTo>
                    <a:pt x="268" y="657"/>
                  </a:lnTo>
                  <a:lnTo>
                    <a:pt x="253" y="653"/>
                  </a:lnTo>
                  <a:lnTo>
                    <a:pt x="239" y="647"/>
                  </a:lnTo>
                  <a:lnTo>
                    <a:pt x="224" y="641"/>
                  </a:lnTo>
                  <a:lnTo>
                    <a:pt x="211" y="634"/>
                  </a:lnTo>
                  <a:lnTo>
                    <a:pt x="198" y="626"/>
                  </a:lnTo>
                  <a:lnTo>
                    <a:pt x="186" y="618"/>
                  </a:lnTo>
                  <a:lnTo>
                    <a:pt x="174" y="610"/>
                  </a:lnTo>
                  <a:lnTo>
                    <a:pt x="162" y="600"/>
                  </a:lnTo>
                  <a:lnTo>
                    <a:pt x="150" y="591"/>
                  </a:lnTo>
                  <a:lnTo>
                    <a:pt x="139" y="580"/>
                  </a:lnTo>
                  <a:lnTo>
                    <a:pt x="130" y="569"/>
                  </a:lnTo>
                  <a:lnTo>
                    <a:pt x="120" y="558"/>
                  </a:lnTo>
                  <a:lnTo>
                    <a:pt x="111" y="547"/>
                  </a:lnTo>
                  <a:lnTo>
                    <a:pt x="102" y="535"/>
                  </a:lnTo>
                  <a:lnTo>
                    <a:pt x="93" y="521"/>
                  </a:lnTo>
                  <a:lnTo>
                    <a:pt x="85" y="508"/>
                  </a:lnTo>
                  <a:lnTo>
                    <a:pt x="79" y="495"/>
                  </a:lnTo>
                  <a:lnTo>
                    <a:pt x="73" y="482"/>
                  </a:lnTo>
                  <a:lnTo>
                    <a:pt x="68" y="467"/>
                  </a:lnTo>
                  <a:lnTo>
                    <a:pt x="62" y="453"/>
                  </a:lnTo>
                  <a:lnTo>
                    <a:pt x="58" y="437"/>
                  </a:lnTo>
                  <a:lnTo>
                    <a:pt x="54" y="423"/>
                  </a:lnTo>
                  <a:lnTo>
                    <a:pt x="52" y="408"/>
                  </a:lnTo>
                  <a:lnTo>
                    <a:pt x="50" y="392"/>
                  </a:lnTo>
                  <a:lnTo>
                    <a:pt x="49" y="376"/>
                  </a:lnTo>
                  <a:lnTo>
                    <a:pt x="48" y="360"/>
                  </a:lnTo>
                  <a:lnTo>
                    <a:pt x="49" y="344"/>
                  </a:lnTo>
                  <a:lnTo>
                    <a:pt x="50" y="328"/>
                  </a:lnTo>
                  <a:lnTo>
                    <a:pt x="52" y="313"/>
                  </a:lnTo>
                  <a:lnTo>
                    <a:pt x="54" y="297"/>
                  </a:lnTo>
                  <a:lnTo>
                    <a:pt x="58" y="282"/>
                  </a:lnTo>
                  <a:lnTo>
                    <a:pt x="62" y="267"/>
                  </a:lnTo>
                  <a:lnTo>
                    <a:pt x="68" y="253"/>
                  </a:lnTo>
                  <a:lnTo>
                    <a:pt x="73" y="239"/>
                  </a:lnTo>
                  <a:lnTo>
                    <a:pt x="79" y="225"/>
                  </a:lnTo>
                  <a:lnTo>
                    <a:pt x="85" y="211"/>
                  </a:lnTo>
                  <a:lnTo>
                    <a:pt x="93" y="199"/>
                  </a:lnTo>
                  <a:lnTo>
                    <a:pt x="102" y="186"/>
                  </a:lnTo>
                  <a:lnTo>
                    <a:pt x="111" y="173"/>
                  </a:lnTo>
                  <a:lnTo>
                    <a:pt x="120" y="161"/>
                  </a:lnTo>
                  <a:lnTo>
                    <a:pt x="130" y="150"/>
                  </a:lnTo>
                  <a:lnTo>
                    <a:pt x="139" y="139"/>
                  </a:lnTo>
                  <a:lnTo>
                    <a:pt x="150" y="129"/>
                  </a:lnTo>
                  <a:lnTo>
                    <a:pt x="162" y="119"/>
                  </a:lnTo>
                  <a:lnTo>
                    <a:pt x="174" y="111"/>
                  </a:lnTo>
                  <a:lnTo>
                    <a:pt x="186" y="102"/>
                  </a:lnTo>
                  <a:lnTo>
                    <a:pt x="198" y="94"/>
                  </a:lnTo>
                  <a:lnTo>
                    <a:pt x="211" y="86"/>
                  </a:lnTo>
                  <a:lnTo>
                    <a:pt x="224" y="80"/>
                  </a:lnTo>
                  <a:lnTo>
                    <a:pt x="239" y="73"/>
                  </a:lnTo>
                  <a:lnTo>
                    <a:pt x="253" y="67"/>
                  </a:lnTo>
                  <a:lnTo>
                    <a:pt x="268" y="62"/>
                  </a:lnTo>
                  <a:lnTo>
                    <a:pt x="282" y="59"/>
                  </a:lnTo>
                  <a:lnTo>
                    <a:pt x="297" y="54"/>
                  </a:lnTo>
                  <a:lnTo>
                    <a:pt x="313" y="52"/>
                  </a:lnTo>
                  <a:lnTo>
                    <a:pt x="328" y="50"/>
                  </a:lnTo>
                  <a:lnTo>
                    <a:pt x="344" y="49"/>
                  </a:lnTo>
                  <a:lnTo>
                    <a:pt x="359" y="49"/>
                  </a:lnTo>
                  <a:lnTo>
                    <a:pt x="376" y="49"/>
                  </a:lnTo>
                  <a:lnTo>
                    <a:pt x="391" y="50"/>
                  </a:lnTo>
                  <a:lnTo>
                    <a:pt x="407" y="52"/>
                  </a:lnTo>
                  <a:lnTo>
                    <a:pt x="422" y="54"/>
                  </a:lnTo>
                  <a:lnTo>
                    <a:pt x="438" y="59"/>
                  </a:lnTo>
                  <a:lnTo>
                    <a:pt x="452" y="62"/>
                  </a:lnTo>
                  <a:lnTo>
                    <a:pt x="466" y="67"/>
                  </a:lnTo>
                  <a:lnTo>
                    <a:pt x="481" y="73"/>
                  </a:lnTo>
                  <a:lnTo>
                    <a:pt x="495" y="80"/>
                  </a:lnTo>
                  <a:lnTo>
                    <a:pt x="508" y="86"/>
                  </a:lnTo>
                  <a:lnTo>
                    <a:pt x="522" y="94"/>
                  </a:lnTo>
                  <a:lnTo>
                    <a:pt x="534" y="102"/>
                  </a:lnTo>
                  <a:lnTo>
                    <a:pt x="546" y="111"/>
                  </a:lnTo>
                  <a:lnTo>
                    <a:pt x="558" y="119"/>
                  </a:lnTo>
                  <a:lnTo>
                    <a:pt x="569" y="129"/>
                  </a:lnTo>
                  <a:lnTo>
                    <a:pt x="580" y="139"/>
                  </a:lnTo>
                  <a:lnTo>
                    <a:pt x="590" y="150"/>
                  </a:lnTo>
                  <a:lnTo>
                    <a:pt x="600" y="161"/>
                  </a:lnTo>
                  <a:lnTo>
                    <a:pt x="609" y="173"/>
                  </a:lnTo>
                  <a:lnTo>
                    <a:pt x="618" y="186"/>
                  </a:lnTo>
                  <a:lnTo>
                    <a:pt x="626" y="199"/>
                  </a:lnTo>
                  <a:lnTo>
                    <a:pt x="633" y="211"/>
                  </a:lnTo>
                  <a:lnTo>
                    <a:pt x="641" y="225"/>
                  </a:lnTo>
                  <a:lnTo>
                    <a:pt x="646" y="239"/>
                  </a:lnTo>
                  <a:lnTo>
                    <a:pt x="652" y="253"/>
                  </a:lnTo>
                  <a:lnTo>
                    <a:pt x="657" y="267"/>
                  </a:lnTo>
                  <a:lnTo>
                    <a:pt x="662" y="282"/>
                  </a:lnTo>
                  <a:lnTo>
                    <a:pt x="665" y="297"/>
                  </a:lnTo>
                  <a:lnTo>
                    <a:pt x="667" y="313"/>
                  </a:lnTo>
                  <a:lnTo>
                    <a:pt x="669" y="328"/>
                  </a:lnTo>
                  <a:lnTo>
                    <a:pt x="671" y="344"/>
                  </a:lnTo>
                  <a:lnTo>
                    <a:pt x="671" y="360"/>
                  </a:lnTo>
                  <a:lnTo>
                    <a:pt x="671" y="376"/>
                  </a:lnTo>
                  <a:lnTo>
                    <a:pt x="669" y="392"/>
                  </a:lnTo>
                  <a:lnTo>
                    <a:pt x="667" y="408"/>
                  </a:lnTo>
                  <a:lnTo>
                    <a:pt x="665" y="423"/>
                  </a:lnTo>
                  <a:lnTo>
                    <a:pt x="662" y="437"/>
                  </a:lnTo>
                  <a:lnTo>
                    <a:pt x="657" y="453"/>
                  </a:lnTo>
                  <a:lnTo>
                    <a:pt x="652" y="467"/>
                  </a:lnTo>
                  <a:lnTo>
                    <a:pt x="646" y="482"/>
                  </a:lnTo>
                  <a:lnTo>
                    <a:pt x="641" y="495"/>
                  </a:lnTo>
                  <a:lnTo>
                    <a:pt x="633" y="508"/>
                  </a:lnTo>
                  <a:lnTo>
                    <a:pt x="626" y="521"/>
                  </a:lnTo>
                  <a:lnTo>
                    <a:pt x="618" y="535"/>
                  </a:lnTo>
                  <a:lnTo>
                    <a:pt x="609" y="547"/>
                  </a:lnTo>
                  <a:lnTo>
                    <a:pt x="600" y="558"/>
                  </a:lnTo>
                  <a:lnTo>
                    <a:pt x="590" y="569"/>
                  </a:lnTo>
                  <a:lnTo>
                    <a:pt x="580" y="580"/>
                  </a:lnTo>
                  <a:lnTo>
                    <a:pt x="569" y="591"/>
                  </a:lnTo>
                  <a:lnTo>
                    <a:pt x="558" y="600"/>
                  </a:lnTo>
                  <a:lnTo>
                    <a:pt x="546" y="610"/>
                  </a:lnTo>
                  <a:lnTo>
                    <a:pt x="534" y="618"/>
                  </a:lnTo>
                  <a:lnTo>
                    <a:pt x="522" y="626"/>
                  </a:lnTo>
                  <a:lnTo>
                    <a:pt x="508" y="634"/>
                  </a:lnTo>
                  <a:lnTo>
                    <a:pt x="495" y="641"/>
                  </a:lnTo>
                  <a:lnTo>
                    <a:pt x="481" y="647"/>
                  </a:lnTo>
                  <a:lnTo>
                    <a:pt x="466" y="653"/>
                  </a:lnTo>
                  <a:lnTo>
                    <a:pt x="452" y="657"/>
                  </a:lnTo>
                  <a:lnTo>
                    <a:pt x="438" y="662"/>
                  </a:lnTo>
                  <a:lnTo>
                    <a:pt x="422" y="665"/>
                  </a:lnTo>
                  <a:lnTo>
                    <a:pt x="407" y="667"/>
                  </a:lnTo>
                  <a:lnTo>
                    <a:pt x="391" y="669"/>
                  </a:lnTo>
                  <a:lnTo>
                    <a:pt x="376" y="670"/>
                  </a:lnTo>
                  <a:lnTo>
                    <a:pt x="359" y="671"/>
                  </a:lnTo>
                  <a:close/>
                  <a:moveTo>
                    <a:pt x="359" y="0"/>
                  </a:moveTo>
                  <a:lnTo>
                    <a:pt x="342" y="1"/>
                  </a:lnTo>
                  <a:lnTo>
                    <a:pt x="323" y="2"/>
                  </a:lnTo>
                  <a:lnTo>
                    <a:pt x="305" y="5"/>
                  </a:lnTo>
                  <a:lnTo>
                    <a:pt x="287" y="8"/>
                  </a:lnTo>
                  <a:lnTo>
                    <a:pt x="270" y="11"/>
                  </a:lnTo>
                  <a:lnTo>
                    <a:pt x="253" y="17"/>
                  </a:lnTo>
                  <a:lnTo>
                    <a:pt x="237" y="22"/>
                  </a:lnTo>
                  <a:lnTo>
                    <a:pt x="220" y="29"/>
                  </a:lnTo>
                  <a:lnTo>
                    <a:pt x="204" y="35"/>
                  </a:lnTo>
                  <a:lnTo>
                    <a:pt x="188" y="44"/>
                  </a:lnTo>
                  <a:lnTo>
                    <a:pt x="174" y="52"/>
                  </a:lnTo>
                  <a:lnTo>
                    <a:pt x="159" y="62"/>
                  </a:lnTo>
                  <a:lnTo>
                    <a:pt x="145" y="72"/>
                  </a:lnTo>
                  <a:lnTo>
                    <a:pt x="132" y="83"/>
                  </a:lnTo>
                  <a:lnTo>
                    <a:pt x="118" y="94"/>
                  </a:lnTo>
                  <a:lnTo>
                    <a:pt x="105" y="106"/>
                  </a:lnTo>
                  <a:lnTo>
                    <a:pt x="94" y="118"/>
                  </a:lnTo>
                  <a:lnTo>
                    <a:pt x="82" y="132"/>
                  </a:lnTo>
                  <a:lnTo>
                    <a:pt x="72" y="145"/>
                  </a:lnTo>
                  <a:lnTo>
                    <a:pt x="62" y="159"/>
                  </a:lnTo>
                  <a:lnTo>
                    <a:pt x="52" y="173"/>
                  </a:lnTo>
                  <a:lnTo>
                    <a:pt x="43" y="189"/>
                  </a:lnTo>
                  <a:lnTo>
                    <a:pt x="36" y="204"/>
                  </a:lnTo>
                  <a:lnTo>
                    <a:pt x="29" y="220"/>
                  </a:lnTo>
                  <a:lnTo>
                    <a:pt x="22" y="236"/>
                  </a:lnTo>
                  <a:lnTo>
                    <a:pt x="17" y="253"/>
                  </a:lnTo>
                  <a:lnTo>
                    <a:pt x="11" y="271"/>
                  </a:lnTo>
                  <a:lnTo>
                    <a:pt x="8" y="287"/>
                  </a:lnTo>
                  <a:lnTo>
                    <a:pt x="5" y="305"/>
                  </a:lnTo>
                  <a:lnTo>
                    <a:pt x="3" y="323"/>
                  </a:lnTo>
                  <a:lnTo>
                    <a:pt x="0" y="341"/>
                  </a:lnTo>
                  <a:lnTo>
                    <a:pt x="0" y="360"/>
                  </a:lnTo>
                  <a:lnTo>
                    <a:pt x="0" y="378"/>
                  </a:lnTo>
                  <a:lnTo>
                    <a:pt x="3" y="397"/>
                  </a:lnTo>
                  <a:lnTo>
                    <a:pt x="5" y="414"/>
                  </a:lnTo>
                  <a:lnTo>
                    <a:pt x="8" y="432"/>
                  </a:lnTo>
                  <a:lnTo>
                    <a:pt x="11" y="450"/>
                  </a:lnTo>
                  <a:lnTo>
                    <a:pt x="17" y="467"/>
                  </a:lnTo>
                  <a:lnTo>
                    <a:pt x="22" y="484"/>
                  </a:lnTo>
                  <a:lnTo>
                    <a:pt x="29" y="499"/>
                  </a:lnTo>
                  <a:lnTo>
                    <a:pt x="36" y="516"/>
                  </a:lnTo>
                  <a:lnTo>
                    <a:pt x="43" y="531"/>
                  </a:lnTo>
                  <a:lnTo>
                    <a:pt x="52" y="547"/>
                  </a:lnTo>
                  <a:lnTo>
                    <a:pt x="62" y="561"/>
                  </a:lnTo>
                  <a:lnTo>
                    <a:pt x="72" y="574"/>
                  </a:lnTo>
                  <a:lnTo>
                    <a:pt x="82" y="589"/>
                  </a:lnTo>
                  <a:lnTo>
                    <a:pt x="94" y="602"/>
                  </a:lnTo>
                  <a:lnTo>
                    <a:pt x="105" y="614"/>
                  </a:lnTo>
                  <a:lnTo>
                    <a:pt x="118" y="626"/>
                  </a:lnTo>
                  <a:lnTo>
                    <a:pt x="132" y="637"/>
                  </a:lnTo>
                  <a:lnTo>
                    <a:pt x="145" y="648"/>
                  </a:lnTo>
                  <a:lnTo>
                    <a:pt x="159" y="658"/>
                  </a:lnTo>
                  <a:lnTo>
                    <a:pt x="174" y="667"/>
                  </a:lnTo>
                  <a:lnTo>
                    <a:pt x="188" y="676"/>
                  </a:lnTo>
                  <a:lnTo>
                    <a:pt x="204" y="684"/>
                  </a:lnTo>
                  <a:lnTo>
                    <a:pt x="220" y="691"/>
                  </a:lnTo>
                  <a:lnTo>
                    <a:pt x="237" y="697"/>
                  </a:lnTo>
                  <a:lnTo>
                    <a:pt x="253" y="702"/>
                  </a:lnTo>
                  <a:lnTo>
                    <a:pt x="270" y="708"/>
                  </a:lnTo>
                  <a:lnTo>
                    <a:pt x="287" y="711"/>
                  </a:lnTo>
                  <a:lnTo>
                    <a:pt x="305" y="715"/>
                  </a:lnTo>
                  <a:lnTo>
                    <a:pt x="323" y="717"/>
                  </a:lnTo>
                  <a:lnTo>
                    <a:pt x="342" y="719"/>
                  </a:lnTo>
                  <a:lnTo>
                    <a:pt x="359" y="719"/>
                  </a:lnTo>
                  <a:lnTo>
                    <a:pt x="378" y="719"/>
                  </a:lnTo>
                  <a:lnTo>
                    <a:pt x="397" y="717"/>
                  </a:lnTo>
                  <a:lnTo>
                    <a:pt x="414" y="715"/>
                  </a:lnTo>
                  <a:lnTo>
                    <a:pt x="432" y="711"/>
                  </a:lnTo>
                  <a:lnTo>
                    <a:pt x="450" y="708"/>
                  </a:lnTo>
                  <a:lnTo>
                    <a:pt x="466" y="702"/>
                  </a:lnTo>
                  <a:lnTo>
                    <a:pt x="483" y="697"/>
                  </a:lnTo>
                  <a:lnTo>
                    <a:pt x="499" y="691"/>
                  </a:lnTo>
                  <a:lnTo>
                    <a:pt x="515" y="684"/>
                  </a:lnTo>
                  <a:lnTo>
                    <a:pt x="530" y="676"/>
                  </a:lnTo>
                  <a:lnTo>
                    <a:pt x="546" y="667"/>
                  </a:lnTo>
                  <a:lnTo>
                    <a:pt x="560" y="658"/>
                  </a:lnTo>
                  <a:lnTo>
                    <a:pt x="575" y="648"/>
                  </a:lnTo>
                  <a:lnTo>
                    <a:pt x="588" y="637"/>
                  </a:lnTo>
                  <a:lnTo>
                    <a:pt x="601" y="626"/>
                  </a:lnTo>
                  <a:lnTo>
                    <a:pt x="613" y="614"/>
                  </a:lnTo>
                  <a:lnTo>
                    <a:pt x="625" y="602"/>
                  </a:lnTo>
                  <a:lnTo>
                    <a:pt x="636" y="589"/>
                  </a:lnTo>
                  <a:lnTo>
                    <a:pt x="647" y="574"/>
                  </a:lnTo>
                  <a:lnTo>
                    <a:pt x="657" y="561"/>
                  </a:lnTo>
                  <a:lnTo>
                    <a:pt x="667" y="547"/>
                  </a:lnTo>
                  <a:lnTo>
                    <a:pt x="676" y="531"/>
                  </a:lnTo>
                  <a:lnTo>
                    <a:pt x="684" y="516"/>
                  </a:lnTo>
                  <a:lnTo>
                    <a:pt x="690" y="499"/>
                  </a:lnTo>
                  <a:lnTo>
                    <a:pt x="697" y="484"/>
                  </a:lnTo>
                  <a:lnTo>
                    <a:pt x="703" y="467"/>
                  </a:lnTo>
                  <a:lnTo>
                    <a:pt x="708" y="450"/>
                  </a:lnTo>
                  <a:lnTo>
                    <a:pt x="711" y="432"/>
                  </a:lnTo>
                  <a:lnTo>
                    <a:pt x="715" y="414"/>
                  </a:lnTo>
                  <a:lnTo>
                    <a:pt x="717" y="397"/>
                  </a:lnTo>
                  <a:lnTo>
                    <a:pt x="718" y="378"/>
                  </a:lnTo>
                  <a:lnTo>
                    <a:pt x="719" y="360"/>
                  </a:lnTo>
                  <a:lnTo>
                    <a:pt x="718" y="341"/>
                  </a:lnTo>
                  <a:lnTo>
                    <a:pt x="717" y="323"/>
                  </a:lnTo>
                  <a:lnTo>
                    <a:pt x="715" y="305"/>
                  </a:lnTo>
                  <a:lnTo>
                    <a:pt x="711" y="287"/>
                  </a:lnTo>
                  <a:lnTo>
                    <a:pt x="708" y="271"/>
                  </a:lnTo>
                  <a:lnTo>
                    <a:pt x="703" y="253"/>
                  </a:lnTo>
                  <a:lnTo>
                    <a:pt x="697" y="236"/>
                  </a:lnTo>
                  <a:lnTo>
                    <a:pt x="690" y="220"/>
                  </a:lnTo>
                  <a:lnTo>
                    <a:pt x="684" y="204"/>
                  </a:lnTo>
                  <a:lnTo>
                    <a:pt x="676" y="189"/>
                  </a:lnTo>
                  <a:lnTo>
                    <a:pt x="667" y="173"/>
                  </a:lnTo>
                  <a:lnTo>
                    <a:pt x="657" y="159"/>
                  </a:lnTo>
                  <a:lnTo>
                    <a:pt x="647" y="145"/>
                  </a:lnTo>
                  <a:lnTo>
                    <a:pt x="636" y="132"/>
                  </a:lnTo>
                  <a:lnTo>
                    <a:pt x="625" y="118"/>
                  </a:lnTo>
                  <a:lnTo>
                    <a:pt x="613" y="106"/>
                  </a:lnTo>
                  <a:lnTo>
                    <a:pt x="601" y="94"/>
                  </a:lnTo>
                  <a:lnTo>
                    <a:pt x="588" y="83"/>
                  </a:lnTo>
                  <a:lnTo>
                    <a:pt x="575" y="72"/>
                  </a:lnTo>
                  <a:lnTo>
                    <a:pt x="560" y="62"/>
                  </a:lnTo>
                  <a:lnTo>
                    <a:pt x="546" y="52"/>
                  </a:lnTo>
                  <a:lnTo>
                    <a:pt x="530" y="44"/>
                  </a:lnTo>
                  <a:lnTo>
                    <a:pt x="515" y="35"/>
                  </a:lnTo>
                  <a:lnTo>
                    <a:pt x="499" y="29"/>
                  </a:lnTo>
                  <a:lnTo>
                    <a:pt x="483" y="22"/>
                  </a:lnTo>
                  <a:lnTo>
                    <a:pt x="466" y="17"/>
                  </a:lnTo>
                  <a:lnTo>
                    <a:pt x="450" y="11"/>
                  </a:lnTo>
                  <a:lnTo>
                    <a:pt x="432" y="8"/>
                  </a:lnTo>
                  <a:lnTo>
                    <a:pt x="414" y="5"/>
                  </a:lnTo>
                  <a:lnTo>
                    <a:pt x="397" y="2"/>
                  </a:lnTo>
                  <a:lnTo>
                    <a:pt x="378" y="1"/>
                  </a:lnTo>
                  <a:lnTo>
                    <a:pt x="359"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2982" name="Google Shape;2982;p41"/>
            <p:cNvSpPr/>
            <p:nvPr/>
          </p:nvSpPr>
          <p:spPr>
            <a:xfrm>
              <a:off x="3233738" y="1416050"/>
              <a:ext cx="196850" cy="161925"/>
            </a:xfrm>
            <a:custGeom>
              <a:avLst/>
              <a:gdLst/>
              <a:ahLst/>
              <a:cxnLst/>
              <a:rect l="l" t="t" r="r" b="b"/>
              <a:pathLst>
                <a:path w="499" h="410" extrusionOk="0">
                  <a:moveTo>
                    <a:pt x="335" y="297"/>
                  </a:moveTo>
                  <a:lnTo>
                    <a:pt x="335" y="281"/>
                  </a:lnTo>
                  <a:lnTo>
                    <a:pt x="335" y="276"/>
                  </a:lnTo>
                  <a:lnTo>
                    <a:pt x="334" y="272"/>
                  </a:lnTo>
                  <a:lnTo>
                    <a:pt x="332" y="268"/>
                  </a:lnTo>
                  <a:lnTo>
                    <a:pt x="329" y="264"/>
                  </a:lnTo>
                  <a:lnTo>
                    <a:pt x="325" y="261"/>
                  </a:lnTo>
                  <a:lnTo>
                    <a:pt x="321" y="259"/>
                  </a:lnTo>
                  <a:lnTo>
                    <a:pt x="316" y="258"/>
                  </a:lnTo>
                  <a:lnTo>
                    <a:pt x="312" y="256"/>
                  </a:lnTo>
                  <a:lnTo>
                    <a:pt x="143" y="256"/>
                  </a:lnTo>
                  <a:lnTo>
                    <a:pt x="130" y="258"/>
                  </a:lnTo>
                  <a:lnTo>
                    <a:pt x="117" y="259"/>
                  </a:lnTo>
                  <a:lnTo>
                    <a:pt x="103" y="261"/>
                  </a:lnTo>
                  <a:lnTo>
                    <a:pt x="90" y="264"/>
                  </a:lnTo>
                  <a:lnTo>
                    <a:pt x="85" y="266"/>
                  </a:lnTo>
                  <a:lnTo>
                    <a:pt x="79" y="269"/>
                  </a:lnTo>
                  <a:lnTo>
                    <a:pt x="74" y="272"/>
                  </a:lnTo>
                  <a:lnTo>
                    <a:pt x="69" y="275"/>
                  </a:lnTo>
                  <a:lnTo>
                    <a:pt x="65" y="280"/>
                  </a:lnTo>
                  <a:lnTo>
                    <a:pt x="60" y="285"/>
                  </a:lnTo>
                  <a:lnTo>
                    <a:pt x="57" y="291"/>
                  </a:lnTo>
                  <a:lnTo>
                    <a:pt x="54" y="296"/>
                  </a:lnTo>
                  <a:lnTo>
                    <a:pt x="51" y="286"/>
                  </a:lnTo>
                  <a:lnTo>
                    <a:pt x="49" y="276"/>
                  </a:lnTo>
                  <a:lnTo>
                    <a:pt x="48" y="266"/>
                  </a:lnTo>
                  <a:lnTo>
                    <a:pt x="48" y="256"/>
                  </a:lnTo>
                  <a:lnTo>
                    <a:pt x="48" y="241"/>
                  </a:lnTo>
                  <a:lnTo>
                    <a:pt x="50" y="223"/>
                  </a:lnTo>
                  <a:lnTo>
                    <a:pt x="53" y="213"/>
                  </a:lnTo>
                  <a:lnTo>
                    <a:pt x="56" y="203"/>
                  </a:lnTo>
                  <a:lnTo>
                    <a:pt x="59" y="194"/>
                  </a:lnTo>
                  <a:lnTo>
                    <a:pt x="64" y="184"/>
                  </a:lnTo>
                  <a:lnTo>
                    <a:pt x="69" y="175"/>
                  </a:lnTo>
                  <a:lnTo>
                    <a:pt x="76" y="166"/>
                  </a:lnTo>
                  <a:lnTo>
                    <a:pt x="82" y="158"/>
                  </a:lnTo>
                  <a:lnTo>
                    <a:pt x="92" y="150"/>
                  </a:lnTo>
                  <a:lnTo>
                    <a:pt x="102" y="145"/>
                  </a:lnTo>
                  <a:lnTo>
                    <a:pt x="114" y="141"/>
                  </a:lnTo>
                  <a:lnTo>
                    <a:pt x="128" y="138"/>
                  </a:lnTo>
                  <a:lnTo>
                    <a:pt x="143" y="137"/>
                  </a:lnTo>
                  <a:lnTo>
                    <a:pt x="312" y="137"/>
                  </a:lnTo>
                  <a:lnTo>
                    <a:pt x="316" y="137"/>
                  </a:lnTo>
                  <a:lnTo>
                    <a:pt x="321" y="135"/>
                  </a:lnTo>
                  <a:lnTo>
                    <a:pt x="325" y="133"/>
                  </a:lnTo>
                  <a:lnTo>
                    <a:pt x="329" y="131"/>
                  </a:lnTo>
                  <a:lnTo>
                    <a:pt x="332" y="126"/>
                  </a:lnTo>
                  <a:lnTo>
                    <a:pt x="334" y="123"/>
                  </a:lnTo>
                  <a:lnTo>
                    <a:pt x="335" y="118"/>
                  </a:lnTo>
                  <a:lnTo>
                    <a:pt x="335" y="113"/>
                  </a:lnTo>
                  <a:lnTo>
                    <a:pt x="335" y="83"/>
                  </a:lnTo>
                  <a:lnTo>
                    <a:pt x="441" y="190"/>
                  </a:lnTo>
                  <a:lnTo>
                    <a:pt x="335" y="297"/>
                  </a:lnTo>
                  <a:close/>
                  <a:moveTo>
                    <a:pt x="492" y="174"/>
                  </a:moveTo>
                  <a:lnTo>
                    <a:pt x="329" y="8"/>
                  </a:lnTo>
                  <a:lnTo>
                    <a:pt x="323" y="4"/>
                  </a:lnTo>
                  <a:lnTo>
                    <a:pt x="316" y="0"/>
                  </a:lnTo>
                  <a:lnTo>
                    <a:pt x="310" y="0"/>
                  </a:lnTo>
                  <a:lnTo>
                    <a:pt x="302" y="1"/>
                  </a:lnTo>
                  <a:lnTo>
                    <a:pt x="299" y="4"/>
                  </a:lnTo>
                  <a:lnTo>
                    <a:pt x="297" y="6"/>
                  </a:lnTo>
                  <a:lnTo>
                    <a:pt x="293" y="8"/>
                  </a:lnTo>
                  <a:lnTo>
                    <a:pt x="292" y="11"/>
                  </a:lnTo>
                  <a:lnTo>
                    <a:pt x="289" y="18"/>
                  </a:lnTo>
                  <a:lnTo>
                    <a:pt x="288" y="25"/>
                  </a:lnTo>
                  <a:lnTo>
                    <a:pt x="288" y="90"/>
                  </a:lnTo>
                  <a:lnTo>
                    <a:pt x="143" y="90"/>
                  </a:lnTo>
                  <a:lnTo>
                    <a:pt x="130" y="90"/>
                  </a:lnTo>
                  <a:lnTo>
                    <a:pt x="117" y="92"/>
                  </a:lnTo>
                  <a:lnTo>
                    <a:pt x="104" y="94"/>
                  </a:lnTo>
                  <a:lnTo>
                    <a:pt x="91" y="97"/>
                  </a:lnTo>
                  <a:lnTo>
                    <a:pt x="79" y="103"/>
                  </a:lnTo>
                  <a:lnTo>
                    <a:pt x="67" y="110"/>
                  </a:lnTo>
                  <a:lnTo>
                    <a:pt x="56" y="117"/>
                  </a:lnTo>
                  <a:lnTo>
                    <a:pt x="46" y="126"/>
                  </a:lnTo>
                  <a:lnTo>
                    <a:pt x="36" y="137"/>
                  </a:lnTo>
                  <a:lnTo>
                    <a:pt x="27" y="149"/>
                  </a:lnTo>
                  <a:lnTo>
                    <a:pt x="19" y="163"/>
                  </a:lnTo>
                  <a:lnTo>
                    <a:pt x="13" y="178"/>
                  </a:lnTo>
                  <a:lnTo>
                    <a:pt x="7" y="196"/>
                  </a:lnTo>
                  <a:lnTo>
                    <a:pt x="3" y="215"/>
                  </a:lnTo>
                  <a:lnTo>
                    <a:pt x="1" y="234"/>
                  </a:lnTo>
                  <a:lnTo>
                    <a:pt x="0" y="256"/>
                  </a:lnTo>
                  <a:lnTo>
                    <a:pt x="1" y="271"/>
                  </a:lnTo>
                  <a:lnTo>
                    <a:pt x="2" y="284"/>
                  </a:lnTo>
                  <a:lnTo>
                    <a:pt x="5" y="297"/>
                  </a:lnTo>
                  <a:lnTo>
                    <a:pt x="8" y="309"/>
                  </a:lnTo>
                  <a:lnTo>
                    <a:pt x="16" y="334"/>
                  </a:lnTo>
                  <a:lnTo>
                    <a:pt x="26" y="356"/>
                  </a:lnTo>
                  <a:lnTo>
                    <a:pt x="44" y="388"/>
                  </a:lnTo>
                  <a:lnTo>
                    <a:pt x="53" y="401"/>
                  </a:lnTo>
                  <a:lnTo>
                    <a:pt x="57" y="406"/>
                  </a:lnTo>
                  <a:lnTo>
                    <a:pt x="61" y="408"/>
                  </a:lnTo>
                  <a:lnTo>
                    <a:pt x="67" y="410"/>
                  </a:lnTo>
                  <a:lnTo>
                    <a:pt x="72" y="410"/>
                  </a:lnTo>
                  <a:lnTo>
                    <a:pt x="76" y="410"/>
                  </a:lnTo>
                  <a:lnTo>
                    <a:pt x="79" y="409"/>
                  </a:lnTo>
                  <a:lnTo>
                    <a:pt x="84" y="408"/>
                  </a:lnTo>
                  <a:lnTo>
                    <a:pt x="87" y="406"/>
                  </a:lnTo>
                  <a:lnTo>
                    <a:pt x="89" y="403"/>
                  </a:lnTo>
                  <a:lnTo>
                    <a:pt x="91" y="401"/>
                  </a:lnTo>
                  <a:lnTo>
                    <a:pt x="93" y="398"/>
                  </a:lnTo>
                  <a:lnTo>
                    <a:pt x="95" y="395"/>
                  </a:lnTo>
                  <a:lnTo>
                    <a:pt x="96" y="390"/>
                  </a:lnTo>
                  <a:lnTo>
                    <a:pt x="96" y="387"/>
                  </a:lnTo>
                  <a:lnTo>
                    <a:pt x="96" y="329"/>
                  </a:lnTo>
                  <a:lnTo>
                    <a:pt x="96" y="324"/>
                  </a:lnTo>
                  <a:lnTo>
                    <a:pt x="97" y="319"/>
                  </a:lnTo>
                  <a:lnTo>
                    <a:pt x="99" y="315"/>
                  </a:lnTo>
                  <a:lnTo>
                    <a:pt x="102" y="312"/>
                  </a:lnTo>
                  <a:lnTo>
                    <a:pt x="108" y="308"/>
                  </a:lnTo>
                  <a:lnTo>
                    <a:pt x="116" y="306"/>
                  </a:lnTo>
                  <a:lnTo>
                    <a:pt x="128" y="305"/>
                  </a:lnTo>
                  <a:lnTo>
                    <a:pt x="143" y="305"/>
                  </a:lnTo>
                  <a:lnTo>
                    <a:pt x="288" y="305"/>
                  </a:lnTo>
                  <a:lnTo>
                    <a:pt x="288" y="357"/>
                  </a:lnTo>
                  <a:lnTo>
                    <a:pt x="289" y="364"/>
                  </a:lnTo>
                  <a:lnTo>
                    <a:pt x="292" y="370"/>
                  </a:lnTo>
                  <a:lnTo>
                    <a:pt x="293" y="372"/>
                  </a:lnTo>
                  <a:lnTo>
                    <a:pt x="297" y="376"/>
                  </a:lnTo>
                  <a:lnTo>
                    <a:pt x="299" y="378"/>
                  </a:lnTo>
                  <a:lnTo>
                    <a:pt x="302" y="379"/>
                  </a:lnTo>
                  <a:lnTo>
                    <a:pt x="310" y="381"/>
                  </a:lnTo>
                  <a:lnTo>
                    <a:pt x="316" y="380"/>
                  </a:lnTo>
                  <a:lnTo>
                    <a:pt x="323" y="378"/>
                  </a:lnTo>
                  <a:lnTo>
                    <a:pt x="329" y="374"/>
                  </a:lnTo>
                  <a:lnTo>
                    <a:pt x="492" y="208"/>
                  </a:lnTo>
                  <a:lnTo>
                    <a:pt x="495" y="205"/>
                  </a:lnTo>
                  <a:lnTo>
                    <a:pt x="498" y="200"/>
                  </a:lnTo>
                  <a:lnTo>
                    <a:pt x="499" y="196"/>
                  </a:lnTo>
                  <a:lnTo>
                    <a:pt x="499" y="190"/>
                  </a:lnTo>
                  <a:lnTo>
                    <a:pt x="499" y="186"/>
                  </a:lnTo>
                  <a:lnTo>
                    <a:pt x="498" y="181"/>
                  </a:lnTo>
                  <a:lnTo>
                    <a:pt x="495" y="177"/>
                  </a:lnTo>
                  <a:lnTo>
                    <a:pt x="492" y="174"/>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2983" name="Google Shape;2983;p41"/>
          <p:cNvSpPr/>
          <p:nvPr/>
        </p:nvSpPr>
        <p:spPr>
          <a:xfrm>
            <a:off x="8423529" y="1209964"/>
            <a:ext cx="3335223" cy="398398"/>
          </a:xfrm>
          <a:prstGeom prst="round2SameRect">
            <a:avLst>
              <a:gd name="adj1" fmla="val 16667"/>
              <a:gd name="adj2" fmla="val 0"/>
            </a:avLst>
          </a:prstGeom>
          <a:solidFill>
            <a:srgbClr val="4AB9C4"/>
          </a:solidFill>
          <a:ln w="12700" cap="flat" cmpd="sng">
            <a:solidFill>
              <a:srgbClr val="119D96"/>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Roboto"/>
                <a:ea typeface="Roboto"/>
                <a:cs typeface="Roboto"/>
                <a:sym typeface="Roboto"/>
              </a:rPr>
              <a:t>Containers Execution Model</a:t>
            </a:r>
            <a:endParaRPr sz="1600" b="1" i="0" u="none" strike="noStrike" cap="none">
              <a:solidFill>
                <a:schemeClr val="lt1"/>
              </a:solidFill>
              <a:latin typeface="Roboto"/>
              <a:ea typeface="Roboto"/>
              <a:cs typeface="Roboto"/>
              <a:sym typeface="Roboto"/>
            </a:endParaRPr>
          </a:p>
        </p:txBody>
      </p:sp>
      <p:sp>
        <p:nvSpPr>
          <p:cNvPr id="2984" name="Google Shape;2984;p41"/>
          <p:cNvSpPr/>
          <p:nvPr/>
        </p:nvSpPr>
        <p:spPr>
          <a:xfrm>
            <a:off x="8423529" y="1619386"/>
            <a:ext cx="3335223" cy="4733981"/>
          </a:xfrm>
          <a:prstGeom prst="rect">
            <a:avLst/>
          </a:prstGeom>
          <a:solidFill>
            <a:srgbClr val="FFFFFF"/>
          </a:solidFill>
          <a:ln w="12700" cap="flat" cmpd="sng">
            <a:solidFill>
              <a:srgbClr val="119D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85" name="Google Shape;2985;p41"/>
          <p:cNvSpPr/>
          <p:nvPr/>
        </p:nvSpPr>
        <p:spPr>
          <a:xfrm>
            <a:off x="9400128" y="2833761"/>
            <a:ext cx="2224125" cy="2669044"/>
          </a:xfrm>
          <a:prstGeom prst="roundRect">
            <a:avLst>
              <a:gd name="adj" fmla="val 2013"/>
            </a:avLst>
          </a:prstGeom>
          <a:solidFill>
            <a:srgbClr val="C5F1F6"/>
          </a:solidFill>
          <a:ln w="12700" cap="flat" cmpd="sng">
            <a:solidFill>
              <a:srgbClr val="119D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986" name="Google Shape;2986;p41"/>
          <p:cNvGrpSpPr/>
          <p:nvPr/>
        </p:nvGrpSpPr>
        <p:grpSpPr>
          <a:xfrm>
            <a:off x="7996100" y="254660"/>
            <a:ext cx="2408985" cy="825431"/>
            <a:chOff x="8142386" y="1115049"/>
            <a:chExt cx="3570838" cy="1223536"/>
          </a:xfrm>
        </p:grpSpPr>
        <p:sp>
          <p:nvSpPr>
            <p:cNvPr id="2987" name="Google Shape;2987;p41"/>
            <p:cNvSpPr/>
            <p:nvPr/>
          </p:nvSpPr>
          <p:spPr>
            <a:xfrm>
              <a:off x="8142386" y="1115049"/>
              <a:ext cx="3570838" cy="1223536"/>
            </a:xfrm>
            <a:prstGeom prst="roundRect">
              <a:avLst>
                <a:gd name="adj" fmla="val 9757"/>
              </a:avLst>
            </a:prstGeom>
            <a:noFill/>
            <a:ln w="9525" cap="flat" cmpd="sng">
              <a:solidFill>
                <a:srgbClr val="D8D8D8"/>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Roboto"/>
                <a:ea typeface="Roboto"/>
                <a:cs typeface="Roboto"/>
                <a:sym typeface="Roboto"/>
              </a:endParaRPr>
            </a:p>
          </p:txBody>
        </p:sp>
        <p:grpSp>
          <p:nvGrpSpPr>
            <p:cNvPr id="2988" name="Google Shape;2988;p41"/>
            <p:cNvGrpSpPr/>
            <p:nvPr/>
          </p:nvGrpSpPr>
          <p:grpSpPr>
            <a:xfrm>
              <a:off x="8374208" y="1237931"/>
              <a:ext cx="3107194" cy="977772"/>
              <a:chOff x="8339556" y="1224438"/>
              <a:chExt cx="3107194" cy="977772"/>
            </a:xfrm>
          </p:grpSpPr>
          <p:grpSp>
            <p:nvGrpSpPr>
              <p:cNvPr id="2989" name="Google Shape;2989;p41"/>
              <p:cNvGrpSpPr/>
              <p:nvPr/>
            </p:nvGrpSpPr>
            <p:grpSpPr>
              <a:xfrm>
                <a:off x="8339556" y="1239197"/>
                <a:ext cx="2259528" cy="950784"/>
                <a:chOff x="6352743" y="229509"/>
                <a:chExt cx="2877350" cy="1210760"/>
              </a:xfrm>
            </p:grpSpPr>
            <p:pic>
              <p:nvPicPr>
                <p:cNvPr id="2990" name="Google Shape;2990;p41" descr="Image result for docker"/>
                <p:cNvPicPr preferRelativeResize="0"/>
                <p:nvPr/>
              </p:nvPicPr>
              <p:blipFill rotWithShape="1">
                <a:blip r:embed="rId3">
                  <a:alphaModFix/>
                </a:blip>
                <a:srcRect/>
                <a:stretch/>
              </p:blipFill>
              <p:spPr>
                <a:xfrm>
                  <a:off x="6352743" y="238703"/>
                  <a:ext cx="1395948" cy="1192372"/>
                </a:xfrm>
                <a:prstGeom prst="rect">
                  <a:avLst/>
                </a:prstGeom>
                <a:noFill/>
                <a:ln>
                  <a:noFill/>
                </a:ln>
              </p:spPr>
            </p:pic>
            <p:pic>
              <p:nvPicPr>
                <p:cNvPr id="2991" name="Google Shape;2991;p41" descr="A close up of a sign&#10;&#10;Description generated with very high confidence"/>
                <p:cNvPicPr preferRelativeResize="0"/>
                <p:nvPr/>
              </p:nvPicPr>
              <p:blipFill rotWithShape="1">
                <a:blip r:embed="rId4">
                  <a:alphaModFix/>
                </a:blip>
                <a:srcRect/>
                <a:stretch/>
              </p:blipFill>
              <p:spPr>
                <a:xfrm>
                  <a:off x="8019333" y="229509"/>
                  <a:ext cx="1210760" cy="1210760"/>
                </a:xfrm>
                <a:prstGeom prst="rect">
                  <a:avLst/>
                </a:prstGeom>
                <a:noFill/>
                <a:ln>
                  <a:noFill/>
                </a:ln>
              </p:spPr>
            </p:pic>
          </p:grpSp>
          <p:pic>
            <p:nvPicPr>
              <p:cNvPr id="2992" name="Google Shape;2992;p41"/>
              <p:cNvPicPr preferRelativeResize="0"/>
              <p:nvPr/>
            </p:nvPicPr>
            <p:blipFill rotWithShape="1">
              <a:blip r:embed="rId5">
                <a:alphaModFix/>
              </a:blip>
              <a:srcRect/>
              <a:stretch/>
            </p:blipFill>
            <p:spPr>
              <a:xfrm>
                <a:off x="10626568" y="1224438"/>
                <a:ext cx="820182" cy="977772"/>
              </a:xfrm>
              <a:prstGeom prst="rect">
                <a:avLst/>
              </a:prstGeom>
              <a:noFill/>
              <a:ln>
                <a:noFill/>
              </a:ln>
            </p:spPr>
          </p:pic>
        </p:grpSp>
      </p:grpSp>
      <p:sp>
        <p:nvSpPr>
          <p:cNvPr id="2993" name="Google Shape;2993;p41"/>
          <p:cNvSpPr/>
          <p:nvPr/>
        </p:nvSpPr>
        <p:spPr>
          <a:xfrm>
            <a:off x="8522260" y="2451204"/>
            <a:ext cx="1331100" cy="27240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Start container</a:t>
            </a:r>
            <a:endParaRPr b="1" i="0" u="none" strike="noStrike" cap="none">
              <a:solidFill>
                <a:srgbClr val="000000"/>
              </a:solidFill>
            </a:endParaRPr>
          </a:p>
        </p:txBody>
      </p:sp>
      <p:sp>
        <p:nvSpPr>
          <p:cNvPr id="2994" name="Google Shape;2994;p41"/>
          <p:cNvSpPr/>
          <p:nvPr/>
        </p:nvSpPr>
        <p:spPr>
          <a:xfrm>
            <a:off x="9545302" y="3319565"/>
            <a:ext cx="1933776" cy="44263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Pull worker package</a:t>
            </a:r>
            <a:endParaRPr sz="1200" b="1" i="0" u="none" strike="noStrike" cap="none">
              <a:solidFill>
                <a:srgbClr val="000000"/>
              </a:solidFill>
            </a:endParaRPr>
          </a:p>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(if needed)</a:t>
            </a:r>
            <a:endParaRPr sz="1200" b="1" i="0" u="none" strike="noStrike" cap="none">
              <a:solidFill>
                <a:srgbClr val="000000"/>
              </a:solidFill>
            </a:endParaRPr>
          </a:p>
        </p:txBody>
      </p:sp>
      <p:sp>
        <p:nvSpPr>
          <p:cNvPr id="2995" name="Google Shape;2995;p41"/>
          <p:cNvSpPr/>
          <p:nvPr/>
        </p:nvSpPr>
        <p:spPr>
          <a:xfrm>
            <a:off x="9545302" y="5092068"/>
            <a:ext cx="1933776" cy="27237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Stage out outputs</a:t>
            </a:r>
            <a:endParaRPr sz="1200" b="1" i="0" u="none" strike="noStrike" cap="none">
              <a:solidFill>
                <a:srgbClr val="000000"/>
              </a:solidFill>
            </a:endParaRPr>
          </a:p>
        </p:txBody>
      </p:sp>
      <p:sp>
        <p:nvSpPr>
          <p:cNvPr id="2996" name="Google Shape;2996;p41"/>
          <p:cNvSpPr txBox="1"/>
          <p:nvPr/>
        </p:nvSpPr>
        <p:spPr>
          <a:xfrm>
            <a:off x="10553218" y="2863091"/>
            <a:ext cx="925800" cy="4617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Container</a:t>
            </a:r>
            <a:endParaRPr sz="1500" b="1" i="0" u="none" strike="noStrike" cap="none">
              <a:solidFill>
                <a:srgbClr val="000000"/>
              </a:solidFill>
            </a:endParaRPr>
          </a:p>
          <a:p>
            <a:pPr marL="0" marR="0" lvl="0" indent="0" algn="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Instance</a:t>
            </a:r>
            <a:endParaRPr sz="1700" b="1" i="0" u="none" strike="noStrike" cap="none">
              <a:solidFill>
                <a:srgbClr val="000000"/>
              </a:solidFill>
              <a:latin typeface="Arial"/>
              <a:ea typeface="Arial"/>
              <a:cs typeface="Arial"/>
              <a:sym typeface="Arial"/>
            </a:endParaRPr>
          </a:p>
        </p:txBody>
      </p:sp>
      <p:cxnSp>
        <p:nvCxnSpPr>
          <p:cNvPr id="2997" name="Google Shape;2997;p41"/>
          <p:cNvCxnSpPr>
            <a:stCxn id="2993" idx="2"/>
            <a:endCxn id="2994" idx="0"/>
          </p:cNvCxnSpPr>
          <p:nvPr/>
        </p:nvCxnSpPr>
        <p:spPr>
          <a:xfrm rot="-5400000" flipH="1">
            <a:off x="9552010" y="2359404"/>
            <a:ext cx="596100" cy="1324500"/>
          </a:xfrm>
          <a:prstGeom prst="bentConnector3">
            <a:avLst>
              <a:gd name="adj1" fmla="val 49988"/>
            </a:avLst>
          </a:prstGeom>
          <a:noFill/>
          <a:ln w="12700" cap="flat" cmpd="sng">
            <a:solidFill>
              <a:srgbClr val="3F3F3F"/>
            </a:solidFill>
            <a:prstDash val="solid"/>
            <a:round/>
            <a:headEnd type="none" w="sm" len="sm"/>
            <a:tailEnd type="triangle" w="med" len="med"/>
          </a:ln>
        </p:spPr>
      </p:cxnSp>
      <p:sp>
        <p:nvSpPr>
          <p:cNvPr id="2998" name="Google Shape;2998;p41"/>
          <p:cNvSpPr/>
          <p:nvPr/>
        </p:nvSpPr>
        <p:spPr>
          <a:xfrm>
            <a:off x="9545302" y="3890386"/>
            <a:ext cx="1933776" cy="27237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Set job environment</a:t>
            </a:r>
            <a:endParaRPr sz="1200" b="1" i="0" u="none" strike="noStrike" cap="none">
              <a:solidFill>
                <a:srgbClr val="000000"/>
              </a:solidFill>
            </a:endParaRPr>
          </a:p>
        </p:txBody>
      </p:sp>
      <p:sp>
        <p:nvSpPr>
          <p:cNvPr id="2999" name="Google Shape;2999;p41"/>
          <p:cNvSpPr/>
          <p:nvPr/>
        </p:nvSpPr>
        <p:spPr>
          <a:xfrm>
            <a:off x="9545302" y="4290947"/>
            <a:ext cx="1933776" cy="27237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Stage in inputs</a:t>
            </a:r>
            <a:endParaRPr sz="1200" b="1" i="0" u="none" strike="noStrike" cap="none">
              <a:solidFill>
                <a:srgbClr val="000000"/>
              </a:solidFill>
            </a:endParaRPr>
          </a:p>
        </p:txBody>
      </p:sp>
      <p:sp>
        <p:nvSpPr>
          <p:cNvPr id="3000" name="Google Shape;3000;p41"/>
          <p:cNvSpPr/>
          <p:nvPr/>
        </p:nvSpPr>
        <p:spPr>
          <a:xfrm>
            <a:off x="9545302" y="4691508"/>
            <a:ext cx="1933776" cy="27237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Execute user application</a:t>
            </a:r>
            <a:endParaRPr sz="1200" b="1" i="0" u="none" strike="noStrike" cap="none">
              <a:solidFill>
                <a:srgbClr val="000000"/>
              </a:solidFill>
            </a:endParaRPr>
          </a:p>
        </p:txBody>
      </p:sp>
      <p:cxnSp>
        <p:nvCxnSpPr>
          <p:cNvPr id="3001" name="Google Shape;3001;p41"/>
          <p:cNvCxnSpPr>
            <a:stCxn id="2995" idx="2"/>
          </p:cNvCxnSpPr>
          <p:nvPr/>
        </p:nvCxnSpPr>
        <p:spPr>
          <a:xfrm rot="5400000">
            <a:off x="9994990" y="5222838"/>
            <a:ext cx="375600" cy="658800"/>
          </a:xfrm>
          <a:prstGeom prst="bentConnector2">
            <a:avLst/>
          </a:prstGeom>
          <a:noFill/>
          <a:ln w="12700" cap="flat" cmpd="sng">
            <a:solidFill>
              <a:srgbClr val="3F3F3F"/>
            </a:solidFill>
            <a:prstDash val="solid"/>
            <a:round/>
            <a:headEnd type="none" w="sm" len="sm"/>
            <a:tailEnd type="triangle" w="med" len="med"/>
          </a:ln>
        </p:spPr>
      </p:cxnSp>
      <p:sp>
        <p:nvSpPr>
          <p:cNvPr id="3002" name="Google Shape;3002;p41"/>
          <p:cNvSpPr txBox="1"/>
          <p:nvPr/>
        </p:nvSpPr>
        <p:spPr>
          <a:xfrm>
            <a:off x="10689172" y="1710956"/>
            <a:ext cx="925800" cy="292500"/>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300" b="1" i="0" u="none" strike="noStrike" cap="none">
                <a:solidFill>
                  <a:srgbClr val="595959"/>
                </a:solidFill>
                <a:latin typeface="Roboto"/>
                <a:ea typeface="Roboto"/>
                <a:cs typeface="Roboto"/>
                <a:sym typeface="Roboto"/>
              </a:rPr>
              <a:t>Host OS</a:t>
            </a:r>
            <a:endParaRPr sz="1800" b="1" i="0" u="none" strike="noStrike" cap="none">
              <a:solidFill>
                <a:srgbClr val="000000"/>
              </a:solidFill>
              <a:latin typeface="Arial"/>
              <a:ea typeface="Arial"/>
              <a:cs typeface="Arial"/>
              <a:sym typeface="Arial"/>
            </a:endParaRPr>
          </a:p>
        </p:txBody>
      </p:sp>
      <p:sp>
        <p:nvSpPr>
          <p:cNvPr id="3003" name="Google Shape;3003;p41"/>
          <p:cNvSpPr txBox="1"/>
          <p:nvPr/>
        </p:nvSpPr>
        <p:spPr>
          <a:xfrm>
            <a:off x="8598460" y="2922853"/>
            <a:ext cx="1764000" cy="246300"/>
          </a:xfrm>
          <a:prstGeom prst="rect">
            <a:avLst/>
          </a:prstGeom>
          <a:solidFill>
            <a:schemeClr val="lt1"/>
          </a:solidFill>
          <a:ln w="38100" cap="flat" cmpd="sng">
            <a:solidFill>
              <a:srgbClr val="999999"/>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00" b="1" i="0" u="none" strike="noStrike" cap="none">
                <a:solidFill>
                  <a:srgbClr val="595959"/>
                </a:solidFill>
                <a:latin typeface="Roboto"/>
                <a:ea typeface="Roboto"/>
                <a:cs typeface="Roboto"/>
                <a:sym typeface="Roboto"/>
              </a:rPr>
              <a:t>$PWD bind-mounted as/srv</a:t>
            </a:r>
            <a:endParaRPr sz="1200" b="1" i="0" u="none" strike="noStrike" cap="none">
              <a:solidFill>
                <a:srgbClr val="000000"/>
              </a:solidFill>
            </a:endParaRPr>
          </a:p>
        </p:txBody>
      </p:sp>
      <p:cxnSp>
        <p:nvCxnSpPr>
          <p:cNvPr id="3004" name="Google Shape;3004;p41"/>
          <p:cNvCxnSpPr/>
          <p:nvPr/>
        </p:nvCxnSpPr>
        <p:spPr>
          <a:xfrm>
            <a:off x="10521710" y="4963878"/>
            <a:ext cx="0" cy="137742"/>
          </a:xfrm>
          <a:prstGeom prst="straightConnector1">
            <a:avLst/>
          </a:prstGeom>
          <a:noFill/>
          <a:ln w="12700" cap="flat" cmpd="sng">
            <a:solidFill>
              <a:srgbClr val="3F3F3F"/>
            </a:solidFill>
            <a:prstDash val="solid"/>
            <a:round/>
            <a:headEnd type="none" w="sm" len="sm"/>
            <a:tailEnd type="triangle" w="med" len="med"/>
          </a:ln>
        </p:spPr>
      </p:cxnSp>
      <p:cxnSp>
        <p:nvCxnSpPr>
          <p:cNvPr id="3005" name="Google Shape;3005;p41"/>
          <p:cNvCxnSpPr/>
          <p:nvPr/>
        </p:nvCxnSpPr>
        <p:spPr>
          <a:xfrm>
            <a:off x="10516945" y="4559060"/>
            <a:ext cx="0" cy="137742"/>
          </a:xfrm>
          <a:prstGeom prst="straightConnector1">
            <a:avLst/>
          </a:prstGeom>
          <a:noFill/>
          <a:ln w="12700" cap="flat" cmpd="sng">
            <a:solidFill>
              <a:srgbClr val="3F3F3F"/>
            </a:solidFill>
            <a:prstDash val="solid"/>
            <a:round/>
            <a:headEnd type="none" w="sm" len="sm"/>
            <a:tailEnd type="triangle" w="med" len="med"/>
          </a:ln>
        </p:spPr>
      </p:cxnSp>
      <p:cxnSp>
        <p:nvCxnSpPr>
          <p:cNvPr id="3006" name="Google Shape;3006;p41"/>
          <p:cNvCxnSpPr/>
          <p:nvPr/>
        </p:nvCxnSpPr>
        <p:spPr>
          <a:xfrm>
            <a:off x="10516945" y="4173302"/>
            <a:ext cx="0" cy="137742"/>
          </a:xfrm>
          <a:prstGeom prst="straightConnector1">
            <a:avLst/>
          </a:prstGeom>
          <a:noFill/>
          <a:ln w="12700" cap="flat" cmpd="sng">
            <a:solidFill>
              <a:srgbClr val="3F3F3F"/>
            </a:solidFill>
            <a:prstDash val="solid"/>
            <a:round/>
            <a:headEnd type="none" w="sm" len="sm"/>
            <a:tailEnd type="triangle" w="med" len="med"/>
          </a:ln>
        </p:spPr>
      </p:cxnSp>
      <p:cxnSp>
        <p:nvCxnSpPr>
          <p:cNvPr id="3007" name="Google Shape;3007;p41"/>
          <p:cNvCxnSpPr/>
          <p:nvPr/>
        </p:nvCxnSpPr>
        <p:spPr>
          <a:xfrm>
            <a:off x="10516944" y="3758962"/>
            <a:ext cx="0" cy="137742"/>
          </a:xfrm>
          <a:prstGeom prst="straightConnector1">
            <a:avLst/>
          </a:prstGeom>
          <a:noFill/>
          <a:ln w="12700" cap="flat" cmpd="sng">
            <a:solidFill>
              <a:srgbClr val="3F3F3F"/>
            </a:solidFill>
            <a:prstDash val="solid"/>
            <a:round/>
            <a:headEnd type="none" w="sm" len="sm"/>
            <a:tailEnd type="triangle" w="med" len="med"/>
          </a:ln>
        </p:spPr>
      </p:cxnSp>
      <p:cxnSp>
        <p:nvCxnSpPr>
          <p:cNvPr id="3008" name="Google Shape;3008;p41"/>
          <p:cNvCxnSpPr/>
          <p:nvPr/>
        </p:nvCxnSpPr>
        <p:spPr>
          <a:xfrm>
            <a:off x="9187810" y="2330202"/>
            <a:ext cx="0" cy="137700"/>
          </a:xfrm>
          <a:prstGeom prst="straightConnector1">
            <a:avLst/>
          </a:prstGeom>
          <a:noFill/>
          <a:ln w="12700" cap="flat" cmpd="sng">
            <a:solidFill>
              <a:srgbClr val="3F3F3F"/>
            </a:solidFill>
            <a:prstDash val="solid"/>
            <a:round/>
            <a:headEnd type="none" w="sm" len="sm"/>
            <a:tailEnd type="triangle" w="med" len="med"/>
          </a:ln>
        </p:spPr>
      </p:cxnSp>
      <p:cxnSp>
        <p:nvCxnSpPr>
          <p:cNvPr id="3009" name="Google Shape;3009;p41"/>
          <p:cNvCxnSpPr/>
          <p:nvPr/>
        </p:nvCxnSpPr>
        <p:spPr>
          <a:xfrm>
            <a:off x="9187810" y="1973010"/>
            <a:ext cx="0" cy="137700"/>
          </a:xfrm>
          <a:prstGeom prst="straightConnector1">
            <a:avLst/>
          </a:prstGeom>
          <a:noFill/>
          <a:ln w="12700" cap="flat" cmpd="sng">
            <a:solidFill>
              <a:srgbClr val="3F3F3F"/>
            </a:solidFill>
            <a:prstDash val="solid"/>
            <a:round/>
            <a:headEnd type="none" w="sm" len="sm"/>
            <a:tailEnd type="triangle" w="med" len="med"/>
          </a:ln>
        </p:spPr>
      </p:cxnSp>
      <p:cxnSp>
        <p:nvCxnSpPr>
          <p:cNvPr id="3010" name="Google Shape;3010;p41"/>
          <p:cNvCxnSpPr/>
          <p:nvPr/>
        </p:nvCxnSpPr>
        <p:spPr>
          <a:xfrm>
            <a:off x="9187783" y="5876130"/>
            <a:ext cx="0" cy="137700"/>
          </a:xfrm>
          <a:prstGeom prst="straightConnector1">
            <a:avLst/>
          </a:prstGeom>
          <a:noFill/>
          <a:ln w="12700" cap="flat" cmpd="sng">
            <a:solidFill>
              <a:srgbClr val="3F3F3F"/>
            </a:solidFill>
            <a:prstDash val="solid"/>
            <a:round/>
            <a:headEnd type="none" w="sm" len="sm"/>
            <a:tailEnd type="triangle" w="med" len="med"/>
          </a:ln>
        </p:spPr>
      </p:cxnSp>
      <p:sp>
        <p:nvSpPr>
          <p:cNvPr id="3011" name="Google Shape;3011;p41"/>
          <p:cNvSpPr/>
          <p:nvPr/>
        </p:nvSpPr>
        <p:spPr>
          <a:xfrm>
            <a:off x="8522287" y="1720077"/>
            <a:ext cx="1331100" cy="27240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Directory Setup</a:t>
            </a:r>
            <a:endParaRPr b="1" i="0" u="none" strike="noStrike" cap="none">
              <a:solidFill>
                <a:srgbClr val="000000"/>
              </a:solidFill>
            </a:endParaRPr>
          </a:p>
        </p:txBody>
      </p:sp>
      <p:sp>
        <p:nvSpPr>
          <p:cNvPr id="3012" name="Google Shape;3012;p41"/>
          <p:cNvSpPr/>
          <p:nvPr/>
        </p:nvSpPr>
        <p:spPr>
          <a:xfrm>
            <a:off x="8522287" y="2085640"/>
            <a:ext cx="1331100" cy="27240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Pull image</a:t>
            </a:r>
            <a:endParaRPr b="1" i="0" u="none" strike="noStrike" cap="none">
              <a:solidFill>
                <a:srgbClr val="000000"/>
              </a:solidFill>
            </a:endParaRPr>
          </a:p>
        </p:txBody>
      </p:sp>
      <p:sp>
        <p:nvSpPr>
          <p:cNvPr id="3013" name="Google Shape;3013;p41"/>
          <p:cNvSpPr/>
          <p:nvPr/>
        </p:nvSpPr>
        <p:spPr>
          <a:xfrm>
            <a:off x="8522260" y="5603719"/>
            <a:ext cx="1331100" cy="27240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Stop container </a:t>
            </a:r>
            <a:endParaRPr sz="1200" b="1" i="0" u="none" strike="noStrike" cap="none">
              <a:solidFill>
                <a:srgbClr val="000000"/>
              </a:solidFill>
            </a:endParaRPr>
          </a:p>
        </p:txBody>
      </p:sp>
      <p:sp>
        <p:nvSpPr>
          <p:cNvPr id="3014" name="Google Shape;3014;p41"/>
          <p:cNvSpPr/>
          <p:nvPr/>
        </p:nvSpPr>
        <p:spPr>
          <a:xfrm>
            <a:off x="8522260" y="6013229"/>
            <a:ext cx="1331100" cy="272400"/>
          </a:xfrm>
          <a:prstGeom prst="roundRect">
            <a:avLst>
              <a:gd name="adj" fmla="val 16667"/>
            </a:avLst>
          </a:prstGeom>
          <a:solidFill>
            <a:srgbClr val="4AB9C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200" b="1" i="0" u="none" strike="noStrike" cap="none">
                <a:solidFill>
                  <a:srgbClr val="595959"/>
                </a:solidFill>
                <a:latin typeface="Roboto"/>
                <a:ea typeface="Roboto"/>
                <a:cs typeface="Roboto"/>
                <a:sym typeface="Roboto"/>
              </a:rPr>
              <a:t>Cleanup</a:t>
            </a:r>
            <a:endParaRPr sz="1200" b="1" i="0" u="none" strike="noStrike" cap="none">
              <a:solidFill>
                <a:srgbClr val="000000"/>
              </a:solidFill>
            </a:endParaRPr>
          </a:p>
        </p:txBody>
      </p:sp>
    </p:spTree>
    <p:extLst>
      <p:ext uri="{BB962C8B-B14F-4D97-AF65-F5344CB8AC3E}">
        <p14:creationId xmlns:p14="http://schemas.microsoft.com/office/powerpoint/2010/main" val="1537416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3019" name="Google Shape;3019;p42"/>
          <p:cNvSpPr/>
          <p:nvPr/>
        </p:nvSpPr>
        <p:spPr>
          <a:xfrm rot="5400000">
            <a:off x="3919892" y="100893"/>
            <a:ext cx="359029" cy="2871716"/>
          </a:xfrm>
          <a:prstGeom prst="round2SameRect">
            <a:avLst>
              <a:gd name="adj1" fmla="val 50000"/>
              <a:gd name="adj2" fmla="val 0"/>
            </a:avLst>
          </a:prstGeom>
          <a:solidFill>
            <a:srgbClr val="FFF2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20" name="Google Shape;3020;p42"/>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2D75B6"/>
              </a:buClr>
              <a:buSzPts val="3600"/>
              <a:buFont typeface="Roboto Black"/>
              <a:buNone/>
            </a:pPr>
            <a:r>
              <a:rPr lang="en-US">
                <a:solidFill>
                  <a:srgbClr val="2D75B6"/>
                </a:solidFill>
              </a:rPr>
              <a:t>Data Management for Containers</a:t>
            </a:r>
            <a:endParaRPr/>
          </a:p>
        </p:txBody>
      </p:sp>
      <p:sp>
        <p:nvSpPr>
          <p:cNvPr id="3021" name="Google Shape;3021;p42"/>
          <p:cNvSpPr/>
          <p:nvPr/>
        </p:nvSpPr>
        <p:spPr>
          <a:xfrm>
            <a:off x="1084535" y="3527031"/>
            <a:ext cx="7678745" cy="380480"/>
          </a:xfrm>
          <a:prstGeom prst="rect">
            <a:avLst/>
          </a:prstGeom>
          <a:noFill/>
          <a:ln>
            <a:noFill/>
          </a:ln>
        </p:spPr>
        <p:txBody>
          <a:bodyPr spcFirstLastPara="1" wrap="square" lIns="72000" tIns="36000" rIns="72000" bIns="36000" anchor="ctr"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accent6"/>
                </a:solidFill>
                <a:latin typeface="Roboto"/>
                <a:ea typeface="Roboto"/>
                <a:cs typeface="Roboto"/>
                <a:sym typeface="Roboto"/>
              </a:rPr>
              <a:t>Scaling up for larger workflows</a:t>
            </a:r>
            <a:endParaRPr sz="2000" b="0" i="0" u="none" strike="noStrike" cap="none">
              <a:solidFill>
                <a:srgbClr val="000000"/>
              </a:solidFill>
              <a:latin typeface="Arial"/>
              <a:ea typeface="Arial"/>
              <a:cs typeface="Arial"/>
              <a:sym typeface="Arial"/>
            </a:endParaRPr>
          </a:p>
        </p:txBody>
      </p:sp>
      <p:sp>
        <p:nvSpPr>
          <p:cNvPr id="3022" name="Google Shape;3022;p42"/>
          <p:cNvSpPr/>
          <p:nvPr/>
        </p:nvSpPr>
        <p:spPr>
          <a:xfrm>
            <a:off x="1180239" y="3897975"/>
            <a:ext cx="9927146" cy="1057588"/>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F16D19"/>
              </a:buClr>
              <a:buSzPts val="1800"/>
              <a:buFont typeface="Noto Sans Symbols"/>
              <a:buChar char="▪"/>
            </a:pPr>
            <a:r>
              <a:rPr lang="en-US" sz="1800" b="0" i="0" u="none" strike="noStrike" cap="none">
                <a:solidFill>
                  <a:srgbClr val="3F3F3F"/>
                </a:solidFill>
                <a:latin typeface="Roboto Light"/>
                <a:ea typeface="Roboto Light"/>
                <a:cs typeface="Roboto Light"/>
                <a:sym typeface="Roboto Light"/>
              </a:rPr>
              <a:t>The image is pulled down as a tar file as part of data stage-in jobs in the workflow</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F16D19"/>
              </a:buClr>
              <a:buSzPts val="1800"/>
              <a:buFont typeface="Noto Sans Symbols"/>
              <a:buChar char="▪"/>
            </a:pPr>
            <a:r>
              <a:rPr lang="en-US" sz="1800" b="0" i="0" u="none" strike="noStrike" cap="none">
                <a:solidFill>
                  <a:srgbClr val="3F3F3F"/>
                </a:solidFill>
                <a:latin typeface="Roboto Light"/>
                <a:ea typeface="Roboto Light"/>
                <a:cs typeface="Roboto Light"/>
                <a:sym typeface="Roboto Light"/>
              </a:rPr>
              <a:t>The exported tar file is then shipped with the workflow and made available to the jobs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F16D19"/>
              </a:buClr>
              <a:buSzPts val="1800"/>
              <a:buFont typeface="Noto Sans Symbols"/>
              <a:buChar char="▪"/>
            </a:pPr>
            <a:r>
              <a:rPr lang="en-US" sz="1800" b="0" i="0" u="none" strike="noStrike" cap="none">
                <a:solidFill>
                  <a:srgbClr val="3F3F3F"/>
                </a:solidFill>
                <a:latin typeface="Roboto Light"/>
                <a:ea typeface="Roboto Light"/>
                <a:cs typeface="Roboto Light"/>
                <a:sym typeface="Roboto Light"/>
              </a:rPr>
              <a:t>Pricing considerations. You are now charged if you exceed a certain rate of pulls from Hubs</a:t>
            </a:r>
            <a:endParaRPr sz="1400" b="0" i="0" u="none" strike="noStrike" cap="none">
              <a:solidFill>
                <a:srgbClr val="000000"/>
              </a:solidFill>
              <a:latin typeface="Arial"/>
              <a:ea typeface="Arial"/>
              <a:cs typeface="Arial"/>
              <a:sym typeface="Arial"/>
            </a:endParaRPr>
          </a:p>
        </p:txBody>
      </p:sp>
      <p:cxnSp>
        <p:nvCxnSpPr>
          <p:cNvPr id="3023" name="Google Shape;3023;p42"/>
          <p:cNvCxnSpPr/>
          <p:nvPr/>
        </p:nvCxnSpPr>
        <p:spPr>
          <a:xfrm rot="10800000" flipH="1">
            <a:off x="1182334" y="3434553"/>
            <a:ext cx="9803166" cy="1"/>
          </a:xfrm>
          <a:prstGeom prst="straightConnector1">
            <a:avLst/>
          </a:prstGeom>
          <a:noFill/>
          <a:ln w="9525" cap="flat" cmpd="sng">
            <a:solidFill>
              <a:srgbClr val="BFBFBF"/>
            </a:solidFill>
            <a:prstDash val="dash"/>
            <a:miter lim="800000"/>
            <a:headEnd type="none" w="sm" len="sm"/>
            <a:tailEnd type="none" w="sm" len="sm"/>
          </a:ln>
        </p:spPr>
      </p:cxnSp>
      <p:sp>
        <p:nvSpPr>
          <p:cNvPr id="3024" name="Google Shape;3024;p42"/>
          <p:cNvSpPr/>
          <p:nvPr/>
        </p:nvSpPr>
        <p:spPr>
          <a:xfrm>
            <a:off x="1084535" y="1965228"/>
            <a:ext cx="6573565" cy="380480"/>
          </a:xfrm>
          <a:prstGeom prst="rect">
            <a:avLst/>
          </a:prstGeom>
          <a:noFill/>
          <a:ln>
            <a:noFill/>
          </a:ln>
        </p:spPr>
        <p:txBody>
          <a:bodyPr spcFirstLastPara="1" wrap="square" lIns="72000" tIns="36000" rIns="72000" bIns="36000" anchor="ctr"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D75B6"/>
                </a:solidFill>
                <a:latin typeface="Roboto"/>
                <a:ea typeface="Roboto"/>
                <a:cs typeface="Roboto"/>
                <a:sym typeface="Roboto"/>
              </a:rPr>
              <a:t>Pegasus treats containers as input data dependency</a:t>
            </a:r>
            <a:endParaRPr sz="2000" b="0" i="0" u="none" strike="noStrike" cap="none">
              <a:solidFill>
                <a:srgbClr val="000000"/>
              </a:solidFill>
              <a:latin typeface="Arial"/>
              <a:ea typeface="Arial"/>
              <a:cs typeface="Arial"/>
              <a:sym typeface="Arial"/>
            </a:endParaRPr>
          </a:p>
        </p:txBody>
      </p:sp>
      <p:sp>
        <p:nvSpPr>
          <p:cNvPr id="3025" name="Google Shape;3025;p42"/>
          <p:cNvSpPr/>
          <p:nvPr/>
        </p:nvSpPr>
        <p:spPr>
          <a:xfrm>
            <a:off x="1182335" y="2331133"/>
            <a:ext cx="9925130" cy="903700"/>
          </a:xfrm>
          <a:prstGeom prst="rect">
            <a:avLst/>
          </a:prstGeom>
          <a:noFill/>
          <a:ln>
            <a:noFill/>
          </a:ln>
        </p:spPr>
        <p:txBody>
          <a:bodyPr spcFirstLastPara="1" wrap="square" lIns="72000" tIns="36000" rIns="72000" bIns="36000" anchor="t" anchorCtr="0">
            <a:spAutoFit/>
          </a:bodyPr>
          <a:lstStyle/>
          <a:p>
            <a:pPr marL="266700" marR="0" lvl="0" indent="-266700" algn="l" rtl="0">
              <a:lnSpc>
                <a:spcPct val="100000"/>
              </a:lnSpc>
              <a:spcBef>
                <a:spcPts val="0"/>
              </a:spcBef>
              <a:spcAft>
                <a:spcPts val="0"/>
              </a:spcAft>
              <a:buClr>
                <a:srgbClr val="2D75B6"/>
              </a:buClr>
              <a:buSzPts val="1800"/>
              <a:buFont typeface="Noto Sans Symbols"/>
              <a:buChar char="▪"/>
            </a:pPr>
            <a:r>
              <a:rPr lang="en-US" sz="1800" b="0" i="0" u="none" strike="noStrike" cap="none">
                <a:solidFill>
                  <a:srgbClr val="2D75B6"/>
                </a:solidFill>
                <a:latin typeface="Roboto Light"/>
                <a:ea typeface="Roboto Light"/>
                <a:cs typeface="Roboto Light"/>
                <a:sym typeface="Roboto Light"/>
              </a:rPr>
              <a:t>Staged to compute node if not present</a:t>
            </a:r>
            <a:endParaRPr sz="1400" b="0" i="0" u="none" strike="noStrike" cap="none">
              <a:solidFill>
                <a:srgbClr val="000000"/>
              </a:solidFill>
              <a:latin typeface="Arial"/>
              <a:ea typeface="Arial"/>
              <a:cs typeface="Arial"/>
              <a:sym typeface="Arial"/>
            </a:endParaRPr>
          </a:p>
          <a:p>
            <a:pPr marL="266700" marR="0" lvl="0" indent="-266700" algn="l" rtl="0">
              <a:lnSpc>
                <a:spcPct val="100000"/>
              </a:lnSpc>
              <a:spcBef>
                <a:spcPts val="0"/>
              </a:spcBef>
              <a:spcAft>
                <a:spcPts val="0"/>
              </a:spcAft>
              <a:buClr>
                <a:srgbClr val="2D75B6"/>
              </a:buClr>
              <a:buSzPts val="1800"/>
              <a:buFont typeface="Noto Sans Symbols"/>
              <a:buChar char="▪"/>
            </a:pPr>
            <a:r>
              <a:rPr lang="en-US" sz="1800" b="0" i="0" u="none" strike="noStrike" cap="none">
                <a:solidFill>
                  <a:srgbClr val="2D75B6"/>
                </a:solidFill>
                <a:latin typeface="Roboto Light"/>
                <a:ea typeface="Roboto Light"/>
                <a:cs typeface="Roboto Light"/>
                <a:sym typeface="Roboto Light"/>
              </a:rPr>
              <a:t>Docker</a:t>
            </a:r>
            <a:r>
              <a:rPr lang="en-US" sz="1800" b="0" i="0" u="none" strike="noStrike" cap="none">
                <a:solidFill>
                  <a:srgbClr val="3F3F3F"/>
                </a:solidFill>
                <a:latin typeface="Roboto Light"/>
                <a:ea typeface="Roboto Light"/>
                <a:cs typeface="Roboto Light"/>
                <a:sym typeface="Roboto Light"/>
              </a:rPr>
              <a:t> or </a:t>
            </a:r>
            <a:r>
              <a:rPr lang="en-US" sz="1800" b="0" i="0" u="none" strike="noStrike" cap="none">
                <a:solidFill>
                  <a:srgbClr val="2D75B6"/>
                </a:solidFill>
                <a:latin typeface="Roboto Light"/>
                <a:ea typeface="Roboto Light"/>
                <a:cs typeface="Roboto Light"/>
                <a:sym typeface="Roboto Light"/>
              </a:rPr>
              <a:t>Singularity</a:t>
            </a:r>
            <a:r>
              <a:rPr lang="en-US" sz="1800" b="0" i="0" u="none" strike="noStrike" cap="none">
                <a:solidFill>
                  <a:srgbClr val="3F3F3F"/>
                </a:solidFill>
                <a:latin typeface="Roboto Light"/>
                <a:ea typeface="Roboto Light"/>
                <a:cs typeface="Roboto Light"/>
                <a:sym typeface="Roboto Light"/>
              </a:rPr>
              <a:t> Hub URL’s</a:t>
            </a:r>
            <a:endParaRPr sz="1400" b="0" i="0" u="none" strike="noStrike" cap="none">
              <a:solidFill>
                <a:srgbClr val="000000"/>
              </a:solidFill>
              <a:latin typeface="Arial"/>
              <a:ea typeface="Arial"/>
              <a:cs typeface="Arial"/>
              <a:sym typeface="Arial"/>
            </a:endParaRPr>
          </a:p>
          <a:p>
            <a:pPr marL="266700" marR="0" lvl="0" indent="-266700" algn="l" rtl="0">
              <a:lnSpc>
                <a:spcPct val="100000"/>
              </a:lnSpc>
              <a:spcBef>
                <a:spcPts val="0"/>
              </a:spcBef>
              <a:spcAft>
                <a:spcPts val="0"/>
              </a:spcAft>
              <a:buClr>
                <a:srgbClr val="2D75B6"/>
              </a:buClr>
              <a:buSzPts val="1800"/>
              <a:buFont typeface="Noto Sans Symbols"/>
              <a:buChar char="▪"/>
            </a:pPr>
            <a:r>
              <a:rPr lang="en-US" sz="1800" b="0" i="0" u="none" strike="noStrike" cap="none">
                <a:solidFill>
                  <a:srgbClr val="3F3F3F"/>
                </a:solidFill>
                <a:latin typeface="Roboto Light"/>
                <a:ea typeface="Roboto Light"/>
                <a:cs typeface="Roboto Light"/>
                <a:sym typeface="Roboto Light"/>
              </a:rPr>
              <a:t>Docker Image exported as a TAR file and available at a server, just like any other input dataset</a:t>
            </a:r>
            <a:endParaRPr sz="1400" b="0" i="0" u="none" strike="noStrike" cap="none">
              <a:solidFill>
                <a:srgbClr val="000000"/>
              </a:solidFill>
              <a:latin typeface="Arial"/>
              <a:ea typeface="Arial"/>
              <a:cs typeface="Arial"/>
              <a:sym typeface="Arial"/>
            </a:endParaRPr>
          </a:p>
        </p:txBody>
      </p:sp>
      <p:grpSp>
        <p:nvGrpSpPr>
          <p:cNvPr id="3026" name="Google Shape;3026;p42"/>
          <p:cNvGrpSpPr/>
          <p:nvPr/>
        </p:nvGrpSpPr>
        <p:grpSpPr>
          <a:xfrm>
            <a:off x="1144607" y="1216471"/>
            <a:ext cx="638243" cy="641873"/>
            <a:chOff x="6450013" y="5349875"/>
            <a:chExt cx="279399" cy="280988"/>
          </a:xfrm>
        </p:grpSpPr>
        <p:sp>
          <p:nvSpPr>
            <p:cNvPr id="3027" name="Google Shape;3027;p42"/>
            <p:cNvSpPr/>
            <p:nvPr/>
          </p:nvSpPr>
          <p:spPr>
            <a:xfrm>
              <a:off x="6450013" y="5349875"/>
              <a:ext cx="182562" cy="238125"/>
            </a:xfrm>
            <a:custGeom>
              <a:avLst/>
              <a:gdLst/>
              <a:ahLst/>
              <a:cxnLst/>
              <a:rect l="l" t="t" r="r" b="b"/>
              <a:pathLst>
                <a:path w="459" h="602" extrusionOk="0">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3028" name="Google Shape;3028;p42"/>
            <p:cNvSpPr/>
            <p:nvPr/>
          </p:nvSpPr>
          <p:spPr>
            <a:xfrm>
              <a:off x="6597650" y="5497513"/>
              <a:ext cx="131762" cy="133350"/>
            </a:xfrm>
            <a:custGeom>
              <a:avLst/>
              <a:gdLst/>
              <a:ahLst/>
              <a:cxnLst/>
              <a:rect l="l" t="t" r="r" b="b"/>
              <a:pathLst>
                <a:path w="332" h="336" extrusionOk="0">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3029" name="Google Shape;3029;p42"/>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3030" name="Google Shape;3030;p42"/>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35</a:t>
            </a:fld>
            <a:endParaRPr/>
          </a:p>
        </p:txBody>
      </p:sp>
      <p:sp>
        <p:nvSpPr>
          <p:cNvPr id="3031" name="Google Shape;3031;p42"/>
          <p:cNvSpPr/>
          <p:nvPr/>
        </p:nvSpPr>
        <p:spPr>
          <a:xfrm>
            <a:off x="2715940" y="1352106"/>
            <a:ext cx="265422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16D19"/>
                </a:solidFill>
                <a:latin typeface="Roboto"/>
                <a:ea typeface="Roboto"/>
                <a:cs typeface="Roboto"/>
                <a:sym typeface="Roboto"/>
              </a:rPr>
              <a:t>Containers are data too!</a:t>
            </a:r>
            <a:endParaRPr sz="1100" b="0" i="0" u="none" strike="noStrike" cap="none">
              <a:solidFill>
                <a:srgbClr val="000000"/>
              </a:solidFill>
              <a:latin typeface="Arial"/>
              <a:ea typeface="Arial"/>
              <a:cs typeface="Arial"/>
              <a:sym typeface="Arial"/>
            </a:endParaRPr>
          </a:p>
        </p:txBody>
      </p:sp>
      <p:sp>
        <p:nvSpPr>
          <p:cNvPr id="3032" name="Google Shape;3032;p42"/>
          <p:cNvSpPr/>
          <p:nvPr/>
        </p:nvSpPr>
        <p:spPr>
          <a:xfrm>
            <a:off x="1084535" y="5181310"/>
            <a:ext cx="7678745" cy="380480"/>
          </a:xfrm>
          <a:prstGeom prst="rect">
            <a:avLst/>
          </a:prstGeom>
          <a:noFill/>
          <a:ln>
            <a:noFill/>
          </a:ln>
        </p:spPr>
        <p:txBody>
          <a:bodyPr spcFirstLastPara="1" wrap="square" lIns="72000" tIns="36000" rIns="72000" bIns="36000" anchor="ctr"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48A47"/>
                </a:solidFill>
                <a:latin typeface="Roboto"/>
                <a:ea typeface="Roboto"/>
                <a:cs typeface="Roboto"/>
                <a:sym typeface="Roboto"/>
              </a:rPr>
              <a:t>Other Optimizations</a:t>
            </a:r>
            <a:endParaRPr sz="2000" b="0" i="0" u="none" strike="noStrike" cap="none">
              <a:solidFill>
                <a:srgbClr val="F48A47"/>
              </a:solidFill>
              <a:latin typeface="Arial"/>
              <a:ea typeface="Arial"/>
              <a:cs typeface="Arial"/>
              <a:sym typeface="Arial"/>
            </a:endParaRPr>
          </a:p>
        </p:txBody>
      </p:sp>
      <p:sp>
        <p:nvSpPr>
          <p:cNvPr id="3033" name="Google Shape;3033;p42"/>
          <p:cNvSpPr/>
          <p:nvPr/>
        </p:nvSpPr>
        <p:spPr>
          <a:xfrm>
            <a:off x="1180239" y="5557396"/>
            <a:ext cx="9927146" cy="703645"/>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F16D19"/>
              </a:buClr>
              <a:buSzPts val="1800"/>
              <a:buFont typeface="Noto Sans Symbols"/>
              <a:buChar char="▪"/>
            </a:pPr>
            <a:r>
              <a:rPr lang="en-US" sz="1800" b="0" i="0" u="none" strike="noStrike" cap="none">
                <a:solidFill>
                  <a:schemeClr val="accent2"/>
                </a:solidFill>
                <a:latin typeface="Roboto"/>
                <a:ea typeface="Roboto"/>
                <a:cs typeface="Roboto"/>
                <a:sym typeface="Roboto"/>
              </a:rPr>
              <a:t>Symlink</a:t>
            </a:r>
            <a:r>
              <a:rPr lang="en-US" sz="1800" b="0" i="0" u="none" strike="noStrike" cap="none">
                <a:solidFill>
                  <a:srgbClr val="3F3F3F"/>
                </a:solidFill>
                <a:latin typeface="Roboto Light"/>
                <a:ea typeface="Roboto Light"/>
                <a:cs typeface="Roboto Light"/>
                <a:sym typeface="Roboto Light"/>
              </a:rPr>
              <a:t> against </a:t>
            </a:r>
            <a:r>
              <a:rPr lang="en-US" sz="1800" b="0" i="0" u="none" strike="noStrike" cap="none">
                <a:solidFill>
                  <a:schemeClr val="accent2"/>
                </a:solidFill>
                <a:latin typeface="Roboto"/>
                <a:ea typeface="Roboto"/>
                <a:cs typeface="Roboto"/>
                <a:sym typeface="Roboto"/>
              </a:rPr>
              <a:t>existing images </a:t>
            </a:r>
            <a:r>
              <a:rPr lang="en-US" sz="1800" b="0" i="0" u="none" strike="noStrike" cap="none">
                <a:solidFill>
                  <a:srgbClr val="3F3F3F"/>
                </a:solidFill>
                <a:latin typeface="Roboto Light"/>
                <a:ea typeface="Roboto Light"/>
                <a:cs typeface="Roboto Light"/>
                <a:sym typeface="Roboto Light"/>
              </a:rPr>
              <a:t>on shared </a:t>
            </a:r>
            <a:r>
              <a:rPr lang="en-US" sz="1800">
                <a:solidFill>
                  <a:srgbClr val="3F3F3F"/>
                </a:solidFill>
                <a:latin typeface="Roboto Light"/>
                <a:ea typeface="Roboto Light"/>
                <a:cs typeface="Roboto Light"/>
                <a:sym typeface="Roboto Light"/>
              </a:rPr>
              <a:t>file system</a:t>
            </a:r>
            <a:r>
              <a:rPr lang="en-US" sz="1800" b="0" i="0" u="none" strike="noStrike" cap="none">
                <a:solidFill>
                  <a:srgbClr val="3F3F3F"/>
                </a:solidFill>
                <a:latin typeface="Roboto Light"/>
                <a:ea typeface="Roboto Light"/>
                <a:cs typeface="Roboto Light"/>
                <a:sym typeface="Roboto Light"/>
              </a:rPr>
              <a:t> such as </a:t>
            </a:r>
            <a:r>
              <a:rPr lang="en-US" sz="1800" b="1" i="0" u="none" strike="noStrike" cap="none">
                <a:solidFill>
                  <a:schemeClr val="accent2"/>
                </a:solidFill>
                <a:latin typeface="Roboto"/>
                <a:ea typeface="Roboto"/>
                <a:cs typeface="Roboto"/>
                <a:sym typeface="Roboto"/>
              </a:rPr>
              <a:t>CVMFS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F16D19"/>
              </a:buClr>
              <a:buSzPts val="1800"/>
              <a:buFont typeface="Noto Sans Symbols"/>
              <a:buChar char="▪"/>
            </a:pPr>
            <a:r>
              <a:rPr lang="en-US" sz="1800" b="0" i="0" u="none" strike="noStrike" cap="none">
                <a:solidFill>
                  <a:srgbClr val="3F3F3F"/>
                </a:solidFill>
                <a:latin typeface="Roboto Light"/>
                <a:ea typeface="Roboto Light"/>
                <a:cs typeface="Roboto Light"/>
                <a:sym typeface="Roboto Light"/>
              </a:rPr>
              <a:t>The exported tar file is then shipped with the workflow and made available to the jobs</a:t>
            </a:r>
            <a:endParaRPr sz="1400" b="0" i="0" u="none" strike="noStrike" cap="none">
              <a:solidFill>
                <a:srgbClr val="000000"/>
              </a:solidFill>
              <a:latin typeface="Arial"/>
              <a:ea typeface="Arial"/>
              <a:cs typeface="Arial"/>
              <a:sym typeface="Arial"/>
            </a:endParaRPr>
          </a:p>
        </p:txBody>
      </p:sp>
      <p:grpSp>
        <p:nvGrpSpPr>
          <p:cNvPr id="3034" name="Google Shape;3034;p42"/>
          <p:cNvGrpSpPr/>
          <p:nvPr/>
        </p:nvGrpSpPr>
        <p:grpSpPr>
          <a:xfrm>
            <a:off x="2030484" y="1222379"/>
            <a:ext cx="649062" cy="630056"/>
            <a:chOff x="516" y="591"/>
            <a:chExt cx="444" cy="431"/>
          </a:xfrm>
        </p:grpSpPr>
        <p:sp>
          <p:nvSpPr>
            <p:cNvPr id="3035" name="Google Shape;3035;p42"/>
            <p:cNvSpPr/>
            <p:nvPr/>
          </p:nvSpPr>
          <p:spPr>
            <a:xfrm>
              <a:off x="517" y="681"/>
              <a:ext cx="239" cy="341"/>
            </a:xfrm>
            <a:custGeom>
              <a:avLst/>
              <a:gdLst/>
              <a:ahLst/>
              <a:cxnLst/>
              <a:rect l="l" t="t" r="r" b="b"/>
              <a:pathLst>
                <a:path w="156" h="228" extrusionOk="0">
                  <a:moveTo>
                    <a:pt x="150" y="228"/>
                  </a:moveTo>
                  <a:cubicBezTo>
                    <a:pt x="149" y="228"/>
                    <a:pt x="149" y="228"/>
                    <a:pt x="148" y="228"/>
                  </a:cubicBezTo>
                  <a:cubicBezTo>
                    <a:pt x="4" y="168"/>
                    <a:pt x="4" y="168"/>
                    <a:pt x="4" y="168"/>
                  </a:cubicBezTo>
                  <a:cubicBezTo>
                    <a:pt x="2" y="167"/>
                    <a:pt x="0" y="165"/>
                    <a:pt x="0" y="162"/>
                  </a:cubicBezTo>
                  <a:cubicBezTo>
                    <a:pt x="0" y="6"/>
                    <a:pt x="0" y="6"/>
                    <a:pt x="0" y="6"/>
                  </a:cubicBezTo>
                  <a:cubicBezTo>
                    <a:pt x="0" y="4"/>
                    <a:pt x="1" y="3"/>
                    <a:pt x="3" y="1"/>
                  </a:cubicBezTo>
                  <a:cubicBezTo>
                    <a:pt x="5" y="0"/>
                    <a:pt x="7" y="0"/>
                    <a:pt x="9" y="1"/>
                  </a:cubicBezTo>
                  <a:cubicBezTo>
                    <a:pt x="153" y="61"/>
                    <a:pt x="153" y="61"/>
                    <a:pt x="153" y="61"/>
                  </a:cubicBezTo>
                  <a:cubicBezTo>
                    <a:pt x="155" y="62"/>
                    <a:pt x="156" y="64"/>
                    <a:pt x="156" y="66"/>
                  </a:cubicBezTo>
                  <a:cubicBezTo>
                    <a:pt x="156" y="222"/>
                    <a:pt x="156" y="222"/>
                    <a:pt x="156" y="222"/>
                  </a:cubicBezTo>
                  <a:cubicBezTo>
                    <a:pt x="156" y="224"/>
                    <a:pt x="155" y="226"/>
                    <a:pt x="154" y="227"/>
                  </a:cubicBezTo>
                  <a:cubicBezTo>
                    <a:pt x="153" y="228"/>
                    <a:pt x="151" y="228"/>
                    <a:pt x="150" y="228"/>
                  </a:cubicBezTo>
                  <a:close/>
                  <a:moveTo>
                    <a:pt x="12" y="158"/>
                  </a:moveTo>
                  <a:cubicBezTo>
                    <a:pt x="144" y="213"/>
                    <a:pt x="144" y="213"/>
                    <a:pt x="144" y="213"/>
                  </a:cubicBezTo>
                  <a:cubicBezTo>
                    <a:pt x="144" y="70"/>
                    <a:pt x="144" y="70"/>
                    <a:pt x="144" y="70"/>
                  </a:cubicBezTo>
                  <a:cubicBezTo>
                    <a:pt x="12" y="15"/>
                    <a:pt x="12" y="15"/>
                    <a:pt x="12" y="15"/>
                  </a:cubicBezTo>
                  <a:lnTo>
                    <a:pt x="12" y="158"/>
                  </a:lnTo>
                  <a:close/>
                </a:path>
              </a:pathLst>
            </a:custGeom>
            <a:solidFill>
              <a:srgbClr val="F48A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3036" name="Google Shape;3036;p42"/>
            <p:cNvSpPr/>
            <p:nvPr/>
          </p:nvSpPr>
          <p:spPr>
            <a:xfrm>
              <a:off x="738" y="681"/>
              <a:ext cx="221" cy="341"/>
            </a:xfrm>
            <a:custGeom>
              <a:avLst/>
              <a:gdLst/>
              <a:ahLst/>
              <a:cxnLst/>
              <a:rect l="l" t="t" r="r" b="b"/>
              <a:pathLst>
                <a:path w="144" h="228" extrusionOk="0">
                  <a:moveTo>
                    <a:pt x="6" y="228"/>
                  </a:moveTo>
                  <a:cubicBezTo>
                    <a:pt x="5" y="228"/>
                    <a:pt x="4" y="228"/>
                    <a:pt x="3" y="227"/>
                  </a:cubicBezTo>
                  <a:cubicBezTo>
                    <a:pt x="1" y="226"/>
                    <a:pt x="0" y="224"/>
                    <a:pt x="0" y="222"/>
                  </a:cubicBezTo>
                  <a:cubicBezTo>
                    <a:pt x="0" y="66"/>
                    <a:pt x="0" y="66"/>
                    <a:pt x="0" y="66"/>
                  </a:cubicBezTo>
                  <a:cubicBezTo>
                    <a:pt x="0" y="64"/>
                    <a:pt x="2" y="62"/>
                    <a:pt x="4" y="61"/>
                  </a:cubicBezTo>
                  <a:cubicBezTo>
                    <a:pt x="136" y="1"/>
                    <a:pt x="136" y="1"/>
                    <a:pt x="136" y="1"/>
                  </a:cubicBezTo>
                  <a:cubicBezTo>
                    <a:pt x="138" y="0"/>
                    <a:pt x="140" y="0"/>
                    <a:pt x="141" y="1"/>
                  </a:cubicBezTo>
                  <a:cubicBezTo>
                    <a:pt x="143" y="2"/>
                    <a:pt x="144" y="4"/>
                    <a:pt x="144" y="6"/>
                  </a:cubicBezTo>
                  <a:cubicBezTo>
                    <a:pt x="144" y="162"/>
                    <a:pt x="144" y="162"/>
                    <a:pt x="144" y="162"/>
                  </a:cubicBezTo>
                  <a:cubicBezTo>
                    <a:pt x="144" y="165"/>
                    <a:pt x="143" y="167"/>
                    <a:pt x="141" y="168"/>
                  </a:cubicBezTo>
                  <a:cubicBezTo>
                    <a:pt x="9" y="228"/>
                    <a:pt x="9" y="228"/>
                    <a:pt x="9" y="228"/>
                  </a:cubicBezTo>
                  <a:cubicBezTo>
                    <a:pt x="8" y="228"/>
                    <a:pt x="7" y="228"/>
                    <a:pt x="6" y="228"/>
                  </a:cubicBezTo>
                  <a:close/>
                  <a:moveTo>
                    <a:pt x="12" y="70"/>
                  </a:moveTo>
                  <a:cubicBezTo>
                    <a:pt x="12" y="213"/>
                    <a:pt x="12" y="213"/>
                    <a:pt x="12" y="213"/>
                  </a:cubicBezTo>
                  <a:cubicBezTo>
                    <a:pt x="132" y="159"/>
                    <a:pt x="132" y="159"/>
                    <a:pt x="132" y="159"/>
                  </a:cubicBezTo>
                  <a:cubicBezTo>
                    <a:pt x="132" y="16"/>
                    <a:pt x="132" y="16"/>
                    <a:pt x="132" y="16"/>
                  </a:cubicBezTo>
                  <a:lnTo>
                    <a:pt x="12" y="70"/>
                  </a:lnTo>
                  <a:close/>
                </a:path>
              </a:pathLst>
            </a:custGeom>
            <a:solidFill>
              <a:srgbClr val="F48A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3037" name="Google Shape;3037;p42"/>
            <p:cNvSpPr/>
            <p:nvPr/>
          </p:nvSpPr>
          <p:spPr>
            <a:xfrm>
              <a:off x="516" y="591"/>
              <a:ext cx="444" cy="110"/>
            </a:xfrm>
            <a:custGeom>
              <a:avLst/>
              <a:gdLst/>
              <a:ahLst/>
              <a:cxnLst/>
              <a:rect l="l" t="t" r="r" b="b"/>
              <a:pathLst>
                <a:path w="290" h="73" extrusionOk="0">
                  <a:moveTo>
                    <a:pt x="283" y="72"/>
                  </a:moveTo>
                  <a:cubicBezTo>
                    <a:pt x="282" y="72"/>
                    <a:pt x="282" y="72"/>
                    <a:pt x="281" y="72"/>
                  </a:cubicBezTo>
                  <a:cubicBezTo>
                    <a:pt x="145" y="13"/>
                    <a:pt x="145" y="13"/>
                    <a:pt x="145" y="13"/>
                  </a:cubicBezTo>
                  <a:cubicBezTo>
                    <a:pt x="10" y="72"/>
                    <a:pt x="10" y="72"/>
                    <a:pt x="10" y="72"/>
                  </a:cubicBezTo>
                  <a:cubicBezTo>
                    <a:pt x="7" y="73"/>
                    <a:pt x="3" y="72"/>
                    <a:pt x="2" y="69"/>
                  </a:cubicBezTo>
                  <a:cubicBezTo>
                    <a:pt x="0" y="66"/>
                    <a:pt x="2" y="62"/>
                    <a:pt x="5" y="61"/>
                  </a:cubicBezTo>
                  <a:cubicBezTo>
                    <a:pt x="143" y="1"/>
                    <a:pt x="143" y="1"/>
                    <a:pt x="143" y="1"/>
                  </a:cubicBezTo>
                  <a:cubicBezTo>
                    <a:pt x="144" y="0"/>
                    <a:pt x="146" y="0"/>
                    <a:pt x="148" y="1"/>
                  </a:cubicBezTo>
                  <a:cubicBezTo>
                    <a:pt x="286" y="61"/>
                    <a:pt x="286" y="61"/>
                    <a:pt x="286" y="61"/>
                  </a:cubicBezTo>
                  <a:cubicBezTo>
                    <a:pt x="289" y="62"/>
                    <a:pt x="290" y="66"/>
                    <a:pt x="289" y="69"/>
                  </a:cubicBezTo>
                  <a:cubicBezTo>
                    <a:pt x="288" y="71"/>
                    <a:pt x="286" y="72"/>
                    <a:pt x="283" y="72"/>
                  </a:cubicBezTo>
                  <a:close/>
                </a:path>
              </a:pathLst>
            </a:custGeom>
            <a:solidFill>
              <a:srgbClr val="F48A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3038" name="Google Shape;3038;p42"/>
            <p:cNvSpPr/>
            <p:nvPr/>
          </p:nvSpPr>
          <p:spPr>
            <a:xfrm>
              <a:off x="646" y="630"/>
              <a:ext cx="212" cy="111"/>
            </a:xfrm>
            <a:custGeom>
              <a:avLst/>
              <a:gdLst/>
              <a:ahLst/>
              <a:cxnLst/>
              <a:rect l="l" t="t" r="r" b="b"/>
              <a:pathLst>
                <a:path w="212" h="111" extrusionOk="0">
                  <a:moveTo>
                    <a:pt x="204" y="111"/>
                  </a:moveTo>
                  <a:lnTo>
                    <a:pt x="0" y="17"/>
                  </a:lnTo>
                  <a:lnTo>
                    <a:pt x="8" y="0"/>
                  </a:lnTo>
                  <a:lnTo>
                    <a:pt x="212" y="94"/>
                  </a:lnTo>
                  <a:lnTo>
                    <a:pt x="204" y="111"/>
                  </a:lnTo>
                  <a:close/>
                </a:path>
              </a:pathLst>
            </a:custGeom>
            <a:solidFill>
              <a:srgbClr val="F48A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3039" name="Google Shape;3039;p42"/>
            <p:cNvSpPr/>
            <p:nvPr/>
          </p:nvSpPr>
          <p:spPr>
            <a:xfrm>
              <a:off x="572" y="762"/>
              <a:ext cx="129" cy="161"/>
            </a:xfrm>
            <a:custGeom>
              <a:avLst/>
              <a:gdLst/>
              <a:ahLst/>
              <a:cxnLst/>
              <a:rect l="l" t="t" r="r" b="b"/>
              <a:pathLst>
                <a:path w="84" h="108" extrusionOk="0">
                  <a:moveTo>
                    <a:pt x="78" y="108"/>
                  </a:moveTo>
                  <a:cubicBezTo>
                    <a:pt x="77" y="108"/>
                    <a:pt x="76" y="108"/>
                    <a:pt x="76" y="108"/>
                  </a:cubicBezTo>
                  <a:cubicBezTo>
                    <a:pt x="4" y="72"/>
                    <a:pt x="4" y="72"/>
                    <a:pt x="4" y="72"/>
                  </a:cubicBezTo>
                  <a:cubicBezTo>
                    <a:pt x="2" y="71"/>
                    <a:pt x="0" y="69"/>
                    <a:pt x="0" y="66"/>
                  </a:cubicBezTo>
                  <a:cubicBezTo>
                    <a:pt x="0" y="6"/>
                    <a:pt x="0" y="6"/>
                    <a:pt x="0" y="6"/>
                  </a:cubicBezTo>
                  <a:cubicBezTo>
                    <a:pt x="0" y="4"/>
                    <a:pt x="1" y="2"/>
                    <a:pt x="3" y="1"/>
                  </a:cubicBezTo>
                  <a:cubicBezTo>
                    <a:pt x="5" y="0"/>
                    <a:pt x="7" y="0"/>
                    <a:pt x="9" y="1"/>
                  </a:cubicBezTo>
                  <a:cubicBezTo>
                    <a:pt x="81" y="37"/>
                    <a:pt x="81" y="37"/>
                    <a:pt x="81" y="37"/>
                  </a:cubicBezTo>
                  <a:cubicBezTo>
                    <a:pt x="83" y="38"/>
                    <a:pt x="84" y="40"/>
                    <a:pt x="84" y="42"/>
                  </a:cubicBezTo>
                  <a:cubicBezTo>
                    <a:pt x="84" y="102"/>
                    <a:pt x="84" y="102"/>
                    <a:pt x="84" y="102"/>
                  </a:cubicBezTo>
                  <a:cubicBezTo>
                    <a:pt x="84" y="105"/>
                    <a:pt x="83" y="106"/>
                    <a:pt x="81" y="108"/>
                  </a:cubicBezTo>
                  <a:cubicBezTo>
                    <a:pt x="80" y="108"/>
                    <a:pt x="79" y="108"/>
                    <a:pt x="78" y="108"/>
                  </a:cubicBezTo>
                  <a:close/>
                  <a:moveTo>
                    <a:pt x="12" y="63"/>
                  </a:moveTo>
                  <a:cubicBezTo>
                    <a:pt x="72" y="93"/>
                    <a:pt x="72" y="93"/>
                    <a:pt x="72" y="93"/>
                  </a:cubicBezTo>
                  <a:cubicBezTo>
                    <a:pt x="72" y="46"/>
                    <a:pt x="72" y="46"/>
                    <a:pt x="72" y="46"/>
                  </a:cubicBezTo>
                  <a:cubicBezTo>
                    <a:pt x="12" y="16"/>
                    <a:pt x="12" y="16"/>
                    <a:pt x="12" y="16"/>
                  </a:cubicBezTo>
                  <a:lnTo>
                    <a:pt x="12" y="63"/>
                  </a:lnTo>
                  <a:close/>
                </a:path>
              </a:pathLst>
            </a:custGeom>
            <a:solidFill>
              <a:srgbClr val="F48A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grpSp>
      <p:cxnSp>
        <p:nvCxnSpPr>
          <p:cNvPr id="3040" name="Google Shape;3040;p42"/>
          <p:cNvCxnSpPr/>
          <p:nvPr/>
        </p:nvCxnSpPr>
        <p:spPr>
          <a:xfrm rot="10800000" flipH="1">
            <a:off x="1182334" y="5063430"/>
            <a:ext cx="9803166" cy="1"/>
          </a:xfrm>
          <a:prstGeom prst="straightConnector1">
            <a:avLst/>
          </a:prstGeom>
          <a:noFill/>
          <a:ln w="9525" cap="flat" cmpd="sng">
            <a:solidFill>
              <a:srgbClr val="BFBFBF"/>
            </a:solidFill>
            <a:prstDash val="dash"/>
            <a:miter lim="800000"/>
            <a:headEnd type="none" w="sm" len="sm"/>
            <a:tailEnd type="none" w="sm" len="sm"/>
          </a:ln>
        </p:spPr>
      </p:cxnSp>
      <p:grpSp>
        <p:nvGrpSpPr>
          <p:cNvPr id="3041" name="Google Shape;3041;p42"/>
          <p:cNvGrpSpPr/>
          <p:nvPr/>
        </p:nvGrpSpPr>
        <p:grpSpPr>
          <a:xfrm>
            <a:off x="7995877" y="254629"/>
            <a:ext cx="2408929" cy="825306"/>
            <a:chOff x="8142386" y="1115049"/>
            <a:chExt cx="3570900" cy="1223400"/>
          </a:xfrm>
        </p:grpSpPr>
        <p:sp>
          <p:nvSpPr>
            <p:cNvPr id="3042" name="Google Shape;3042;p42"/>
            <p:cNvSpPr/>
            <p:nvPr/>
          </p:nvSpPr>
          <p:spPr>
            <a:xfrm>
              <a:off x="8142386" y="1115049"/>
              <a:ext cx="3570900" cy="1223400"/>
            </a:xfrm>
            <a:prstGeom prst="roundRect">
              <a:avLst>
                <a:gd name="adj" fmla="val 9757"/>
              </a:avLst>
            </a:prstGeom>
            <a:noFill/>
            <a:ln w="9525" cap="flat" cmpd="sng">
              <a:solidFill>
                <a:srgbClr val="D8D8D8"/>
              </a:solidFill>
              <a:prstDash val="solid"/>
              <a:round/>
              <a:headEnd type="none" w="sm" len="sm"/>
              <a:tailEnd type="none" w="sm" len="sm"/>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Roboto"/>
                <a:ea typeface="Roboto"/>
                <a:cs typeface="Roboto"/>
                <a:sym typeface="Roboto"/>
              </a:endParaRPr>
            </a:p>
          </p:txBody>
        </p:sp>
        <p:grpSp>
          <p:nvGrpSpPr>
            <p:cNvPr id="3043" name="Google Shape;3043;p42"/>
            <p:cNvGrpSpPr/>
            <p:nvPr/>
          </p:nvGrpSpPr>
          <p:grpSpPr>
            <a:xfrm>
              <a:off x="8374329" y="1237931"/>
              <a:ext cx="3107071" cy="977773"/>
              <a:chOff x="8339677" y="1224438"/>
              <a:chExt cx="3107071" cy="977773"/>
            </a:xfrm>
          </p:grpSpPr>
          <p:grpSp>
            <p:nvGrpSpPr>
              <p:cNvPr id="3044" name="Google Shape;3044;p42"/>
              <p:cNvGrpSpPr/>
              <p:nvPr/>
            </p:nvGrpSpPr>
            <p:grpSpPr>
              <a:xfrm>
                <a:off x="8339677" y="1239202"/>
                <a:ext cx="2259583" cy="950810"/>
                <a:chOff x="6352743" y="229509"/>
                <a:chExt cx="2877350" cy="1210760"/>
              </a:xfrm>
            </p:grpSpPr>
            <p:pic>
              <p:nvPicPr>
                <p:cNvPr id="3045" name="Google Shape;3045;p42" descr="Image result for docker"/>
                <p:cNvPicPr preferRelativeResize="0"/>
                <p:nvPr/>
              </p:nvPicPr>
              <p:blipFill rotWithShape="1">
                <a:blip r:embed="rId3">
                  <a:alphaModFix/>
                </a:blip>
                <a:srcRect/>
                <a:stretch/>
              </p:blipFill>
              <p:spPr>
                <a:xfrm>
                  <a:off x="6352743" y="238703"/>
                  <a:ext cx="1395948" cy="1192372"/>
                </a:xfrm>
                <a:prstGeom prst="rect">
                  <a:avLst/>
                </a:prstGeom>
                <a:noFill/>
                <a:ln>
                  <a:noFill/>
                </a:ln>
              </p:spPr>
            </p:pic>
            <p:pic>
              <p:nvPicPr>
                <p:cNvPr id="3046" name="Google Shape;3046;p42" descr="A close up of a sign&#10;&#10;Description generated with very high confidence"/>
                <p:cNvPicPr preferRelativeResize="0"/>
                <p:nvPr/>
              </p:nvPicPr>
              <p:blipFill rotWithShape="1">
                <a:blip r:embed="rId4">
                  <a:alphaModFix/>
                </a:blip>
                <a:srcRect/>
                <a:stretch/>
              </p:blipFill>
              <p:spPr>
                <a:xfrm>
                  <a:off x="8019333" y="229509"/>
                  <a:ext cx="1210760" cy="1210760"/>
                </a:xfrm>
                <a:prstGeom prst="rect">
                  <a:avLst/>
                </a:prstGeom>
                <a:noFill/>
                <a:ln>
                  <a:noFill/>
                </a:ln>
              </p:spPr>
            </p:pic>
          </p:grpSp>
          <p:pic>
            <p:nvPicPr>
              <p:cNvPr id="3047" name="Google Shape;3047;p42"/>
              <p:cNvPicPr preferRelativeResize="0"/>
              <p:nvPr/>
            </p:nvPicPr>
            <p:blipFill rotWithShape="1">
              <a:blip r:embed="rId5">
                <a:alphaModFix/>
              </a:blip>
              <a:srcRect/>
              <a:stretch/>
            </p:blipFill>
            <p:spPr>
              <a:xfrm>
                <a:off x="10626568" y="1224438"/>
                <a:ext cx="820181" cy="977773"/>
              </a:xfrm>
              <a:prstGeom prst="rect">
                <a:avLst/>
              </a:prstGeom>
              <a:noFill/>
              <a:ln>
                <a:noFill/>
              </a:ln>
            </p:spPr>
          </p:pic>
        </p:grpSp>
      </p:grpSp>
    </p:spTree>
    <p:extLst>
      <p:ext uri="{BB962C8B-B14F-4D97-AF65-F5344CB8AC3E}">
        <p14:creationId xmlns:p14="http://schemas.microsoft.com/office/powerpoint/2010/main" val="105913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28"/>
          <p:cNvSpPr/>
          <p:nvPr/>
        </p:nvSpPr>
        <p:spPr>
          <a:xfrm>
            <a:off x="1074897" y="3407848"/>
            <a:ext cx="4801315" cy="1311088"/>
          </a:xfrm>
          <a:prstGeom prst="rect">
            <a:avLst/>
          </a:prstGeom>
          <a:noFill/>
          <a:ln>
            <a:noFill/>
          </a:ln>
        </p:spPr>
        <p:txBody>
          <a:bodyPr spcFirstLastPara="1" wrap="square" lIns="91425" tIns="45700" rIns="91425" bIns="45700" anchor="t" anchorCtr="0">
            <a:spAutoFit/>
          </a:bodyPr>
          <a:lstStyle/>
          <a:p>
            <a:pPr algn="ctr">
              <a:lnSpc>
                <a:spcPct val="90000"/>
              </a:lnSpc>
              <a:buSzPts val="4800"/>
            </a:pPr>
            <a:r>
              <a:rPr lang="en-US" sz="4800" b="1">
                <a:solidFill>
                  <a:srgbClr val="2D75B6"/>
                </a:solidFill>
                <a:latin typeface="Roboto Black"/>
                <a:ea typeface="Roboto Black"/>
                <a:cs typeface="Roboto Black"/>
                <a:sym typeface="Roboto Black"/>
              </a:rPr>
              <a:t>Performance.</a:t>
            </a:r>
            <a:endParaRPr sz="1400"/>
          </a:p>
          <a:p>
            <a:pPr algn="ctr">
              <a:lnSpc>
                <a:spcPct val="90000"/>
              </a:lnSpc>
              <a:buSzPts val="4000"/>
            </a:pPr>
            <a:r>
              <a:rPr lang="en-US" sz="4000" b="1">
                <a:solidFill>
                  <a:srgbClr val="74CA21"/>
                </a:solidFill>
                <a:latin typeface="Roboto Black"/>
                <a:ea typeface="Roboto Black"/>
                <a:cs typeface="Roboto Black"/>
                <a:sym typeface="Roboto Black"/>
              </a:rPr>
              <a:t>Why not improve it?</a:t>
            </a:r>
            <a:endParaRPr sz="1400"/>
          </a:p>
        </p:txBody>
      </p:sp>
      <p:cxnSp>
        <p:nvCxnSpPr>
          <p:cNvPr id="2176" name="Google Shape;2176;p28"/>
          <p:cNvCxnSpPr>
            <a:stCxn id="2177" idx="3"/>
            <a:endCxn id="2178" idx="0"/>
          </p:cNvCxnSpPr>
          <p:nvPr/>
        </p:nvCxnSpPr>
        <p:spPr>
          <a:xfrm flipH="1">
            <a:off x="8455981" y="2025783"/>
            <a:ext cx="582300" cy="4575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179" name="Google Shape;2179;p28"/>
          <p:cNvCxnSpPr>
            <a:stCxn id="2177" idx="5"/>
            <a:endCxn id="2180" idx="0"/>
          </p:cNvCxnSpPr>
          <p:nvPr/>
        </p:nvCxnSpPr>
        <p:spPr>
          <a:xfrm>
            <a:off x="9307675" y="2025783"/>
            <a:ext cx="586200" cy="4575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181" name="Google Shape;2181;p28"/>
          <p:cNvCxnSpPr>
            <a:stCxn id="2178" idx="2"/>
            <a:endCxn id="2182" idx="1"/>
          </p:cNvCxnSpPr>
          <p:nvPr/>
        </p:nvCxnSpPr>
        <p:spPr>
          <a:xfrm>
            <a:off x="8455894" y="3004593"/>
            <a:ext cx="582300" cy="507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183" name="Google Shape;2183;p28"/>
          <p:cNvCxnSpPr>
            <a:stCxn id="2180" idx="2"/>
            <a:endCxn id="2182" idx="7"/>
          </p:cNvCxnSpPr>
          <p:nvPr/>
        </p:nvCxnSpPr>
        <p:spPr>
          <a:xfrm flipH="1">
            <a:off x="9307621" y="3004593"/>
            <a:ext cx="586200" cy="507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184" name="Google Shape;2184;p28"/>
          <p:cNvCxnSpPr>
            <a:stCxn id="2182" idx="4"/>
            <a:endCxn id="2185" idx="0"/>
          </p:cNvCxnSpPr>
          <p:nvPr/>
        </p:nvCxnSpPr>
        <p:spPr>
          <a:xfrm>
            <a:off x="9172977" y="3836843"/>
            <a:ext cx="0" cy="307800"/>
          </a:xfrm>
          <a:prstGeom prst="straightConnector1">
            <a:avLst/>
          </a:prstGeom>
          <a:noFill/>
          <a:ln w="19050" cap="flat" cmpd="sng">
            <a:solidFill>
              <a:srgbClr val="2D75B6">
                <a:alpha val="80000"/>
              </a:srgbClr>
            </a:solidFill>
            <a:prstDash val="solid"/>
            <a:miter lim="800000"/>
            <a:headEnd type="none" w="sm" len="sm"/>
            <a:tailEnd type="stealth" w="med" len="med"/>
          </a:ln>
        </p:spPr>
      </p:cxnSp>
      <p:sp>
        <p:nvSpPr>
          <p:cNvPr id="2186" name="Google Shape;2186;p28"/>
          <p:cNvSpPr/>
          <p:nvPr/>
        </p:nvSpPr>
        <p:spPr>
          <a:xfrm>
            <a:off x="9019171" y="1736315"/>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87" name="Google Shape;2187;p28"/>
          <p:cNvSpPr/>
          <p:nvPr/>
        </p:nvSpPr>
        <p:spPr>
          <a:xfrm>
            <a:off x="7962955" y="2587185"/>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88" name="Google Shape;2188;p28"/>
          <p:cNvSpPr/>
          <p:nvPr/>
        </p:nvSpPr>
        <p:spPr>
          <a:xfrm>
            <a:off x="8620042" y="2587185"/>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89" name="Google Shape;2189;p28"/>
          <p:cNvSpPr/>
          <p:nvPr/>
        </p:nvSpPr>
        <p:spPr>
          <a:xfrm>
            <a:off x="9404130" y="2587185"/>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90" name="Google Shape;2190;p28"/>
          <p:cNvSpPr/>
          <p:nvPr/>
        </p:nvSpPr>
        <p:spPr>
          <a:xfrm>
            <a:off x="10061217" y="2587185"/>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91" name="Google Shape;2191;p28"/>
          <p:cNvSpPr/>
          <p:nvPr/>
        </p:nvSpPr>
        <p:spPr>
          <a:xfrm>
            <a:off x="9019171" y="3492543"/>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92" name="Google Shape;2192;p28"/>
          <p:cNvSpPr/>
          <p:nvPr/>
        </p:nvSpPr>
        <p:spPr>
          <a:xfrm>
            <a:off x="9019171" y="4831634"/>
            <a:ext cx="307615" cy="307615"/>
          </a:xfrm>
          <a:prstGeom prst="ellipse">
            <a:avLst/>
          </a:prstGeom>
          <a:solidFill>
            <a:srgbClr val="E1EF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77" name="Google Shape;2177;p28"/>
          <p:cNvSpPr/>
          <p:nvPr/>
        </p:nvSpPr>
        <p:spPr>
          <a:xfrm>
            <a:off x="8982487" y="1700594"/>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93" name="Google Shape;2193;p28"/>
          <p:cNvSpPr/>
          <p:nvPr/>
        </p:nvSpPr>
        <p:spPr>
          <a:xfrm>
            <a:off x="7926273" y="2550501"/>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94" name="Google Shape;2194;p28"/>
          <p:cNvSpPr/>
          <p:nvPr/>
        </p:nvSpPr>
        <p:spPr>
          <a:xfrm>
            <a:off x="8583359" y="2550501"/>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95" name="Google Shape;2195;p28"/>
          <p:cNvSpPr/>
          <p:nvPr/>
        </p:nvSpPr>
        <p:spPr>
          <a:xfrm>
            <a:off x="9367446" y="2550501"/>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96" name="Google Shape;2196;p28"/>
          <p:cNvSpPr/>
          <p:nvPr/>
        </p:nvSpPr>
        <p:spPr>
          <a:xfrm>
            <a:off x="10024534" y="2550501"/>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82" name="Google Shape;2182;p28"/>
          <p:cNvSpPr/>
          <p:nvPr/>
        </p:nvSpPr>
        <p:spPr>
          <a:xfrm>
            <a:off x="8982487" y="3455861"/>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97" name="Google Shape;2197;p28"/>
          <p:cNvSpPr/>
          <p:nvPr/>
        </p:nvSpPr>
        <p:spPr>
          <a:xfrm>
            <a:off x="8982487" y="4794950"/>
            <a:ext cx="380983" cy="380983"/>
          </a:xfrm>
          <a:prstGeom prst="ellipse">
            <a:avLst/>
          </a:prstGeom>
          <a:noFill/>
          <a:ln w="19050" cap="flat" cmpd="sng">
            <a:solidFill>
              <a:srgbClr val="6CAF27">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98" name="Google Shape;2198;p28"/>
          <p:cNvSpPr/>
          <p:nvPr/>
        </p:nvSpPr>
        <p:spPr>
          <a:xfrm>
            <a:off x="5674888" y="2017199"/>
            <a:ext cx="1755600" cy="257369"/>
          </a:xfrm>
          <a:prstGeom prst="rect">
            <a:avLst/>
          </a:prstGeom>
          <a:noFill/>
          <a:ln>
            <a:noFill/>
          </a:ln>
        </p:spPr>
        <p:txBody>
          <a:bodyPr spcFirstLastPara="1" wrap="square" lIns="72000" tIns="36000" rIns="72000" bIns="36000" anchor="t" anchorCtr="0">
            <a:spAutoFit/>
          </a:bodyPr>
          <a:lstStyle/>
          <a:p>
            <a:pPr algn="r">
              <a:buSzPts val="1200"/>
            </a:pPr>
            <a:r>
              <a:rPr lang="en-US" sz="1200" b="1" i="1">
                <a:solidFill>
                  <a:srgbClr val="2D75B6"/>
                </a:solidFill>
                <a:latin typeface="Roboto"/>
                <a:ea typeface="Roboto"/>
                <a:cs typeface="Roboto"/>
                <a:sym typeface="Roboto"/>
              </a:rPr>
              <a:t>Clustered Job</a:t>
            </a:r>
            <a:endParaRPr sz="1400"/>
          </a:p>
        </p:txBody>
      </p:sp>
      <p:sp>
        <p:nvSpPr>
          <p:cNvPr id="2199" name="Google Shape;2199;p28"/>
          <p:cNvSpPr/>
          <p:nvPr/>
        </p:nvSpPr>
        <p:spPr>
          <a:xfrm>
            <a:off x="5674888" y="2249183"/>
            <a:ext cx="1755600" cy="380480"/>
          </a:xfrm>
          <a:prstGeom prst="rect">
            <a:avLst/>
          </a:prstGeom>
          <a:noFill/>
          <a:ln>
            <a:noFill/>
          </a:ln>
        </p:spPr>
        <p:txBody>
          <a:bodyPr spcFirstLastPara="1" wrap="square" lIns="72000" tIns="36000" rIns="72000" bIns="36000" anchor="t" anchorCtr="0">
            <a:spAutoFit/>
          </a:bodyPr>
          <a:lstStyle/>
          <a:p>
            <a:pPr algn="r">
              <a:buSzPts val="1000"/>
            </a:pPr>
            <a:r>
              <a:rPr lang="en-US" sz="1000">
                <a:solidFill>
                  <a:srgbClr val="7F7F7F"/>
                </a:solidFill>
                <a:latin typeface="Roboto"/>
                <a:ea typeface="Roboto"/>
                <a:cs typeface="Roboto"/>
                <a:sym typeface="Roboto"/>
              </a:rPr>
              <a:t>Groups small jobs together</a:t>
            </a:r>
            <a:endParaRPr sz="1400"/>
          </a:p>
          <a:p>
            <a:pPr algn="r">
              <a:buSzPts val="1000"/>
            </a:pPr>
            <a:r>
              <a:rPr lang="en-US" sz="1000">
                <a:solidFill>
                  <a:srgbClr val="7F7F7F"/>
                </a:solidFill>
                <a:latin typeface="Roboto"/>
                <a:ea typeface="Roboto"/>
                <a:cs typeface="Roboto"/>
                <a:sym typeface="Roboto"/>
              </a:rPr>
              <a:t>to improve performance</a:t>
            </a:r>
            <a:endParaRPr sz="1400"/>
          </a:p>
        </p:txBody>
      </p:sp>
      <p:sp>
        <p:nvSpPr>
          <p:cNvPr id="2200" name="Google Shape;2200;p28"/>
          <p:cNvSpPr/>
          <p:nvPr/>
        </p:nvSpPr>
        <p:spPr>
          <a:xfrm>
            <a:off x="9019171" y="1031675"/>
            <a:ext cx="307615" cy="307615"/>
          </a:xfrm>
          <a:prstGeom prst="ellipse">
            <a:avLst/>
          </a:prstGeom>
          <a:solidFill>
            <a:srgbClr val="E1EF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01" name="Google Shape;2201;p28"/>
          <p:cNvSpPr/>
          <p:nvPr/>
        </p:nvSpPr>
        <p:spPr>
          <a:xfrm>
            <a:off x="8982487" y="995954"/>
            <a:ext cx="380983" cy="380983"/>
          </a:xfrm>
          <a:prstGeom prst="ellipse">
            <a:avLst/>
          </a:prstGeom>
          <a:noFill/>
          <a:ln w="19050" cap="flat" cmpd="sng">
            <a:solidFill>
              <a:srgbClr val="74CA21">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202" name="Google Shape;2202;p28"/>
          <p:cNvCxnSpPr>
            <a:stCxn id="2201" idx="4"/>
            <a:endCxn id="2177" idx="0"/>
          </p:cNvCxnSpPr>
          <p:nvPr/>
        </p:nvCxnSpPr>
        <p:spPr>
          <a:xfrm>
            <a:off x="9172977" y="1376937"/>
            <a:ext cx="0" cy="323700"/>
          </a:xfrm>
          <a:prstGeom prst="straightConnector1">
            <a:avLst/>
          </a:prstGeom>
          <a:noFill/>
          <a:ln w="19050" cap="flat" cmpd="sng">
            <a:solidFill>
              <a:srgbClr val="2D75B6">
                <a:alpha val="80000"/>
              </a:srgbClr>
            </a:solidFill>
            <a:prstDash val="solid"/>
            <a:miter lim="800000"/>
            <a:headEnd type="none" w="sm" len="sm"/>
            <a:tailEnd type="stealth" w="med" len="med"/>
          </a:ln>
        </p:spPr>
      </p:cxnSp>
      <p:sp>
        <p:nvSpPr>
          <p:cNvPr id="2203" name="Google Shape;2203;p28"/>
          <p:cNvSpPr/>
          <p:nvPr/>
        </p:nvSpPr>
        <p:spPr>
          <a:xfrm>
            <a:off x="7962955" y="3238030"/>
            <a:ext cx="307615" cy="307615"/>
          </a:xfrm>
          <a:prstGeom prst="ellipse">
            <a:avLst/>
          </a:prstGeom>
          <a:solidFill>
            <a:srgbClr val="FBE4D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04" name="Google Shape;2204;p28"/>
          <p:cNvSpPr/>
          <p:nvPr/>
        </p:nvSpPr>
        <p:spPr>
          <a:xfrm>
            <a:off x="10061217" y="3238030"/>
            <a:ext cx="307615" cy="307615"/>
          </a:xfrm>
          <a:prstGeom prst="ellipse">
            <a:avLst/>
          </a:prstGeom>
          <a:solidFill>
            <a:srgbClr val="FBE4D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05" name="Google Shape;2205;p28"/>
          <p:cNvSpPr/>
          <p:nvPr/>
        </p:nvSpPr>
        <p:spPr>
          <a:xfrm>
            <a:off x="7926273" y="3201346"/>
            <a:ext cx="380983" cy="380983"/>
          </a:xfrm>
          <a:prstGeom prst="ellipse">
            <a:avLst/>
          </a:prstGeom>
          <a:noFill/>
          <a:ln w="19050" cap="flat" cmpd="sng">
            <a:solidFill>
              <a:srgbClr val="F16D1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06" name="Google Shape;2206;p28"/>
          <p:cNvSpPr/>
          <p:nvPr/>
        </p:nvSpPr>
        <p:spPr>
          <a:xfrm>
            <a:off x="10024534" y="3201346"/>
            <a:ext cx="380983" cy="380983"/>
          </a:xfrm>
          <a:prstGeom prst="ellipse">
            <a:avLst/>
          </a:prstGeom>
          <a:noFill/>
          <a:ln w="19050" cap="flat" cmpd="sng">
            <a:solidFill>
              <a:srgbClr val="F16D1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207" name="Google Shape;2207;p28"/>
          <p:cNvCxnSpPr>
            <a:stCxn id="2180" idx="2"/>
            <a:endCxn id="2206" idx="1"/>
          </p:cNvCxnSpPr>
          <p:nvPr/>
        </p:nvCxnSpPr>
        <p:spPr>
          <a:xfrm>
            <a:off x="9893821" y="3004593"/>
            <a:ext cx="186600" cy="252600"/>
          </a:xfrm>
          <a:prstGeom prst="straightConnector1">
            <a:avLst/>
          </a:prstGeom>
          <a:noFill/>
          <a:ln w="19050" cap="flat" cmpd="sng">
            <a:solidFill>
              <a:srgbClr val="F16D19">
                <a:alpha val="80000"/>
              </a:srgbClr>
            </a:solidFill>
            <a:prstDash val="solid"/>
            <a:miter lim="800000"/>
            <a:headEnd type="none" w="sm" len="sm"/>
            <a:tailEnd type="stealth" w="med" len="med"/>
          </a:ln>
        </p:spPr>
      </p:cxnSp>
      <p:sp>
        <p:nvSpPr>
          <p:cNvPr id="2208" name="Google Shape;2208;p28"/>
          <p:cNvSpPr/>
          <p:nvPr/>
        </p:nvSpPr>
        <p:spPr>
          <a:xfrm>
            <a:off x="8421991" y="5350535"/>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09" name="Google Shape;2209;p28"/>
          <p:cNvSpPr/>
          <p:nvPr/>
        </p:nvSpPr>
        <p:spPr>
          <a:xfrm>
            <a:off x="9592675" y="5350535"/>
            <a:ext cx="307615" cy="307615"/>
          </a:xfrm>
          <a:prstGeom prst="ellipse">
            <a:avLst/>
          </a:prstGeom>
          <a:solidFill>
            <a:srgbClr val="FBE4D4"/>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10" name="Google Shape;2210;p28"/>
          <p:cNvSpPr/>
          <p:nvPr/>
        </p:nvSpPr>
        <p:spPr>
          <a:xfrm>
            <a:off x="8385309" y="5313851"/>
            <a:ext cx="380983" cy="380983"/>
          </a:xfrm>
          <a:prstGeom prst="ellipse">
            <a:avLst/>
          </a:prstGeom>
          <a:noFill/>
          <a:ln w="19050" cap="flat" cmpd="sng">
            <a:solidFill>
              <a:srgbClr val="7F7F7F">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11" name="Google Shape;2211;p28"/>
          <p:cNvSpPr/>
          <p:nvPr/>
        </p:nvSpPr>
        <p:spPr>
          <a:xfrm>
            <a:off x="9555993" y="5313851"/>
            <a:ext cx="380983" cy="380983"/>
          </a:xfrm>
          <a:prstGeom prst="ellipse">
            <a:avLst/>
          </a:prstGeom>
          <a:noFill/>
          <a:ln w="19050" cap="flat" cmpd="sng">
            <a:solidFill>
              <a:srgbClr val="F16D1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212" name="Google Shape;2212;p28"/>
          <p:cNvCxnSpPr>
            <a:stCxn id="2197" idx="3"/>
            <a:endCxn id="2210" idx="7"/>
          </p:cNvCxnSpPr>
          <p:nvPr/>
        </p:nvCxnSpPr>
        <p:spPr>
          <a:xfrm flipH="1">
            <a:off x="8710381" y="5120139"/>
            <a:ext cx="327900" cy="249600"/>
          </a:xfrm>
          <a:prstGeom prst="straightConnector1">
            <a:avLst/>
          </a:prstGeom>
          <a:noFill/>
          <a:ln w="19050" cap="flat" cmpd="sng">
            <a:solidFill>
              <a:srgbClr val="7F7F7F">
                <a:alpha val="80000"/>
              </a:srgbClr>
            </a:solidFill>
            <a:prstDash val="solid"/>
            <a:miter lim="800000"/>
            <a:headEnd type="none" w="sm" len="sm"/>
            <a:tailEnd type="stealth" w="med" len="med"/>
          </a:ln>
        </p:spPr>
      </p:cxnSp>
      <p:cxnSp>
        <p:nvCxnSpPr>
          <p:cNvPr id="2213" name="Google Shape;2213;p28"/>
          <p:cNvCxnSpPr>
            <a:stCxn id="2197" idx="5"/>
            <a:endCxn id="2211" idx="1"/>
          </p:cNvCxnSpPr>
          <p:nvPr/>
        </p:nvCxnSpPr>
        <p:spPr>
          <a:xfrm>
            <a:off x="9307675" y="5120139"/>
            <a:ext cx="304200" cy="249600"/>
          </a:xfrm>
          <a:prstGeom prst="straightConnector1">
            <a:avLst/>
          </a:prstGeom>
          <a:noFill/>
          <a:ln w="19050" cap="flat" cmpd="sng">
            <a:solidFill>
              <a:srgbClr val="F16D19">
                <a:alpha val="80000"/>
              </a:srgbClr>
            </a:solidFill>
            <a:prstDash val="solid"/>
            <a:miter lim="800000"/>
            <a:headEnd type="none" w="sm" len="sm"/>
            <a:tailEnd type="stealth" w="med" len="med"/>
          </a:ln>
        </p:spPr>
      </p:cxnSp>
      <p:sp>
        <p:nvSpPr>
          <p:cNvPr id="2214" name="Google Shape;2214;p28"/>
          <p:cNvSpPr/>
          <p:nvPr/>
        </p:nvSpPr>
        <p:spPr>
          <a:xfrm>
            <a:off x="9019171" y="4181309"/>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85" name="Google Shape;2185;p28"/>
          <p:cNvSpPr/>
          <p:nvPr/>
        </p:nvSpPr>
        <p:spPr>
          <a:xfrm>
            <a:off x="8982487" y="4144625"/>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215" name="Google Shape;2215;p28"/>
          <p:cNvCxnSpPr>
            <a:stCxn id="2185" idx="4"/>
            <a:endCxn id="2197" idx="0"/>
          </p:cNvCxnSpPr>
          <p:nvPr/>
        </p:nvCxnSpPr>
        <p:spPr>
          <a:xfrm>
            <a:off x="9172977" y="4525607"/>
            <a:ext cx="0" cy="269400"/>
          </a:xfrm>
          <a:prstGeom prst="straightConnector1">
            <a:avLst/>
          </a:prstGeom>
          <a:noFill/>
          <a:ln w="19050" cap="flat" cmpd="sng">
            <a:solidFill>
              <a:srgbClr val="548135">
                <a:alpha val="80000"/>
              </a:srgbClr>
            </a:solidFill>
            <a:prstDash val="solid"/>
            <a:miter lim="800000"/>
            <a:headEnd type="none" w="sm" len="sm"/>
            <a:tailEnd type="stealth" w="med" len="med"/>
          </a:ln>
        </p:spPr>
      </p:cxnSp>
      <p:sp>
        <p:nvSpPr>
          <p:cNvPr id="2216" name="Google Shape;2216;p28"/>
          <p:cNvSpPr/>
          <p:nvPr/>
        </p:nvSpPr>
        <p:spPr>
          <a:xfrm>
            <a:off x="6500268" y="2999770"/>
            <a:ext cx="1143917" cy="257369"/>
          </a:xfrm>
          <a:prstGeom prst="rect">
            <a:avLst/>
          </a:prstGeom>
          <a:noFill/>
          <a:ln>
            <a:noFill/>
          </a:ln>
        </p:spPr>
        <p:txBody>
          <a:bodyPr spcFirstLastPara="1" wrap="square" lIns="72000" tIns="36000" rIns="72000" bIns="36000" anchor="t" anchorCtr="0">
            <a:spAutoFit/>
          </a:bodyPr>
          <a:lstStyle/>
          <a:p>
            <a:pPr algn="r">
              <a:buSzPts val="1200"/>
            </a:pPr>
            <a:r>
              <a:rPr lang="en-US" sz="1200" b="1" i="1">
                <a:solidFill>
                  <a:srgbClr val="2D75B6"/>
                </a:solidFill>
                <a:latin typeface="Roboto"/>
                <a:ea typeface="Roboto"/>
                <a:cs typeface="Roboto"/>
                <a:sym typeface="Roboto"/>
              </a:rPr>
              <a:t>Task</a:t>
            </a:r>
            <a:endParaRPr sz="1400"/>
          </a:p>
        </p:txBody>
      </p:sp>
      <p:sp>
        <p:nvSpPr>
          <p:cNvPr id="2217" name="Google Shape;2217;p28"/>
          <p:cNvSpPr/>
          <p:nvPr/>
        </p:nvSpPr>
        <p:spPr>
          <a:xfrm>
            <a:off x="6500268" y="3188209"/>
            <a:ext cx="1143917" cy="226591"/>
          </a:xfrm>
          <a:prstGeom prst="rect">
            <a:avLst/>
          </a:prstGeom>
          <a:noFill/>
          <a:ln>
            <a:noFill/>
          </a:ln>
        </p:spPr>
        <p:txBody>
          <a:bodyPr spcFirstLastPara="1" wrap="square" lIns="72000" tIns="36000" rIns="72000" bIns="36000" anchor="t" anchorCtr="0">
            <a:spAutoFit/>
          </a:bodyPr>
          <a:lstStyle/>
          <a:p>
            <a:pPr algn="r">
              <a:buSzPts val="1000"/>
            </a:pPr>
            <a:r>
              <a:rPr lang="en-US" sz="1000">
                <a:solidFill>
                  <a:srgbClr val="7F7F7F"/>
                </a:solidFill>
                <a:latin typeface="Roboto"/>
                <a:ea typeface="Roboto"/>
                <a:cs typeface="Roboto"/>
                <a:sym typeface="Roboto"/>
              </a:rPr>
              <a:t>Small granularity</a:t>
            </a:r>
            <a:endParaRPr sz="1400"/>
          </a:p>
        </p:txBody>
      </p:sp>
      <p:pic>
        <p:nvPicPr>
          <p:cNvPr id="2218" name="Google Shape;2218;p28" descr="http://www.marketingfortravelexperts.com/wp-content/uploads/2014/05/black-right-arrow.png"/>
          <p:cNvPicPr preferRelativeResize="0"/>
          <p:nvPr/>
        </p:nvPicPr>
        <p:blipFill rotWithShape="1">
          <a:blip r:embed="rId3">
            <a:alphaModFix amt="70000"/>
          </a:blip>
          <a:srcRect/>
          <a:stretch/>
        </p:blipFill>
        <p:spPr>
          <a:xfrm rot="2700000">
            <a:off x="7455163" y="2189860"/>
            <a:ext cx="462675" cy="157675"/>
          </a:xfrm>
          <a:prstGeom prst="rect">
            <a:avLst/>
          </a:prstGeom>
          <a:noFill/>
          <a:ln>
            <a:noFill/>
          </a:ln>
        </p:spPr>
      </p:pic>
      <p:cxnSp>
        <p:nvCxnSpPr>
          <p:cNvPr id="2219" name="Google Shape;2219;p28"/>
          <p:cNvCxnSpPr>
            <a:stCxn id="2178" idx="2"/>
            <a:endCxn id="2205" idx="7"/>
          </p:cNvCxnSpPr>
          <p:nvPr/>
        </p:nvCxnSpPr>
        <p:spPr>
          <a:xfrm flipH="1">
            <a:off x="8251594" y="3004593"/>
            <a:ext cx="204300" cy="252600"/>
          </a:xfrm>
          <a:prstGeom prst="straightConnector1">
            <a:avLst/>
          </a:prstGeom>
          <a:noFill/>
          <a:ln w="19050" cap="flat" cmpd="sng">
            <a:solidFill>
              <a:srgbClr val="F16D19">
                <a:alpha val="80000"/>
              </a:srgbClr>
            </a:solidFill>
            <a:prstDash val="solid"/>
            <a:miter lim="800000"/>
            <a:headEnd type="none" w="sm" len="sm"/>
            <a:tailEnd type="stealth" w="med" len="med"/>
          </a:ln>
        </p:spPr>
      </p:cxnSp>
      <p:sp>
        <p:nvSpPr>
          <p:cNvPr id="2178" name="Google Shape;2178;p28"/>
          <p:cNvSpPr/>
          <p:nvPr/>
        </p:nvSpPr>
        <p:spPr>
          <a:xfrm>
            <a:off x="7847605" y="2483262"/>
            <a:ext cx="1216579" cy="521332"/>
          </a:xfrm>
          <a:prstGeom prst="roundRect">
            <a:avLst>
              <a:gd name="adj" fmla="val 16667"/>
            </a:avLst>
          </a:prstGeom>
          <a:noFill/>
          <a:ln w="19050" cap="flat" cmpd="sng">
            <a:solidFill>
              <a:srgbClr val="2D75B6"/>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180" name="Google Shape;2180;p28"/>
          <p:cNvSpPr/>
          <p:nvPr/>
        </p:nvSpPr>
        <p:spPr>
          <a:xfrm>
            <a:off x="9267602" y="2483262"/>
            <a:ext cx="1252439" cy="521332"/>
          </a:xfrm>
          <a:prstGeom prst="roundRect">
            <a:avLst>
              <a:gd name="adj" fmla="val 16667"/>
            </a:avLst>
          </a:prstGeom>
          <a:noFill/>
          <a:ln w="19050" cap="flat" cmpd="sng">
            <a:solidFill>
              <a:srgbClr val="2D75B6"/>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220" name="Google Shape;2220;p28" descr="http://www.marketingfortravelexperts.com/wp-content/uploads/2014/05/black-right-arrow.png"/>
          <p:cNvPicPr preferRelativeResize="0"/>
          <p:nvPr/>
        </p:nvPicPr>
        <p:blipFill rotWithShape="1">
          <a:blip r:embed="rId4">
            <a:alphaModFix amt="70000"/>
          </a:blip>
          <a:srcRect/>
          <a:stretch/>
        </p:blipFill>
        <p:spPr>
          <a:xfrm rot="8100000" flipH="1">
            <a:off x="7655293" y="2976110"/>
            <a:ext cx="365899" cy="124695"/>
          </a:xfrm>
          <a:prstGeom prst="rect">
            <a:avLst/>
          </a:prstGeom>
          <a:noFill/>
          <a:ln>
            <a:noFill/>
          </a:ln>
        </p:spPr>
      </p:pic>
      <p:sp>
        <p:nvSpPr>
          <p:cNvPr id="2221" name="Google Shape;2221;p28"/>
          <p:cNvSpPr txBox="1">
            <a:spLocks noGrp="1"/>
          </p:cNvSpPr>
          <p:nvPr>
            <p:ph type="ftr" idx="11"/>
          </p:nvPr>
        </p:nvSpPr>
        <p:spPr>
          <a:xfrm>
            <a:off x="6705600" y="8524575"/>
            <a:ext cx="2844800" cy="486833"/>
          </a:xfrm>
          <a:prstGeom prst="rect">
            <a:avLst/>
          </a:prstGeom>
          <a:solidFill>
            <a:schemeClr val="lt1"/>
          </a:solidFill>
          <a:ln>
            <a:noFill/>
          </a:ln>
        </p:spPr>
        <p:txBody>
          <a:bodyPr spcFirstLastPara="1" vert="horz" wrap="square" lIns="121900" tIns="60933" rIns="121900" bIns="60933" rtlCol="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467" b="0" i="0" u="none" strike="noStrike" cap="none">
                <a:solidFill>
                  <a:srgbClr val="2D75B6"/>
                </a:solidFill>
                <a:latin typeface="Roboto Light"/>
                <a:ea typeface="Roboto Light"/>
                <a:cs typeface="Roboto Light"/>
                <a:sym typeface="Roboto Light"/>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Roboto Light"/>
                <a:ea typeface="Roboto Light"/>
                <a:cs typeface="Roboto Light"/>
                <a:sym typeface="Roboto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Roboto Light"/>
                <a:ea typeface="Roboto Light"/>
                <a:cs typeface="Roboto Light"/>
                <a:sym typeface="Roboto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Roboto Light"/>
                <a:ea typeface="Roboto Light"/>
                <a:cs typeface="Roboto Light"/>
                <a:sym typeface="Roboto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Roboto Light"/>
                <a:ea typeface="Roboto Light"/>
                <a:cs typeface="Roboto Light"/>
                <a:sym typeface="Roboto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Roboto Light"/>
                <a:ea typeface="Roboto Light"/>
                <a:cs typeface="Roboto Light"/>
                <a:sym typeface="Roboto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Roboto Light"/>
                <a:ea typeface="Roboto Light"/>
                <a:cs typeface="Roboto Light"/>
                <a:sym typeface="Roboto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Roboto Light"/>
                <a:ea typeface="Roboto Light"/>
                <a:cs typeface="Roboto Light"/>
                <a:sym typeface="Roboto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Roboto Light"/>
                <a:ea typeface="Roboto Light"/>
                <a:cs typeface="Roboto Light"/>
                <a:sym typeface="Roboto Light"/>
              </a:defRPr>
            </a:lvl9pPr>
          </a:lstStyle>
          <a:p>
            <a:pPr algn="ctr">
              <a:buSzPts val="1400"/>
            </a:pPr>
            <a:endParaRPr/>
          </a:p>
        </p:txBody>
      </p:sp>
      <p:sp>
        <p:nvSpPr>
          <p:cNvPr id="2222" name="Google Shape;2222;p28"/>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36</a:t>
            </a:fld>
            <a:endParaRPr/>
          </a:p>
        </p:txBody>
      </p:sp>
      <p:sp>
        <p:nvSpPr>
          <p:cNvPr id="2223" name="Google Shape;2223;p28"/>
          <p:cNvSpPr/>
          <p:nvPr/>
        </p:nvSpPr>
        <p:spPr>
          <a:xfrm>
            <a:off x="2603285" y="2999770"/>
            <a:ext cx="1340345" cy="112525"/>
          </a:xfrm>
          <a:prstGeom prst="ellipse">
            <a:avLst/>
          </a:prstGeom>
          <a:gradFill>
            <a:gsLst>
              <a:gs pos="0">
                <a:srgbClr val="D8D8D8"/>
              </a:gs>
              <a:gs pos="100000">
                <a:srgbClr val="F2F2F2">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a:solidFill>
                <a:srgbClr val="FFFFFF"/>
              </a:solidFill>
              <a:latin typeface="Calibri"/>
              <a:ea typeface="Calibri"/>
              <a:cs typeface="Calibri"/>
              <a:sym typeface="Calibri"/>
            </a:endParaRPr>
          </a:p>
        </p:txBody>
      </p:sp>
      <p:grpSp>
        <p:nvGrpSpPr>
          <p:cNvPr id="2224" name="Google Shape;2224;p28"/>
          <p:cNvGrpSpPr/>
          <p:nvPr/>
        </p:nvGrpSpPr>
        <p:grpSpPr>
          <a:xfrm>
            <a:off x="2509553" y="1894139"/>
            <a:ext cx="1932003" cy="1146120"/>
            <a:chOff x="2509554" y="1894139"/>
            <a:chExt cx="1932002" cy="1146120"/>
          </a:xfrm>
        </p:grpSpPr>
        <p:sp>
          <p:nvSpPr>
            <p:cNvPr id="2225" name="Google Shape;2225;p28"/>
            <p:cNvSpPr/>
            <p:nvPr/>
          </p:nvSpPr>
          <p:spPr>
            <a:xfrm>
              <a:off x="2509554" y="2500573"/>
              <a:ext cx="265315" cy="143894"/>
            </a:xfrm>
            <a:custGeom>
              <a:avLst/>
              <a:gdLst/>
              <a:ahLst/>
              <a:cxnLst/>
              <a:rect l="l" t="t" r="r" b="b"/>
              <a:pathLst>
                <a:path w="791" h="429" extrusionOk="0">
                  <a:moveTo>
                    <a:pt x="791" y="0"/>
                  </a:moveTo>
                  <a:lnTo>
                    <a:pt x="578" y="91"/>
                  </a:lnTo>
                  <a:lnTo>
                    <a:pt x="0" y="429"/>
                  </a:lnTo>
                  <a:lnTo>
                    <a:pt x="463" y="380"/>
                  </a:lnTo>
                  <a:lnTo>
                    <a:pt x="791" y="0"/>
                  </a:lnTo>
                  <a:close/>
                </a:path>
              </a:pathLst>
            </a:custGeom>
            <a:solidFill>
              <a:srgbClr val="4F6128"/>
            </a:soli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26" name="Google Shape;2226;p28"/>
            <p:cNvSpPr/>
            <p:nvPr/>
          </p:nvSpPr>
          <p:spPr>
            <a:xfrm>
              <a:off x="2897632" y="2704842"/>
              <a:ext cx="120415" cy="246196"/>
            </a:xfrm>
            <a:custGeom>
              <a:avLst/>
              <a:gdLst/>
              <a:ahLst/>
              <a:cxnLst/>
              <a:rect l="l" t="t" r="r" b="b"/>
              <a:pathLst>
                <a:path w="359" h="734" extrusionOk="0">
                  <a:moveTo>
                    <a:pt x="359" y="0"/>
                  </a:moveTo>
                  <a:lnTo>
                    <a:pt x="258" y="140"/>
                  </a:lnTo>
                  <a:lnTo>
                    <a:pt x="0" y="734"/>
                  </a:lnTo>
                  <a:lnTo>
                    <a:pt x="202" y="684"/>
                  </a:lnTo>
                  <a:lnTo>
                    <a:pt x="359" y="0"/>
                  </a:lnTo>
                  <a:close/>
                </a:path>
              </a:pathLst>
            </a:custGeom>
            <a:gradFill>
              <a:gsLst>
                <a:gs pos="0">
                  <a:srgbClr val="338AA1"/>
                </a:gs>
                <a:gs pos="69000">
                  <a:srgbClr val="657D33"/>
                </a:gs>
                <a:gs pos="100000">
                  <a:srgbClr val="657D33"/>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27" name="Google Shape;2227;p28"/>
            <p:cNvSpPr/>
            <p:nvPr/>
          </p:nvSpPr>
          <p:spPr>
            <a:xfrm>
              <a:off x="3331661" y="2774273"/>
              <a:ext cx="79829" cy="264644"/>
            </a:xfrm>
            <a:custGeom>
              <a:avLst/>
              <a:gdLst/>
              <a:ahLst/>
              <a:cxnLst/>
              <a:rect l="l" t="t" r="r" b="b"/>
              <a:pathLst>
                <a:path w="238" h="789" extrusionOk="0">
                  <a:moveTo>
                    <a:pt x="8" y="0"/>
                  </a:moveTo>
                  <a:lnTo>
                    <a:pt x="0" y="188"/>
                  </a:lnTo>
                  <a:lnTo>
                    <a:pt x="150" y="789"/>
                  </a:lnTo>
                  <a:lnTo>
                    <a:pt x="209" y="691"/>
                  </a:lnTo>
                  <a:lnTo>
                    <a:pt x="238" y="490"/>
                  </a:lnTo>
                  <a:lnTo>
                    <a:pt x="8" y="0"/>
                  </a:lnTo>
                  <a:close/>
                </a:path>
              </a:pathLst>
            </a:custGeom>
            <a:gradFill>
              <a:gsLst>
                <a:gs pos="0">
                  <a:srgbClr val="338AA1"/>
                </a:gs>
                <a:gs pos="54000">
                  <a:srgbClr val="338AA1"/>
                </a:gs>
                <a:gs pos="100000">
                  <a:srgbClr val="6B8536"/>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28" name="Google Shape;2228;p28"/>
            <p:cNvSpPr/>
            <p:nvPr/>
          </p:nvSpPr>
          <p:spPr>
            <a:xfrm>
              <a:off x="3630853" y="2700146"/>
              <a:ext cx="186157" cy="219698"/>
            </a:xfrm>
            <a:custGeom>
              <a:avLst/>
              <a:gdLst/>
              <a:ahLst/>
              <a:cxnLst/>
              <a:rect l="l" t="t" r="r" b="b"/>
              <a:pathLst>
                <a:path w="555" h="655" extrusionOk="0">
                  <a:moveTo>
                    <a:pt x="0" y="0"/>
                  </a:moveTo>
                  <a:lnTo>
                    <a:pt x="41" y="109"/>
                  </a:lnTo>
                  <a:lnTo>
                    <a:pt x="41" y="109"/>
                  </a:lnTo>
                  <a:lnTo>
                    <a:pt x="148" y="228"/>
                  </a:lnTo>
                  <a:lnTo>
                    <a:pt x="247" y="335"/>
                  </a:lnTo>
                  <a:lnTo>
                    <a:pt x="344" y="438"/>
                  </a:lnTo>
                  <a:lnTo>
                    <a:pt x="344" y="438"/>
                  </a:lnTo>
                  <a:lnTo>
                    <a:pt x="426" y="523"/>
                  </a:lnTo>
                  <a:lnTo>
                    <a:pt x="493" y="593"/>
                  </a:lnTo>
                  <a:lnTo>
                    <a:pt x="555" y="655"/>
                  </a:lnTo>
                  <a:lnTo>
                    <a:pt x="555" y="493"/>
                  </a:lnTo>
                  <a:lnTo>
                    <a:pt x="357" y="240"/>
                  </a:lnTo>
                  <a:lnTo>
                    <a:pt x="0" y="0"/>
                  </a:lnTo>
                  <a:close/>
                </a:path>
              </a:pathLst>
            </a:custGeom>
            <a:gradFill>
              <a:gsLst>
                <a:gs pos="0">
                  <a:srgbClr val="358FA7"/>
                </a:gs>
                <a:gs pos="100000">
                  <a:srgbClr val="6B8536"/>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29" name="Google Shape;2229;p28"/>
            <p:cNvSpPr/>
            <p:nvPr/>
          </p:nvSpPr>
          <p:spPr>
            <a:xfrm>
              <a:off x="3839147" y="2396258"/>
              <a:ext cx="88550" cy="32200"/>
            </a:xfrm>
            <a:custGeom>
              <a:avLst/>
              <a:gdLst/>
              <a:ahLst/>
              <a:cxnLst/>
              <a:rect l="l" t="t" r="r" b="b"/>
              <a:pathLst>
                <a:path w="264" h="96" extrusionOk="0">
                  <a:moveTo>
                    <a:pt x="0" y="0"/>
                  </a:moveTo>
                  <a:lnTo>
                    <a:pt x="0" y="0"/>
                  </a:lnTo>
                  <a:lnTo>
                    <a:pt x="44" y="18"/>
                  </a:lnTo>
                  <a:lnTo>
                    <a:pt x="84" y="35"/>
                  </a:lnTo>
                  <a:lnTo>
                    <a:pt x="124" y="51"/>
                  </a:lnTo>
                  <a:lnTo>
                    <a:pt x="124" y="51"/>
                  </a:lnTo>
                  <a:lnTo>
                    <a:pt x="208" y="80"/>
                  </a:lnTo>
                  <a:lnTo>
                    <a:pt x="256" y="96"/>
                  </a:lnTo>
                  <a:lnTo>
                    <a:pt x="264" y="60"/>
                  </a:lnTo>
                  <a:lnTo>
                    <a:pt x="0" y="0"/>
                  </a:lnTo>
                  <a:close/>
                </a:path>
              </a:pathLst>
            </a:custGeom>
            <a:solidFill>
              <a:srgbClr val="76923C"/>
            </a:soli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30" name="Google Shape;2230;p28"/>
            <p:cNvSpPr/>
            <p:nvPr/>
          </p:nvSpPr>
          <p:spPr>
            <a:xfrm>
              <a:off x="3848874" y="2521704"/>
              <a:ext cx="287452" cy="127794"/>
            </a:xfrm>
            <a:custGeom>
              <a:avLst/>
              <a:gdLst/>
              <a:ahLst/>
              <a:cxnLst/>
              <a:rect l="l" t="t" r="r" b="b"/>
              <a:pathLst>
                <a:path w="857" h="381" extrusionOk="0">
                  <a:moveTo>
                    <a:pt x="0" y="0"/>
                  </a:moveTo>
                  <a:lnTo>
                    <a:pt x="0" y="0"/>
                  </a:lnTo>
                  <a:lnTo>
                    <a:pt x="50" y="27"/>
                  </a:lnTo>
                  <a:lnTo>
                    <a:pt x="106" y="56"/>
                  </a:lnTo>
                  <a:lnTo>
                    <a:pt x="177" y="92"/>
                  </a:lnTo>
                  <a:lnTo>
                    <a:pt x="261" y="133"/>
                  </a:lnTo>
                  <a:lnTo>
                    <a:pt x="352" y="176"/>
                  </a:lnTo>
                  <a:lnTo>
                    <a:pt x="448" y="219"/>
                  </a:lnTo>
                  <a:lnTo>
                    <a:pt x="496" y="240"/>
                  </a:lnTo>
                  <a:lnTo>
                    <a:pt x="545" y="260"/>
                  </a:lnTo>
                  <a:lnTo>
                    <a:pt x="545" y="260"/>
                  </a:lnTo>
                  <a:lnTo>
                    <a:pt x="700" y="322"/>
                  </a:lnTo>
                  <a:lnTo>
                    <a:pt x="796" y="359"/>
                  </a:lnTo>
                  <a:lnTo>
                    <a:pt x="844" y="377"/>
                  </a:lnTo>
                  <a:lnTo>
                    <a:pt x="857" y="381"/>
                  </a:lnTo>
                  <a:lnTo>
                    <a:pt x="675" y="213"/>
                  </a:lnTo>
                  <a:lnTo>
                    <a:pt x="0" y="0"/>
                  </a:lnTo>
                  <a:close/>
                </a:path>
              </a:pathLst>
            </a:custGeom>
            <a:solidFill>
              <a:srgbClr val="76923C"/>
            </a:soli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grpSp>
          <p:nvGrpSpPr>
            <p:cNvPr id="2231" name="Google Shape;2231;p28"/>
            <p:cNvGrpSpPr/>
            <p:nvPr/>
          </p:nvGrpSpPr>
          <p:grpSpPr>
            <a:xfrm>
              <a:off x="2509554" y="2455292"/>
              <a:ext cx="1726391" cy="584967"/>
              <a:chOff x="9467850" y="3248025"/>
              <a:chExt cx="8170863" cy="2768600"/>
            </a:xfrm>
          </p:grpSpPr>
          <p:sp>
            <p:nvSpPr>
              <p:cNvPr id="2232" name="Google Shape;2232;p28"/>
              <p:cNvSpPr/>
              <p:nvPr/>
            </p:nvSpPr>
            <p:spPr>
              <a:xfrm>
                <a:off x="16878300" y="3248025"/>
                <a:ext cx="760413" cy="919162"/>
              </a:xfrm>
              <a:custGeom>
                <a:avLst/>
                <a:gdLst/>
                <a:ahLst/>
                <a:cxnLst/>
                <a:rect l="l" t="t" r="r" b="b"/>
                <a:pathLst>
                  <a:path w="479" h="579" extrusionOk="0">
                    <a:moveTo>
                      <a:pt x="449" y="22"/>
                    </a:moveTo>
                    <a:lnTo>
                      <a:pt x="294" y="0"/>
                    </a:lnTo>
                    <a:lnTo>
                      <a:pt x="294" y="0"/>
                    </a:lnTo>
                    <a:lnTo>
                      <a:pt x="267" y="9"/>
                    </a:lnTo>
                    <a:lnTo>
                      <a:pt x="237" y="22"/>
                    </a:lnTo>
                    <a:lnTo>
                      <a:pt x="204" y="38"/>
                    </a:lnTo>
                    <a:lnTo>
                      <a:pt x="171" y="55"/>
                    </a:lnTo>
                    <a:lnTo>
                      <a:pt x="156" y="65"/>
                    </a:lnTo>
                    <a:lnTo>
                      <a:pt x="140" y="75"/>
                    </a:lnTo>
                    <a:lnTo>
                      <a:pt x="125" y="86"/>
                    </a:lnTo>
                    <a:lnTo>
                      <a:pt x="112" y="97"/>
                    </a:lnTo>
                    <a:lnTo>
                      <a:pt x="99" y="109"/>
                    </a:lnTo>
                    <a:lnTo>
                      <a:pt x="87" y="121"/>
                    </a:lnTo>
                    <a:lnTo>
                      <a:pt x="77" y="133"/>
                    </a:lnTo>
                    <a:lnTo>
                      <a:pt x="68" y="146"/>
                    </a:lnTo>
                    <a:lnTo>
                      <a:pt x="68" y="146"/>
                    </a:lnTo>
                    <a:lnTo>
                      <a:pt x="59" y="165"/>
                    </a:lnTo>
                    <a:lnTo>
                      <a:pt x="50" y="184"/>
                    </a:lnTo>
                    <a:lnTo>
                      <a:pt x="42" y="204"/>
                    </a:lnTo>
                    <a:lnTo>
                      <a:pt x="35" y="224"/>
                    </a:lnTo>
                    <a:lnTo>
                      <a:pt x="28" y="246"/>
                    </a:lnTo>
                    <a:lnTo>
                      <a:pt x="23" y="267"/>
                    </a:lnTo>
                    <a:lnTo>
                      <a:pt x="18" y="289"/>
                    </a:lnTo>
                    <a:lnTo>
                      <a:pt x="14" y="311"/>
                    </a:lnTo>
                    <a:lnTo>
                      <a:pt x="7" y="356"/>
                    </a:lnTo>
                    <a:lnTo>
                      <a:pt x="3" y="401"/>
                    </a:lnTo>
                    <a:lnTo>
                      <a:pt x="1" y="445"/>
                    </a:lnTo>
                    <a:lnTo>
                      <a:pt x="0" y="487"/>
                    </a:lnTo>
                    <a:lnTo>
                      <a:pt x="0" y="487"/>
                    </a:lnTo>
                    <a:lnTo>
                      <a:pt x="182" y="579"/>
                    </a:lnTo>
                    <a:lnTo>
                      <a:pt x="182" y="579"/>
                    </a:lnTo>
                    <a:lnTo>
                      <a:pt x="225" y="520"/>
                    </a:lnTo>
                    <a:lnTo>
                      <a:pt x="267" y="461"/>
                    </a:lnTo>
                    <a:lnTo>
                      <a:pt x="306" y="400"/>
                    </a:lnTo>
                    <a:lnTo>
                      <a:pt x="345" y="338"/>
                    </a:lnTo>
                    <a:lnTo>
                      <a:pt x="381" y="275"/>
                    </a:lnTo>
                    <a:lnTo>
                      <a:pt x="415" y="212"/>
                    </a:lnTo>
                    <a:lnTo>
                      <a:pt x="448" y="147"/>
                    </a:lnTo>
                    <a:lnTo>
                      <a:pt x="479" y="82"/>
                    </a:lnTo>
                    <a:lnTo>
                      <a:pt x="449" y="22"/>
                    </a:lnTo>
                    <a:close/>
                  </a:path>
                </a:pathLst>
              </a:custGeom>
              <a:gradFill>
                <a:gsLst>
                  <a:gs pos="0">
                    <a:srgbClr val="DBA500"/>
                  </a:gs>
                  <a:gs pos="12000">
                    <a:srgbClr val="DBA500"/>
                  </a:gs>
                  <a:gs pos="54000">
                    <a:srgbClr val="31859B"/>
                  </a:gs>
                  <a:gs pos="100000">
                    <a:srgbClr val="4F6128"/>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33" name="Google Shape;2233;p28"/>
              <p:cNvSpPr/>
              <p:nvPr/>
            </p:nvSpPr>
            <p:spPr>
              <a:xfrm>
                <a:off x="9467850" y="3941763"/>
                <a:ext cx="1835150" cy="1535112"/>
              </a:xfrm>
              <a:custGeom>
                <a:avLst/>
                <a:gdLst/>
                <a:ahLst/>
                <a:cxnLst/>
                <a:rect l="l" t="t" r="r" b="b"/>
                <a:pathLst>
                  <a:path w="1156" h="967" extrusionOk="0">
                    <a:moveTo>
                      <a:pt x="999" y="967"/>
                    </a:moveTo>
                    <a:lnTo>
                      <a:pt x="1156" y="774"/>
                    </a:lnTo>
                    <a:lnTo>
                      <a:pt x="1156" y="774"/>
                    </a:lnTo>
                    <a:lnTo>
                      <a:pt x="1128" y="707"/>
                    </a:lnTo>
                    <a:lnTo>
                      <a:pt x="1094" y="632"/>
                    </a:lnTo>
                    <a:lnTo>
                      <a:pt x="1056" y="552"/>
                    </a:lnTo>
                    <a:lnTo>
                      <a:pt x="1035" y="511"/>
                    </a:lnTo>
                    <a:lnTo>
                      <a:pt x="1014" y="470"/>
                    </a:lnTo>
                    <a:lnTo>
                      <a:pt x="992" y="430"/>
                    </a:lnTo>
                    <a:lnTo>
                      <a:pt x="969" y="390"/>
                    </a:lnTo>
                    <a:lnTo>
                      <a:pt x="945" y="352"/>
                    </a:lnTo>
                    <a:lnTo>
                      <a:pt x="920" y="315"/>
                    </a:lnTo>
                    <a:lnTo>
                      <a:pt x="894" y="281"/>
                    </a:lnTo>
                    <a:lnTo>
                      <a:pt x="869" y="250"/>
                    </a:lnTo>
                    <a:lnTo>
                      <a:pt x="855" y="235"/>
                    </a:lnTo>
                    <a:lnTo>
                      <a:pt x="843" y="222"/>
                    </a:lnTo>
                    <a:lnTo>
                      <a:pt x="829" y="209"/>
                    </a:lnTo>
                    <a:lnTo>
                      <a:pt x="816" y="197"/>
                    </a:lnTo>
                    <a:lnTo>
                      <a:pt x="816" y="197"/>
                    </a:lnTo>
                    <a:lnTo>
                      <a:pt x="800" y="185"/>
                    </a:lnTo>
                    <a:lnTo>
                      <a:pt x="784" y="173"/>
                    </a:lnTo>
                    <a:lnTo>
                      <a:pt x="768" y="162"/>
                    </a:lnTo>
                    <a:lnTo>
                      <a:pt x="751" y="151"/>
                    </a:lnTo>
                    <a:lnTo>
                      <a:pt x="718" y="131"/>
                    </a:lnTo>
                    <a:lnTo>
                      <a:pt x="682" y="112"/>
                    </a:lnTo>
                    <a:lnTo>
                      <a:pt x="646" y="97"/>
                    </a:lnTo>
                    <a:lnTo>
                      <a:pt x="610" y="82"/>
                    </a:lnTo>
                    <a:lnTo>
                      <a:pt x="573" y="69"/>
                    </a:lnTo>
                    <a:lnTo>
                      <a:pt x="535" y="58"/>
                    </a:lnTo>
                    <a:lnTo>
                      <a:pt x="498" y="47"/>
                    </a:lnTo>
                    <a:lnTo>
                      <a:pt x="460" y="38"/>
                    </a:lnTo>
                    <a:lnTo>
                      <a:pt x="424" y="30"/>
                    </a:lnTo>
                    <a:lnTo>
                      <a:pt x="388" y="23"/>
                    </a:lnTo>
                    <a:lnTo>
                      <a:pt x="317" y="10"/>
                    </a:lnTo>
                    <a:lnTo>
                      <a:pt x="252" y="0"/>
                    </a:lnTo>
                    <a:lnTo>
                      <a:pt x="252" y="0"/>
                    </a:lnTo>
                    <a:lnTo>
                      <a:pt x="0" y="127"/>
                    </a:lnTo>
                    <a:lnTo>
                      <a:pt x="0" y="127"/>
                    </a:lnTo>
                    <a:lnTo>
                      <a:pt x="49" y="191"/>
                    </a:lnTo>
                    <a:lnTo>
                      <a:pt x="100" y="254"/>
                    </a:lnTo>
                    <a:lnTo>
                      <a:pt x="153" y="315"/>
                    </a:lnTo>
                    <a:lnTo>
                      <a:pt x="208" y="375"/>
                    </a:lnTo>
                    <a:lnTo>
                      <a:pt x="265" y="434"/>
                    </a:lnTo>
                    <a:lnTo>
                      <a:pt x="324" y="491"/>
                    </a:lnTo>
                    <a:lnTo>
                      <a:pt x="385" y="546"/>
                    </a:lnTo>
                    <a:lnTo>
                      <a:pt x="447" y="600"/>
                    </a:lnTo>
                    <a:lnTo>
                      <a:pt x="510" y="651"/>
                    </a:lnTo>
                    <a:lnTo>
                      <a:pt x="576" y="702"/>
                    </a:lnTo>
                    <a:lnTo>
                      <a:pt x="642" y="750"/>
                    </a:lnTo>
                    <a:lnTo>
                      <a:pt x="711" y="797"/>
                    </a:lnTo>
                    <a:lnTo>
                      <a:pt x="781" y="843"/>
                    </a:lnTo>
                    <a:lnTo>
                      <a:pt x="852" y="886"/>
                    </a:lnTo>
                    <a:lnTo>
                      <a:pt x="926" y="927"/>
                    </a:lnTo>
                    <a:lnTo>
                      <a:pt x="999" y="967"/>
                    </a:lnTo>
                    <a:lnTo>
                      <a:pt x="999" y="967"/>
                    </a:lnTo>
                    <a:close/>
                  </a:path>
                </a:pathLst>
              </a:custGeom>
              <a:gradFill>
                <a:gsLst>
                  <a:gs pos="0">
                    <a:srgbClr val="DBA500"/>
                  </a:gs>
                  <a:gs pos="12000">
                    <a:srgbClr val="DBA500"/>
                  </a:gs>
                  <a:gs pos="54000">
                    <a:srgbClr val="31859B"/>
                  </a:gs>
                  <a:gs pos="100000">
                    <a:srgbClr val="4F6128"/>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34" name="Google Shape;2234;p28"/>
              <p:cNvSpPr/>
              <p:nvPr/>
            </p:nvSpPr>
            <p:spPr>
              <a:xfrm>
                <a:off x="11304588" y="5205413"/>
                <a:ext cx="2054225" cy="811212"/>
              </a:xfrm>
              <a:custGeom>
                <a:avLst/>
                <a:gdLst/>
                <a:ahLst/>
                <a:cxnLst/>
                <a:rect l="l" t="t" r="r" b="b"/>
                <a:pathLst>
                  <a:path w="1294" h="511" extrusionOk="0">
                    <a:moveTo>
                      <a:pt x="155" y="54"/>
                    </a:moveTo>
                    <a:lnTo>
                      <a:pt x="155" y="54"/>
                    </a:lnTo>
                    <a:lnTo>
                      <a:pt x="0" y="245"/>
                    </a:lnTo>
                    <a:lnTo>
                      <a:pt x="0" y="245"/>
                    </a:lnTo>
                    <a:lnTo>
                      <a:pt x="73" y="277"/>
                    </a:lnTo>
                    <a:lnTo>
                      <a:pt x="146" y="306"/>
                    </a:lnTo>
                    <a:lnTo>
                      <a:pt x="222" y="333"/>
                    </a:lnTo>
                    <a:lnTo>
                      <a:pt x="297" y="359"/>
                    </a:lnTo>
                    <a:lnTo>
                      <a:pt x="374" y="383"/>
                    </a:lnTo>
                    <a:lnTo>
                      <a:pt x="452" y="405"/>
                    </a:lnTo>
                    <a:lnTo>
                      <a:pt x="531" y="424"/>
                    </a:lnTo>
                    <a:lnTo>
                      <a:pt x="611" y="443"/>
                    </a:lnTo>
                    <a:lnTo>
                      <a:pt x="690" y="458"/>
                    </a:lnTo>
                    <a:lnTo>
                      <a:pt x="772" y="472"/>
                    </a:lnTo>
                    <a:lnTo>
                      <a:pt x="854" y="484"/>
                    </a:lnTo>
                    <a:lnTo>
                      <a:pt x="936" y="494"/>
                    </a:lnTo>
                    <a:lnTo>
                      <a:pt x="1020" y="502"/>
                    </a:lnTo>
                    <a:lnTo>
                      <a:pt x="1105" y="507"/>
                    </a:lnTo>
                    <a:lnTo>
                      <a:pt x="1189" y="510"/>
                    </a:lnTo>
                    <a:lnTo>
                      <a:pt x="1274" y="511"/>
                    </a:lnTo>
                    <a:lnTo>
                      <a:pt x="1274" y="511"/>
                    </a:lnTo>
                    <a:lnTo>
                      <a:pt x="1277" y="511"/>
                    </a:lnTo>
                    <a:lnTo>
                      <a:pt x="1294" y="301"/>
                    </a:lnTo>
                    <a:lnTo>
                      <a:pt x="1294" y="301"/>
                    </a:lnTo>
                    <a:lnTo>
                      <a:pt x="1235" y="267"/>
                    </a:lnTo>
                    <a:lnTo>
                      <a:pt x="1169" y="229"/>
                    </a:lnTo>
                    <a:lnTo>
                      <a:pt x="1098" y="189"/>
                    </a:lnTo>
                    <a:lnTo>
                      <a:pt x="1025" y="148"/>
                    </a:lnTo>
                    <a:lnTo>
                      <a:pt x="987" y="130"/>
                    </a:lnTo>
                    <a:lnTo>
                      <a:pt x="949" y="111"/>
                    </a:lnTo>
                    <a:lnTo>
                      <a:pt x="911" y="93"/>
                    </a:lnTo>
                    <a:lnTo>
                      <a:pt x="872" y="77"/>
                    </a:lnTo>
                    <a:lnTo>
                      <a:pt x="834" y="61"/>
                    </a:lnTo>
                    <a:lnTo>
                      <a:pt x="798" y="49"/>
                    </a:lnTo>
                    <a:lnTo>
                      <a:pt x="761" y="37"/>
                    </a:lnTo>
                    <a:lnTo>
                      <a:pt x="724" y="28"/>
                    </a:lnTo>
                    <a:lnTo>
                      <a:pt x="724" y="28"/>
                    </a:lnTo>
                    <a:lnTo>
                      <a:pt x="689" y="20"/>
                    </a:lnTo>
                    <a:lnTo>
                      <a:pt x="654" y="14"/>
                    </a:lnTo>
                    <a:lnTo>
                      <a:pt x="619" y="10"/>
                    </a:lnTo>
                    <a:lnTo>
                      <a:pt x="585" y="6"/>
                    </a:lnTo>
                    <a:lnTo>
                      <a:pt x="551" y="2"/>
                    </a:lnTo>
                    <a:lnTo>
                      <a:pt x="517" y="1"/>
                    </a:lnTo>
                    <a:lnTo>
                      <a:pt x="482" y="0"/>
                    </a:lnTo>
                    <a:lnTo>
                      <a:pt x="448" y="1"/>
                    </a:lnTo>
                    <a:lnTo>
                      <a:pt x="414" y="3"/>
                    </a:lnTo>
                    <a:lnTo>
                      <a:pt x="378" y="7"/>
                    </a:lnTo>
                    <a:lnTo>
                      <a:pt x="344" y="12"/>
                    </a:lnTo>
                    <a:lnTo>
                      <a:pt x="307" y="17"/>
                    </a:lnTo>
                    <a:lnTo>
                      <a:pt x="270" y="25"/>
                    </a:lnTo>
                    <a:lnTo>
                      <a:pt x="232" y="33"/>
                    </a:lnTo>
                    <a:lnTo>
                      <a:pt x="194" y="42"/>
                    </a:lnTo>
                    <a:lnTo>
                      <a:pt x="155" y="54"/>
                    </a:lnTo>
                    <a:lnTo>
                      <a:pt x="155" y="54"/>
                    </a:lnTo>
                    <a:close/>
                  </a:path>
                </a:pathLst>
              </a:custGeom>
              <a:gradFill>
                <a:gsLst>
                  <a:gs pos="0">
                    <a:srgbClr val="DBA500"/>
                  </a:gs>
                  <a:gs pos="12000">
                    <a:srgbClr val="DBA500"/>
                  </a:gs>
                  <a:gs pos="54000">
                    <a:srgbClr val="31859B"/>
                  </a:gs>
                  <a:gs pos="100000">
                    <a:srgbClr val="4F6128"/>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35" name="Google Shape;2235;p28"/>
              <p:cNvSpPr/>
              <p:nvPr/>
            </p:nvSpPr>
            <p:spPr>
              <a:xfrm>
                <a:off x="13596938" y="5237163"/>
                <a:ext cx="1831975" cy="773112"/>
              </a:xfrm>
              <a:custGeom>
                <a:avLst/>
                <a:gdLst/>
                <a:ahLst/>
                <a:cxnLst/>
                <a:rect l="l" t="t" r="r" b="b"/>
                <a:pathLst>
                  <a:path w="1154" h="487" extrusionOk="0">
                    <a:moveTo>
                      <a:pt x="1066" y="26"/>
                    </a:moveTo>
                    <a:lnTo>
                      <a:pt x="1066" y="26"/>
                    </a:lnTo>
                    <a:lnTo>
                      <a:pt x="1066" y="26"/>
                    </a:lnTo>
                    <a:lnTo>
                      <a:pt x="1001" y="17"/>
                    </a:lnTo>
                    <a:lnTo>
                      <a:pt x="930" y="10"/>
                    </a:lnTo>
                    <a:lnTo>
                      <a:pt x="854" y="5"/>
                    </a:lnTo>
                    <a:lnTo>
                      <a:pt x="817" y="2"/>
                    </a:lnTo>
                    <a:lnTo>
                      <a:pt x="777" y="1"/>
                    </a:lnTo>
                    <a:lnTo>
                      <a:pt x="738" y="0"/>
                    </a:lnTo>
                    <a:lnTo>
                      <a:pt x="698" y="0"/>
                    </a:lnTo>
                    <a:lnTo>
                      <a:pt x="659" y="2"/>
                    </a:lnTo>
                    <a:lnTo>
                      <a:pt x="621" y="5"/>
                    </a:lnTo>
                    <a:lnTo>
                      <a:pt x="583" y="8"/>
                    </a:lnTo>
                    <a:lnTo>
                      <a:pt x="546" y="12"/>
                    </a:lnTo>
                    <a:lnTo>
                      <a:pt x="512" y="18"/>
                    </a:lnTo>
                    <a:lnTo>
                      <a:pt x="478" y="26"/>
                    </a:lnTo>
                    <a:lnTo>
                      <a:pt x="478" y="26"/>
                    </a:lnTo>
                    <a:lnTo>
                      <a:pt x="446" y="34"/>
                    </a:lnTo>
                    <a:lnTo>
                      <a:pt x="414" y="43"/>
                    </a:lnTo>
                    <a:lnTo>
                      <a:pt x="384" y="54"/>
                    </a:lnTo>
                    <a:lnTo>
                      <a:pt x="354" y="65"/>
                    </a:lnTo>
                    <a:lnTo>
                      <a:pt x="325" y="77"/>
                    </a:lnTo>
                    <a:lnTo>
                      <a:pt x="297" y="91"/>
                    </a:lnTo>
                    <a:lnTo>
                      <a:pt x="269" y="104"/>
                    </a:lnTo>
                    <a:lnTo>
                      <a:pt x="242" y="120"/>
                    </a:lnTo>
                    <a:lnTo>
                      <a:pt x="214" y="136"/>
                    </a:lnTo>
                    <a:lnTo>
                      <a:pt x="187" y="154"/>
                    </a:lnTo>
                    <a:lnTo>
                      <a:pt x="160" y="172"/>
                    </a:lnTo>
                    <a:lnTo>
                      <a:pt x="131" y="190"/>
                    </a:lnTo>
                    <a:lnTo>
                      <a:pt x="75" y="233"/>
                    </a:lnTo>
                    <a:lnTo>
                      <a:pt x="16" y="278"/>
                    </a:lnTo>
                    <a:lnTo>
                      <a:pt x="0" y="487"/>
                    </a:lnTo>
                    <a:lnTo>
                      <a:pt x="0" y="487"/>
                    </a:lnTo>
                    <a:lnTo>
                      <a:pt x="78" y="482"/>
                    </a:lnTo>
                    <a:lnTo>
                      <a:pt x="154" y="475"/>
                    </a:lnTo>
                    <a:lnTo>
                      <a:pt x="230" y="467"/>
                    </a:lnTo>
                    <a:lnTo>
                      <a:pt x="306" y="456"/>
                    </a:lnTo>
                    <a:lnTo>
                      <a:pt x="380" y="444"/>
                    </a:lnTo>
                    <a:lnTo>
                      <a:pt x="455" y="430"/>
                    </a:lnTo>
                    <a:lnTo>
                      <a:pt x="528" y="414"/>
                    </a:lnTo>
                    <a:lnTo>
                      <a:pt x="601" y="397"/>
                    </a:lnTo>
                    <a:lnTo>
                      <a:pt x="673" y="379"/>
                    </a:lnTo>
                    <a:lnTo>
                      <a:pt x="744" y="359"/>
                    </a:lnTo>
                    <a:lnTo>
                      <a:pt x="814" y="337"/>
                    </a:lnTo>
                    <a:lnTo>
                      <a:pt x="884" y="312"/>
                    </a:lnTo>
                    <a:lnTo>
                      <a:pt x="953" y="287"/>
                    </a:lnTo>
                    <a:lnTo>
                      <a:pt x="1021" y="261"/>
                    </a:lnTo>
                    <a:lnTo>
                      <a:pt x="1088" y="233"/>
                    </a:lnTo>
                    <a:lnTo>
                      <a:pt x="1154" y="202"/>
                    </a:lnTo>
                    <a:lnTo>
                      <a:pt x="1066" y="26"/>
                    </a:lnTo>
                    <a:close/>
                  </a:path>
                </a:pathLst>
              </a:custGeom>
              <a:gradFill>
                <a:gsLst>
                  <a:gs pos="0">
                    <a:srgbClr val="DBA500"/>
                  </a:gs>
                  <a:gs pos="12000">
                    <a:srgbClr val="DBA500"/>
                  </a:gs>
                  <a:gs pos="54000">
                    <a:srgbClr val="31859B"/>
                  </a:gs>
                  <a:gs pos="100000">
                    <a:srgbClr val="4F6128"/>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36" name="Google Shape;2236;p28"/>
              <p:cNvSpPr/>
              <p:nvPr/>
            </p:nvSpPr>
            <p:spPr>
              <a:xfrm>
                <a:off x="15498763" y="4184650"/>
                <a:ext cx="1512888" cy="1262062"/>
              </a:xfrm>
              <a:custGeom>
                <a:avLst/>
                <a:gdLst/>
                <a:ahLst/>
                <a:cxnLst/>
                <a:rect l="l" t="t" r="r" b="b"/>
                <a:pathLst>
                  <a:path w="953" h="795" extrusionOk="0">
                    <a:moveTo>
                      <a:pt x="953" y="113"/>
                    </a:moveTo>
                    <a:lnTo>
                      <a:pt x="787" y="0"/>
                    </a:lnTo>
                    <a:lnTo>
                      <a:pt x="787" y="0"/>
                    </a:lnTo>
                    <a:lnTo>
                      <a:pt x="656" y="48"/>
                    </a:lnTo>
                    <a:lnTo>
                      <a:pt x="591" y="71"/>
                    </a:lnTo>
                    <a:lnTo>
                      <a:pt x="527" y="96"/>
                    </a:lnTo>
                    <a:lnTo>
                      <a:pt x="496" y="110"/>
                    </a:lnTo>
                    <a:lnTo>
                      <a:pt x="465" y="123"/>
                    </a:lnTo>
                    <a:lnTo>
                      <a:pt x="434" y="138"/>
                    </a:lnTo>
                    <a:lnTo>
                      <a:pt x="405" y="154"/>
                    </a:lnTo>
                    <a:lnTo>
                      <a:pt x="376" y="169"/>
                    </a:lnTo>
                    <a:lnTo>
                      <a:pt x="348" y="187"/>
                    </a:lnTo>
                    <a:lnTo>
                      <a:pt x="321" y="205"/>
                    </a:lnTo>
                    <a:lnTo>
                      <a:pt x="294" y="225"/>
                    </a:lnTo>
                    <a:lnTo>
                      <a:pt x="294" y="225"/>
                    </a:lnTo>
                    <a:lnTo>
                      <a:pt x="271" y="245"/>
                    </a:lnTo>
                    <a:lnTo>
                      <a:pt x="248" y="267"/>
                    </a:lnTo>
                    <a:lnTo>
                      <a:pt x="226" y="291"/>
                    </a:lnTo>
                    <a:lnTo>
                      <a:pt x="204" y="317"/>
                    </a:lnTo>
                    <a:lnTo>
                      <a:pt x="184" y="344"/>
                    </a:lnTo>
                    <a:lnTo>
                      <a:pt x="163" y="371"/>
                    </a:lnTo>
                    <a:lnTo>
                      <a:pt x="144" y="400"/>
                    </a:lnTo>
                    <a:lnTo>
                      <a:pt x="125" y="428"/>
                    </a:lnTo>
                    <a:lnTo>
                      <a:pt x="90" y="484"/>
                    </a:lnTo>
                    <a:lnTo>
                      <a:pt x="58" y="536"/>
                    </a:lnTo>
                    <a:lnTo>
                      <a:pt x="27" y="585"/>
                    </a:lnTo>
                    <a:lnTo>
                      <a:pt x="14" y="604"/>
                    </a:lnTo>
                    <a:lnTo>
                      <a:pt x="0" y="623"/>
                    </a:lnTo>
                    <a:lnTo>
                      <a:pt x="0" y="623"/>
                    </a:lnTo>
                    <a:lnTo>
                      <a:pt x="99" y="795"/>
                    </a:lnTo>
                    <a:lnTo>
                      <a:pt x="99" y="795"/>
                    </a:lnTo>
                    <a:lnTo>
                      <a:pt x="161" y="761"/>
                    </a:lnTo>
                    <a:lnTo>
                      <a:pt x="221" y="726"/>
                    </a:lnTo>
                    <a:lnTo>
                      <a:pt x="281" y="691"/>
                    </a:lnTo>
                    <a:lnTo>
                      <a:pt x="339" y="653"/>
                    </a:lnTo>
                    <a:lnTo>
                      <a:pt x="396" y="614"/>
                    </a:lnTo>
                    <a:lnTo>
                      <a:pt x="453" y="574"/>
                    </a:lnTo>
                    <a:lnTo>
                      <a:pt x="509" y="533"/>
                    </a:lnTo>
                    <a:lnTo>
                      <a:pt x="562" y="491"/>
                    </a:lnTo>
                    <a:lnTo>
                      <a:pt x="616" y="448"/>
                    </a:lnTo>
                    <a:lnTo>
                      <a:pt x="667" y="403"/>
                    </a:lnTo>
                    <a:lnTo>
                      <a:pt x="719" y="358"/>
                    </a:lnTo>
                    <a:lnTo>
                      <a:pt x="768" y="310"/>
                    </a:lnTo>
                    <a:lnTo>
                      <a:pt x="817" y="262"/>
                    </a:lnTo>
                    <a:lnTo>
                      <a:pt x="863" y="214"/>
                    </a:lnTo>
                    <a:lnTo>
                      <a:pt x="909" y="163"/>
                    </a:lnTo>
                    <a:lnTo>
                      <a:pt x="953" y="113"/>
                    </a:lnTo>
                    <a:lnTo>
                      <a:pt x="953" y="113"/>
                    </a:lnTo>
                    <a:close/>
                  </a:path>
                </a:pathLst>
              </a:custGeom>
              <a:gradFill>
                <a:gsLst>
                  <a:gs pos="0">
                    <a:srgbClr val="DBA500"/>
                  </a:gs>
                  <a:gs pos="12000">
                    <a:srgbClr val="DBA500"/>
                  </a:gs>
                  <a:gs pos="54000">
                    <a:srgbClr val="31859B"/>
                  </a:gs>
                  <a:gs pos="100000">
                    <a:srgbClr val="4F6128"/>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grpSp>
        <p:sp>
          <p:nvSpPr>
            <p:cNvPr id="2237" name="Google Shape;2237;p28"/>
            <p:cNvSpPr/>
            <p:nvPr/>
          </p:nvSpPr>
          <p:spPr>
            <a:xfrm>
              <a:off x="4145383" y="2462671"/>
              <a:ext cx="296173" cy="85196"/>
            </a:xfrm>
            <a:custGeom>
              <a:avLst/>
              <a:gdLst/>
              <a:ahLst/>
              <a:cxnLst/>
              <a:rect l="l" t="t" r="r" b="b"/>
              <a:pathLst>
                <a:path w="883" h="254" extrusionOk="0">
                  <a:moveTo>
                    <a:pt x="883" y="254"/>
                  </a:moveTo>
                  <a:lnTo>
                    <a:pt x="764" y="112"/>
                  </a:lnTo>
                  <a:lnTo>
                    <a:pt x="267" y="37"/>
                  </a:lnTo>
                  <a:lnTo>
                    <a:pt x="0" y="0"/>
                  </a:lnTo>
                  <a:lnTo>
                    <a:pt x="0" y="0"/>
                  </a:lnTo>
                  <a:lnTo>
                    <a:pt x="16" y="6"/>
                  </a:lnTo>
                  <a:lnTo>
                    <a:pt x="61" y="23"/>
                  </a:lnTo>
                  <a:lnTo>
                    <a:pt x="134" y="49"/>
                  </a:lnTo>
                  <a:lnTo>
                    <a:pt x="181" y="66"/>
                  </a:lnTo>
                  <a:lnTo>
                    <a:pt x="235" y="83"/>
                  </a:lnTo>
                  <a:lnTo>
                    <a:pt x="294" y="102"/>
                  </a:lnTo>
                  <a:lnTo>
                    <a:pt x="361" y="123"/>
                  </a:lnTo>
                  <a:lnTo>
                    <a:pt x="433" y="144"/>
                  </a:lnTo>
                  <a:lnTo>
                    <a:pt x="512" y="165"/>
                  </a:lnTo>
                  <a:lnTo>
                    <a:pt x="596" y="187"/>
                  </a:lnTo>
                  <a:lnTo>
                    <a:pt x="686" y="210"/>
                  </a:lnTo>
                  <a:lnTo>
                    <a:pt x="782" y="232"/>
                  </a:lnTo>
                  <a:lnTo>
                    <a:pt x="883" y="254"/>
                  </a:lnTo>
                  <a:lnTo>
                    <a:pt x="883" y="254"/>
                  </a:lnTo>
                  <a:close/>
                </a:path>
              </a:pathLst>
            </a:custGeom>
            <a:solidFill>
              <a:srgbClr val="D2A000"/>
            </a:soli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38" name="Google Shape;2238;p28"/>
            <p:cNvSpPr/>
            <p:nvPr/>
          </p:nvSpPr>
          <p:spPr>
            <a:xfrm>
              <a:off x="4294979" y="1894139"/>
              <a:ext cx="146577" cy="653728"/>
            </a:xfrm>
            <a:custGeom>
              <a:avLst/>
              <a:gdLst/>
              <a:ahLst/>
              <a:cxnLst/>
              <a:rect l="l" t="t" r="r" b="b"/>
              <a:pathLst>
                <a:path w="437" h="1949" extrusionOk="0">
                  <a:moveTo>
                    <a:pt x="23" y="0"/>
                  </a:moveTo>
                  <a:lnTo>
                    <a:pt x="170" y="94"/>
                  </a:lnTo>
                  <a:lnTo>
                    <a:pt x="170" y="94"/>
                  </a:lnTo>
                  <a:lnTo>
                    <a:pt x="183" y="163"/>
                  </a:lnTo>
                  <a:lnTo>
                    <a:pt x="217" y="346"/>
                  </a:lnTo>
                  <a:lnTo>
                    <a:pt x="239" y="470"/>
                  </a:lnTo>
                  <a:lnTo>
                    <a:pt x="264" y="609"/>
                  </a:lnTo>
                  <a:lnTo>
                    <a:pt x="289" y="761"/>
                  </a:lnTo>
                  <a:lnTo>
                    <a:pt x="313" y="919"/>
                  </a:lnTo>
                  <a:lnTo>
                    <a:pt x="313" y="919"/>
                  </a:lnTo>
                  <a:lnTo>
                    <a:pt x="328" y="1019"/>
                  </a:lnTo>
                  <a:lnTo>
                    <a:pt x="341" y="1117"/>
                  </a:lnTo>
                  <a:lnTo>
                    <a:pt x="367" y="1306"/>
                  </a:lnTo>
                  <a:lnTo>
                    <a:pt x="388" y="1480"/>
                  </a:lnTo>
                  <a:lnTo>
                    <a:pt x="405" y="1635"/>
                  </a:lnTo>
                  <a:lnTo>
                    <a:pt x="419" y="1764"/>
                  </a:lnTo>
                  <a:lnTo>
                    <a:pt x="429" y="1864"/>
                  </a:lnTo>
                  <a:lnTo>
                    <a:pt x="437" y="1949"/>
                  </a:lnTo>
                  <a:lnTo>
                    <a:pt x="218" y="1836"/>
                  </a:lnTo>
                  <a:lnTo>
                    <a:pt x="0" y="606"/>
                  </a:lnTo>
                  <a:lnTo>
                    <a:pt x="23" y="0"/>
                  </a:lnTo>
                  <a:close/>
                </a:path>
              </a:pathLst>
            </a:custGeom>
            <a:gradFill>
              <a:gsLst>
                <a:gs pos="0">
                  <a:srgbClr val="FEE495"/>
                </a:gs>
                <a:gs pos="100000">
                  <a:srgbClr val="F4B800"/>
                </a:gs>
              </a:gsLst>
              <a:lin ang="78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grpSp>
          <p:nvGrpSpPr>
            <p:cNvPr id="2239" name="Google Shape;2239;p28"/>
            <p:cNvGrpSpPr/>
            <p:nvPr/>
          </p:nvGrpSpPr>
          <p:grpSpPr>
            <a:xfrm>
              <a:off x="2594079" y="1894139"/>
              <a:ext cx="1782406" cy="1075682"/>
              <a:chOff x="9867900" y="592138"/>
              <a:chExt cx="8435975" cy="5091112"/>
            </a:xfrm>
          </p:grpSpPr>
          <p:sp>
            <p:nvSpPr>
              <p:cNvPr id="2240" name="Google Shape;2240;p28"/>
              <p:cNvSpPr/>
              <p:nvPr/>
            </p:nvSpPr>
            <p:spPr>
              <a:xfrm>
                <a:off x="9867900" y="3462338"/>
                <a:ext cx="1846263" cy="1708150"/>
              </a:xfrm>
              <a:custGeom>
                <a:avLst/>
                <a:gdLst/>
                <a:ahLst/>
                <a:cxnLst/>
                <a:rect l="l" t="t" r="r" b="b"/>
                <a:pathLst>
                  <a:path w="1163" h="1076" extrusionOk="0">
                    <a:moveTo>
                      <a:pt x="904" y="1076"/>
                    </a:moveTo>
                    <a:lnTo>
                      <a:pt x="1163" y="554"/>
                    </a:lnTo>
                    <a:lnTo>
                      <a:pt x="1163" y="554"/>
                    </a:lnTo>
                    <a:lnTo>
                      <a:pt x="1116" y="528"/>
                    </a:lnTo>
                    <a:lnTo>
                      <a:pt x="1072" y="499"/>
                    </a:lnTo>
                    <a:lnTo>
                      <a:pt x="1028" y="470"/>
                    </a:lnTo>
                    <a:lnTo>
                      <a:pt x="984" y="441"/>
                    </a:lnTo>
                    <a:lnTo>
                      <a:pt x="942" y="409"/>
                    </a:lnTo>
                    <a:lnTo>
                      <a:pt x="901" y="376"/>
                    </a:lnTo>
                    <a:lnTo>
                      <a:pt x="860" y="344"/>
                    </a:lnTo>
                    <a:lnTo>
                      <a:pt x="820" y="309"/>
                    </a:lnTo>
                    <a:lnTo>
                      <a:pt x="781" y="274"/>
                    </a:lnTo>
                    <a:lnTo>
                      <a:pt x="744" y="238"/>
                    </a:lnTo>
                    <a:lnTo>
                      <a:pt x="707" y="200"/>
                    </a:lnTo>
                    <a:lnTo>
                      <a:pt x="672" y="162"/>
                    </a:lnTo>
                    <a:lnTo>
                      <a:pt x="637" y="123"/>
                    </a:lnTo>
                    <a:lnTo>
                      <a:pt x="603" y="83"/>
                    </a:lnTo>
                    <a:lnTo>
                      <a:pt x="571" y="42"/>
                    </a:lnTo>
                    <a:lnTo>
                      <a:pt x="539" y="0"/>
                    </a:lnTo>
                    <a:lnTo>
                      <a:pt x="0" y="302"/>
                    </a:lnTo>
                    <a:lnTo>
                      <a:pt x="0" y="302"/>
                    </a:lnTo>
                    <a:lnTo>
                      <a:pt x="44" y="361"/>
                    </a:lnTo>
                    <a:lnTo>
                      <a:pt x="91" y="419"/>
                    </a:lnTo>
                    <a:lnTo>
                      <a:pt x="139" y="475"/>
                    </a:lnTo>
                    <a:lnTo>
                      <a:pt x="189" y="531"/>
                    </a:lnTo>
                    <a:lnTo>
                      <a:pt x="240" y="585"/>
                    </a:lnTo>
                    <a:lnTo>
                      <a:pt x="293" y="637"/>
                    </a:lnTo>
                    <a:lnTo>
                      <a:pt x="348" y="688"/>
                    </a:lnTo>
                    <a:lnTo>
                      <a:pt x="404" y="737"/>
                    </a:lnTo>
                    <a:lnTo>
                      <a:pt x="462" y="785"/>
                    </a:lnTo>
                    <a:lnTo>
                      <a:pt x="520" y="831"/>
                    </a:lnTo>
                    <a:lnTo>
                      <a:pt x="581" y="877"/>
                    </a:lnTo>
                    <a:lnTo>
                      <a:pt x="643" y="920"/>
                    </a:lnTo>
                    <a:lnTo>
                      <a:pt x="706" y="961"/>
                    </a:lnTo>
                    <a:lnTo>
                      <a:pt x="772" y="1001"/>
                    </a:lnTo>
                    <a:lnTo>
                      <a:pt x="838" y="1040"/>
                    </a:lnTo>
                    <a:lnTo>
                      <a:pt x="904" y="1076"/>
                    </a:lnTo>
                    <a:lnTo>
                      <a:pt x="904" y="1076"/>
                    </a:lnTo>
                    <a:close/>
                  </a:path>
                </a:pathLst>
              </a:custGeom>
              <a:gradFill>
                <a:gsLst>
                  <a:gs pos="0">
                    <a:srgbClr val="FFC000"/>
                  </a:gs>
                  <a:gs pos="12000">
                    <a:srgbClr val="FFC000"/>
                  </a:gs>
                  <a:gs pos="54000">
                    <a:srgbClr val="4BACC6"/>
                  </a:gs>
                  <a:gs pos="100000">
                    <a:srgbClr val="76923C"/>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41" name="Google Shape;2241;p28"/>
              <p:cNvSpPr/>
              <p:nvPr/>
            </p:nvSpPr>
            <p:spPr>
              <a:xfrm>
                <a:off x="13371513" y="4483100"/>
                <a:ext cx="1917700" cy="1195387"/>
              </a:xfrm>
              <a:custGeom>
                <a:avLst/>
                <a:gdLst/>
                <a:ahLst/>
                <a:cxnLst/>
                <a:rect l="l" t="t" r="r" b="b"/>
                <a:pathLst>
                  <a:path w="1208" h="753" extrusionOk="0">
                    <a:moveTo>
                      <a:pt x="1208" y="501"/>
                    </a:moveTo>
                    <a:lnTo>
                      <a:pt x="782" y="0"/>
                    </a:lnTo>
                    <a:lnTo>
                      <a:pt x="782" y="0"/>
                    </a:lnTo>
                    <a:lnTo>
                      <a:pt x="737" y="20"/>
                    </a:lnTo>
                    <a:lnTo>
                      <a:pt x="691" y="38"/>
                    </a:lnTo>
                    <a:lnTo>
                      <a:pt x="644" y="55"/>
                    </a:lnTo>
                    <a:lnTo>
                      <a:pt x="598" y="72"/>
                    </a:lnTo>
                    <a:lnTo>
                      <a:pt x="551" y="87"/>
                    </a:lnTo>
                    <a:lnTo>
                      <a:pt x="502" y="100"/>
                    </a:lnTo>
                    <a:lnTo>
                      <a:pt x="454" y="113"/>
                    </a:lnTo>
                    <a:lnTo>
                      <a:pt x="406" y="124"/>
                    </a:lnTo>
                    <a:lnTo>
                      <a:pt x="356" y="135"/>
                    </a:lnTo>
                    <a:lnTo>
                      <a:pt x="307" y="144"/>
                    </a:lnTo>
                    <a:lnTo>
                      <a:pt x="257" y="152"/>
                    </a:lnTo>
                    <a:lnTo>
                      <a:pt x="206" y="159"/>
                    </a:lnTo>
                    <a:lnTo>
                      <a:pt x="155" y="164"/>
                    </a:lnTo>
                    <a:lnTo>
                      <a:pt x="103" y="168"/>
                    </a:lnTo>
                    <a:lnTo>
                      <a:pt x="52" y="172"/>
                    </a:lnTo>
                    <a:lnTo>
                      <a:pt x="0" y="173"/>
                    </a:lnTo>
                    <a:lnTo>
                      <a:pt x="158" y="753"/>
                    </a:lnTo>
                    <a:lnTo>
                      <a:pt x="158" y="753"/>
                    </a:lnTo>
                    <a:lnTo>
                      <a:pt x="228" y="748"/>
                    </a:lnTo>
                    <a:lnTo>
                      <a:pt x="298" y="743"/>
                    </a:lnTo>
                    <a:lnTo>
                      <a:pt x="367" y="736"/>
                    </a:lnTo>
                    <a:lnTo>
                      <a:pt x="435" y="726"/>
                    </a:lnTo>
                    <a:lnTo>
                      <a:pt x="503" y="716"/>
                    </a:lnTo>
                    <a:lnTo>
                      <a:pt x="571" y="703"/>
                    </a:lnTo>
                    <a:lnTo>
                      <a:pt x="637" y="690"/>
                    </a:lnTo>
                    <a:lnTo>
                      <a:pt x="703" y="675"/>
                    </a:lnTo>
                    <a:lnTo>
                      <a:pt x="768" y="658"/>
                    </a:lnTo>
                    <a:lnTo>
                      <a:pt x="833" y="639"/>
                    </a:lnTo>
                    <a:lnTo>
                      <a:pt x="898" y="620"/>
                    </a:lnTo>
                    <a:lnTo>
                      <a:pt x="962" y="599"/>
                    </a:lnTo>
                    <a:lnTo>
                      <a:pt x="1024" y="576"/>
                    </a:lnTo>
                    <a:lnTo>
                      <a:pt x="1086" y="552"/>
                    </a:lnTo>
                    <a:lnTo>
                      <a:pt x="1147" y="527"/>
                    </a:lnTo>
                    <a:lnTo>
                      <a:pt x="1208" y="501"/>
                    </a:lnTo>
                    <a:lnTo>
                      <a:pt x="1208" y="501"/>
                    </a:lnTo>
                    <a:close/>
                  </a:path>
                </a:pathLst>
              </a:custGeom>
              <a:gradFill>
                <a:gsLst>
                  <a:gs pos="0">
                    <a:srgbClr val="FFC000"/>
                  </a:gs>
                  <a:gs pos="12000">
                    <a:srgbClr val="FFC000"/>
                  </a:gs>
                  <a:gs pos="54000">
                    <a:srgbClr val="4BACC6"/>
                  </a:gs>
                  <a:gs pos="100000">
                    <a:srgbClr val="76923C"/>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42" name="Google Shape;2242;p28"/>
              <p:cNvSpPr/>
              <p:nvPr/>
            </p:nvSpPr>
            <p:spPr>
              <a:xfrm>
                <a:off x="11550650" y="4429125"/>
                <a:ext cx="1808163" cy="1254125"/>
              </a:xfrm>
              <a:custGeom>
                <a:avLst/>
                <a:gdLst/>
                <a:ahLst/>
                <a:cxnLst/>
                <a:rect l="l" t="t" r="r" b="b"/>
                <a:pathLst>
                  <a:path w="1139" h="790" extrusionOk="0">
                    <a:moveTo>
                      <a:pt x="1026" y="206"/>
                    </a:moveTo>
                    <a:lnTo>
                      <a:pt x="1026" y="206"/>
                    </a:lnTo>
                    <a:lnTo>
                      <a:pt x="972" y="204"/>
                    </a:lnTo>
                    <a:lnTo>
                      <a:pt x="917" y="199"/>
                    </a:lnTo>
                    <a:lnTo>
                      <a:pt x="862" y="193"/>
                    </a:lnTo>
                    <a:lnTo>
                      <a:pt x="809" y="187"/>
                    </a:lnTo>
                    <a:lnTo>
                      <a:pt x="755" y="178"/>
                    </a:lnTo>
                    <a:lnTo>
                      <a:pt x="703" y="168"/>
                    </a:lnTo>
                    <a:lnTo>
                      <a:pt x="650" y="157"/>
                    </a:lnTo>
                    <a:lnTo>
                      <a:pt x="597" y="145"/>
                    </a:lnTo>
                    <a:lnTo>
                      <a:pt x="547" y="131"/>
                    </a:lnTo>
                    <a:lnTo>
                      <a:pt x="496" y="115"/>
                    </a:lnTo>
                    <a:lnTo>
                      <a:pt x="446" y="100"/>
                    </a:lnTo>
                    <a:lnTo>
                      <a:pt x="397" y="82"/>
                    </a:lnTo>
                    <a:lnTo>
                      <a:pt x="347" y="63"/>
                    </a:lnTo>
                    <a:lnTo>
                      <a:pt x="299" y="43"/>
                    </a:lnTo>
                    <a:lnTo>
                      <a:pt x="252" y="22"/>
                    </a:lnTo>
                    <a:lnTo>
                      <a:pt x="204" y="0"/>
                    </a:lnTo>
                    <a:lnTo>
                      <a:pt x="0" y="543"/>
                    </a:lnTo>
                    <a:lnTo>
                      <a:pt x="0" y="543"/>
                    </a:lnTo>
                    <a:lnTo>
                      <a:pt x="65" y="571"/>
                    </a:lnTo>
                    <a:lnTo>
                      <a:pt x="131" y="598"/>
                    </a:lnTo>
                    <a:lnTo>
                      <a:pt x="198" y="623"/>
                    </a:lnTo>
                    <a:lnTo>
                      <a:pt x="266" y="646"/>
                    </a:lnTo>
                    <a:lnTo>
                      <a:pt x="335" y="668"/>
                    </a:lnTo>
                    <a:lnTo>
                      <a:pt x="404" y="688"/>
                    </a:lnTo>
                    <a:lnTo>
                      <a:pt x="475" y="706"/>
                    </a:lnTo>
                    <a:lnTo>
                      <a:pt x="546" y="723"/>
                    </a:lnTo>
                    <a:lnTo>
                      <a:pt x="617" y="737"/>
                    </a:lnTo>
                    <a:lnTo>
                      <a:pt x="690" y="751"/>
                    </a:lnTo>
                    <a:lnTo>
                      <a:pt x="764" y="761"/>
                    </a:lnTo>
                    <a:lnTo>
                      <a:pt x="837" y="771"/>
                    </a:lnTo>
                    <a:lnTo>
                      <a:pt x="912" y="778"/>
                    </a:lnTo>
                    <a:lnTo>
                      <a:pt x="987" y="785"/>
                    </a:lnTo>
                    <a:lnTo>
                      <a:pt x="1063" y="788"/>
                    </a:lnTo>
                    <a:lnTo>
                      <a:pt x="1139" y="790"/>
                    </a:lnTo>
                    <a:lnTo>
                      <a:pt x="1026" y="206"/>
                    </a:lnTo>
                    <a:close/>
                  </a:path>
                </a:pathLst>
              </a:custGeom>
              <a:gradFill>
                <a:gsLst>
                  <a:gs pos="0">
                    <a:srgbClr val="FFC000"/>
                  </a:gs>
                  <a:gs pos="12000">
                    <a:srgbClr val="FFC000"/>
                  </a:gs>
                  <a:gs pos="54000">
                    <a:srgbClr val="4BACC6"/>
                  </a:gs>
                  <a:gs pos="100000">
                    <a:srgbClr val="76923C"/>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43" name="Google Shape;2243;p28"/>
              <p:cNvSpPr/>
              <p:nvPr/>
            </p:nvSpPr>
            <p:spPr>
              <a:xfrm>
                <a:off x="14774863" y="3695700"/>
                <a:ext cx="1973263" cy="1477962"/>
              </a:xfrm>
              <a:custGeom>
                <a:avLst/>
                <a:gdLst/>
                <a:ahLst/>
                <a:cxnLst/>
                <a:rect l="l" t="t" r="r" b="b"/>
                <a:pathLst>
                  <a:path w="1243" h="931" extrusionOk="0">
                    <a:moveTo>
                      <a:pt x="1243" y="308"/>
                    </a:moveTo>
                    <a:lnTo>
                      <a:pt x="580" y="0"/>
                    </a:lnTo>
                    <a:lnTo>
                      <a:pt x="580" y="0"/>
                    </a:lnTo>
                    <a:lnTo>
                      <a:pt x="548" y="34"/>
                    </a:lnTo>
                    <a:lnTo>
                      <a:pt x="517" y="68"/>
                    </a:lnTo>
                    <a:lnTo>
                      <a:pt x="485" y="100"/>
                    </a:lnTo>
                    <a:lnTo>
                      <a:pt x="452" y="132"/>
                    </a:lnTo>
                    <a:lnTo>
                      <a:pt x="418" y="162"/>
                    </a:lnTo>
                    <a:lnTo>
                      <a:pt x="384" y="193"/>
                    </a:lnTo>
                    <a:lnTo>
                      <a:pt x="348" y="222"/>
                    </a:lnTo>
                    <a:lnTo>
                      <a:pt x="312" y="250"/>
                    </a:lnTo>
                    <a:lnTo>
                      <a:pt x="275" y="278"/>
                    </a:lnTo>
                    <a:lnTo>
                      <a:pt x="238" y="305"/>
                    </a:lnTo>
                    <a:lnTo>
                      <a:pt x="200" y="330"/>
                    </a:lnTo>
                    <a:lnTo>
                      <a:pt x="161" y="356"/>
                    </a:lnTo>
                    <a:lnTo>
                      <a:pt x="122" y="381"/>
                    </a:lnTo>
                    <a:lnTo>
                      <a:pt x="82" y="404"/>
                    </a:lnTo>
                    <a:lnTo>
                      <a:pt x="41" y="426"/>
                    </a:lnTo>
                    <a:lnTo>
                      <a:pt x="0" y="448"/>
                    </a:lnTo>
                    <a:lnTo>
                      <a:pt x="456" y="931"/>
                    </a:lnTo>
                    <a:lnTo>
                      <a:pt x="456" y="931"/>
                    </a:lnTo>
                    <a:lnTo>
                      <a:pt x="513" y="901"/>
                    </a:lnTo>
                    <a:lnTo>
                      <a:pt x="568" y="869"/>
                    </a:lnTo>
                    <a:lnTo>
                      <a:pt x="623" y="836"/>
                    </a:lnTo>
                    <a:lnTo>
                      <a:pt x="677" y="802"/>
                    </a:lnTo>
                    <a:lnTo>
                      <a:pt x="729" y="767"/>
                    </a:lnTo>
                    <a:lnTo>
                      <a:pt x="782" y="731"/>
                    </a:lnTo>
                    <a:lnTo>
                      <a:pt x="832" y="693"/>
                    </a:lnTo>
                    <a:lnTo>
                      <a:pt x="882" y="655"/>
                    </a:lnTo>
                    <a:lnTo>
                      <a:pt x="931" y="615"/>
                    </a:lnTo>
                    <a:lnTo>
                      <a:pt x="979" y="574"/>
                    </a:lnTo>
                    <a:lnTo>
                      <a:pt x="1026" y="532"/>
                    </a:lnTo>
                    <a:lnTo>
                      <a:pt x="1072" y="490"/>
                    </a:lnTo>
                    <a:lnTo>
                      <a:pt x="1116" y="446"/>
                    </a:lnTo>
                    <a:lnTo>
                      <a:pt x="1159" y="401"/>
                    </a:lnTo>
                    <a:lnTo>
                      <a:pt x="1202" y="356"/>
                    </a:lnTo>
                    <a:lnTo>
                      <a:pt x="1243" y="308"/>
                    </a:lnTo>
                    <a:lnTo>
                      <a:pt x="1243" y="308"/>
                    </a:lnTo>
                    <a:close/>
                  </a:path>
                </a:pathLst>
              </a:custGeom>
              <a:gradFill>
                <a:gsLst>
                  <a:gs pos="0">
                    <a:srgbClr val="FFC000"/>
                  </a:gs>
                  <a:gs pos="12000">
                    <a:srgbClr val="FFC000"/>
                  </a:gs>
                  <a:gs pos="54000">
                    <a:srgbClr val="4BACC6"/>
                  </a:gs>
                  <a:gs pos="100000">
                    <a:srgbClr val="76923C"/>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sp>
            <p:nvSpPr>
              <p:cNvPr id="2244" name="Google Shape;2244;p28"/>
              <p:cNvSpPr/>
              <p:nvPr/>
            </p:nvSpPr>
            <p:spPr>
              <a:xfrm>
                <a:off x="15760700" y="592138"/>
                <a:ext cx="2543175" cy="3429000"/>
              </a:xfrm>
              <a:custGeom>
                <a:avLst/>
                <a:gdLst/>
                <a:ahLst/>
                <a:cxnLst/>
                <a:rect l="l" t="t" r="r" b="b"/>
                <a:pathLst>
                  <a:path w="1602" h="2160" extrusionOk="0">
                    <a:moveTo>
                      <a:pt x="1602" y="1847"/>
                    </a:moveTo>
                    <a:lnTo>
                      <a:pt x="1382" y="0"/>
                    </a:lnTo>
                    <a:lnTo>
                      <a:pt x="1382" y="0"/>
                    </a:lnTo>
                    <a:lnTo>
                      <a:pt x="1372" y="14"/>
                    </a:lnTo>
                    <a:lnTo>
                      <a:pt x="1343" y="51"/>
                    </a:lnTo>
                    <a:lnTo>
                      <a:pt x="1294" y="115"/>
                    </a:lnTo>
                    <a:lnTo>
                      <a:pt x="1223" y="202"/>
                    </a:lnTo>
                    <a:lnTo>
                      <a:pt x="1133" y="310"/>
                    </a:lnTo>
                    <a:lnTo>
                      <a:pt x="1079" y="373"/>
                    </a:lnTo>
                    <a:lnTo>
                      <a:pt x="1019" y="441"/>
                    </a:lnTo>
                    <a:lnTo>
                      <a:pt x="955" y="515"/>
                    </a:lnTo>
                    <a:lnTo>
                      <a:pt x="885" y="594"/>
                    </a:lnTo>
                    <a:lnTo>
                      <a:pt x="808" y="677"/>
                    </a:lnTo>
                    <a:lnTo>
                      <a:pt x="726" y="765"/>
                    </a:lnTo>
                    <a:lnTo>
                      <a:pt x="726" y="765"/>
                    </a:lnTo>
                    <a:lnTo>
                      <a:pt x="659" y="837"/>
                    </a:lnTo>
                    <a:lnTo>
                      <a:pt x="592" y="908"/>
                    </a:lnTo>
                    <a:lnTo>
                      <a:pt x="460" y="1043"/>
                    </a:lnTo>
                    <a:lnTo>
                      <a:pt x="337" y="1167"/>
                    </a:lnTo>
                    <a:lnTo>
                      <a:pt x="228" y="1277"/>
                    </a:lnTo>
                    <a:lnTo>
                      <a:pt x="135" y="1368"/>
                    </a:lnTo>
                    <a:lnTo>
                      <a:pt x="63" y="1437"/>
                    </a:lnTo>
                    <a:lnTo>
                      <a:pt x="0" y="1497"/>
                    </a:lnTo>
                    <a:lnTo>
                      <a:pt x="229" y="1563"/>
                    </a:lnTo>
                    <a:lnTo>
                      <a:pt x="229" y="1563"/>
                    </a:lnTo>
                    <a:lnTo>
                      <a:pt x="207" y="1604"/>
                    </a:lnTo>
                    <a:lnTo>
                      <a:pt x="185" y="1644"/>
                    </a:lnTo>
                    <a:lnTo>
                      <a:pt x="161" y="1683"/>
                    </a:lnTo>
                    <a:lnTo>
                      <a:pt x="137" y="1722"/>
                    </a:lnTo>
                    <a:lnTo>
                      <a:pt x="111" y="1761"/>
                    </a:lnTo>
                    <a:lnTo>
                      <a:pt x="84" y="1799"/>
                    </a:lnTo>
                    <a:lnTo>
                      <a:pt x="57" y="1836"/>
                    </a:lnTo>
                    <a:lnTo>
                      <a:pt x="29" y="1871"/>
                    </a:lnTo>
                    <a:lnTo>
                      <a:pt x="705" y="2160"/>
                    </a:lnTo>
                    <a:lnTo>
                      <a:pt x="705" y="2160"/>
                    </a:lnTo>
                    <a:lnTo>
                      <a:pt x="745" y="2109"/>
                    </a:lnTo>
                    <a:lnTo>
                      <a:pt x="783" y="2055"/>
                    </a:lnTo>
                    <a:lnTo>
                      <a:pt x="819" y="2002"/>
                    </a:lnTo>
                    <a:lnTo>
                      <a:pt x="853" y="1947"/>
                    </a:lnTo>
                    <a:lnTo>
                      <a:pt x="887" y="1891"/>
                    </a:lnTo>
                    <a:lnTo>
                      <a:pt x="918" y="1835"/>
                    </a:lnTo>
                    <a:lnTo>
                      <a:pt x="949" y="1777"/>
                    </a:lnTo>
                    <a:lnTo>
                      <a:pt x="978" y="1719"/>
                    </a:lnTo>
                    <a:lnTo>
                      <a:pt x="1602" y="1847"/>
                    </a:lnTo>
                    <a:close/>
                  </a:path>
                </a:pathLst>
              </a:custGeom>
              <a:gradFill>
                <a:gsLst>
                  <a:gs pos="0">
                    <a:srgbClr val="FFC000"/>
                  </a:gs>
                  <a:gs pos="12000">
                    <a:srgbClr val="FFC000"/>
                  </a:gs>
                  <a:gs pos="54000">
                    <a:srgbClr val="4BACC6"/>
                  </a:gs>
                  <a:gs pos="100000">
                    <a:srgbClr val="76923C"/>
                  </a:gs>
                </a:gsLst>
                <a:lin ang="9600000" scaled="0"/>
              </a:gradFill>
              <a:ln>
                <a:noFill/>
              </a:ln>
            </p:spPr>
            <p:txBody>
              <a:bodyPr spcFirstLastPara="1" wrap="square" lIns="91425" tIns="45700" rIns="91425" bIns="45700" anchor="t" anchorCtr="0">
                <a:noAutofit/>
              </a:bodyPr>
              <a:lstStyle/>
              <a:p>
                <a:pPr>
                  <a:buClr>
                    <a:schemeClr val="dk1"/>
                  </a:buClr>
                  <a:buSzPts val="1800"/>
                </a:pPr>
                <a:endParaRPr>
                  <a:latin typeface="Calibri"/>
                  <a:ea typeface="Calibri"/>
                  <a:cs typeface="Calibri"/>
                  <a:sym typeface="Calibri"/>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29"/>
          <p:cNvSpPr txBox="1">
            <a:spLocks noGrp="1"/>
          </p:cNvSpPr>
          <p:nvPr>
            <p:ph type="title"/>
          </p:nvPr>
        </p:nvSpPr>
        <p:spPr>
          <a:xfrm>
            <a:off x="838200" y="365125"/>
            <a:ext cx="9548675" cy="584735"/>
          </a:xfrm>
          <a:prstGeom prst="rect">
            <a:avLst/>
          </a:prstGeom>
          <a:noFill/>
          <a:ln>
            <a:noFill/>
          </a:ln>
        </p:spPr>
        <p:txBody>
          <a:bodyPr spcFirstLastPara="1" vert="horz" wrap="square" lIns="91425" tIns="45700" rIns="91425" bIns="45700" rtlCol="0" anchor="t" anchorCtr="0">
            <a:spAutoFit/>
          </a:bodyPr>
          <a:lstStyle/>
          <a:p>
            <a:pPr>
              <a:buClr>
                <a:srgbClr val="2D75B6"/>
              </a:buClr>
              <a:buSzPts val="3200"/>
            </a:pPr>
            <a:r>
              <a:rPr lang="en-US" sz="3200">
                <a:solidFill>
                  <a:srgbClr val="2D75B6"/>
                </a:solidFill>
              </a:rPr>
              <a:t>Pegasus also handles </a:t>
            </a:r>
            <a:r>
              <a:rPr lang="en-US" sz="3200">
                <a:solidFill>
                  <a:srgbClr val="74CA21"/>
                </a:solidFill>
              </a:rPr>
              <a:t>large-scale workflows</a:t>
            </a:r>
            <a:endParaRPr/>
          </a:p>
        </p:txBody>
      </p:sp>
      <p:sp>
        <p:nvSpPr>
          <p:cNvPr id="2250" name="Google Shape;2250;p29"/>
          <p:cNvSpPr/>
          <p:nvPr/>
        </p:nvSpPr>
        <p:spPr>
          <a:xfrm>
            <a:off x="3315403" y="1808901"/>
            <a:ext cx="1757732" cy="2991699"/>
          </a:xfrm>
          <a:custGeom>
            <a:avLst/>
            <a:gdLst/>
            <a:ahLst/>
            <a:cxnLst/>
            <a:rect l="l" t="t" r="r" b="b"/>
            <a:pathLst>
              <a:path w="1569646" h="2951187" extrusionOk="0">
                <a:moveTo>
                  <a:pt x="6468" y="812425"/>
                </a:moveTo>
                <a:lnTo>
                  <a:pt x="1208145" y="25722"/>
                </a:lnTo>
                <a:lnTo>
                  <a:pt x="1563295" y="0"/>
                </a:lnTo>
                <a:lnTo>
                  <a:pt x="1569646" y="2951187"/>
                </a:lnTo>
                <a:lnTo>
                  <a:pt x="1184842" y="2892257"/>
                </a:lnTo>
                <a:lnTo>
                  <a:pt x="0" y="1114618"/>
                </a:lnTo>
                <a:cubicBezTo>
                  <a:pt x="29" y="1009189"/>
                  <a:pt x="6439" y="917854"/>
                  <a:pt x="6468" y="812425"/>
                </a:cubicBezTo>
                <a:close/>
              </a:path>
            </a:pathLst>
          </a:cu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51" name="Google Shape;2251;p29"/>
          <p:cNvSpPr/>
          <p:nvPr/>
        </p:nvSpPr>
        <p:spPr>
          <a:xfrm>
            <a:off x="4603751" y="1811165"/>
            <a:ext cx="2618348" cy="2986847"/>
          </a:xfrm>
          <a:prstGeom prst="roundRect">
            <a:avLst>
              <a:gd name="adj" fmla="val 5166"/>
            </a:avLst>
          </a:prstGeom>
          <a:solidFill>
            <a:schemeClr val="lt1"/>
          </a:solidFill>
          <a:ln w="190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52" name="Google Shape;2252;p29"/>
          <p:cNvSpPr/>
          <p:nvPr/>
        </p:nvSpPr>
        <p:spPr>
          <a:xfrm>
            <a:off x="6264405" y="3394583"/>
            <a:ext cx="2317631" cy="2649167"/>
          </a:xfrm>
          <a:custGeom>
            <a:avLst/>
            <a:gdLst/>
            <a:ahLst/>
            <a:cxnLst/>
            <a:rect l="l" t="t" r="r" b="b"/>
            <a:pathLst>
              <a:path w="1539876" h="2951187" extrusionOk="0">
                <a:moveTo>
                  <a:pt x="2046" y="859647"/>
                </a:moveTo>
                <a:lnTo>
                  <a:pt x="1168883" y="15111"/>
                </a:lnTo>
                <a:lnTo>
                  <a:pt x="1533525" y="0"/>
                </a:lnTo>
                <a:lnTo>
                  <a:pt x="1539876" y="2951187"/>
                </a:lnTo>
                <a:lnTo>
                  <a:pt x="1167729" y="2918784"/>
                </a:lnTo>
                <a:lnTo>
                  <a:pt x="0" y="1170156"/>
                </a:lnTo>
                <a:lnTo>
                  <a:pt x="2046" y="859647"/>
                </a:lnTo>
                <a:close/>
              </a:path>
            </a:pathLst>
          </a:cu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253" name="Google Shape;2253;p29"/>
          <p:cNvCxnSpPr>
            <a:stCxn id="2254" idx="3"/>
            <a:endCxn id="2255" idx="0"/>
          </p:cNvCxnSpPr>
          <p:nvPr/>
        </p:nvCxnSpPr>
        <p:spPr>
          <a:xfrm flipH="1">
            <a:off x="966135" y="1883599"/>
            <a:ext cx="10485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256" name="Google Shape;2256;p29"/>
          <p:cNvCxnSpPr>
            <a:stCxn id="2254" idx="3"/>
            <a:endCxn id="2257" idx="0"/>
          </p:cNvCxnSpPr>
          <p:nvPr/>
        </p:nvCxnSpPr>
        <p:spPr>
          <a:xfrm flipH="1">
            <a:off x="1750335" y="1883599"/>
            <a:ext cx="2643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258" name="Google Shape;2258;p29"/>
          <p:cNvCxnSpPr>
            <a:stCxn id="2254" idx="5"/>
            <a:endCxn id="2259" idx="0"/>
          </p:cNvCxnSpPr>
          <p:nvPr/>
        </p:nvCxnSpPr>
        <p:spPr>
          <a:xfrm>
            <a:off x="2284031" y="1883599"/>
            <a:ext cx="2502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260" name="Google Shape;2260;p29"/>
          <p:cNvCxnSpPr>
            <a:stCxn id="2254" idx="5"/>
            <a:endCxn id="2261" idx="0"/>
          </p:cNvCxnSpPr>
          <p:nvPr/>
        </p:nvCxnSpPr>
        <p:spPr>
          <a:xfrm>
            <a:off x="2284031" y="1883599"/>
            <a:ext cx="10344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262" name="Google Shape;2262;p29"/>
          <p:cNvCxnSpPr>
            <a:stCxn id="2257" idx="4"/>
            <a:endCxn id="2263" idx="1"/>
          </p:cNvCxnSpPr>
          <p:nvPr/>
        </p:nvCxnSpPr>
        <p:spPr>
          <a:xfrm>
            <a:off x="1750205" y="2975663"/>
            <a:ext cx="2643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264" name="Google Shape;2264;p29"/>
          <p:cNvCxnSpPr>
            <a:stCxn id="2255" idx="4"/>
            <a:endCxn id="2263" idx="1"/>
          </p:cNvCxnSpPr>
          <p:nvPr/>
        </p:nvCxnSpPr>
        <p:spPr>
          <a:xfrm>
            <a:off x="966118" y="2975663"/>
            <a:ext cx="10485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265" name="Google Shape;2265;p29"/>
          <p:cNvCxnSpPr>
            <a:stCxn id="2259" idx="4"/>
            <a:endCxn id="2263" idx="7"/>
          </p:cNvCxnSpPr>
          <p:nvPr/>
        </p:nvCxnSpPr>
        <p:spPr>
          <a:xfrm flipH="1">
            <a:off x="2284091" y="2975663"/>
            <a:ext cx="2502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266" name="Google Shape;2266;p29"/>
          <p:cNvCxnSpPr>
            <a:stCxn id="2261" idx="4"/>
            <a:endCxn id="2263" idx="7"/>
          </p:cNvCxnSpPr>
          <p:nvPr/>
        </p:nvCxnSpPr>
        <p:spPr>
          <a:xfrm flipH="1">
            <a:off x="2283979" y="2975663"/>
            <a:ext cx="10344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267" name="Google Shape;2267;p29"/>
          <p:cNvCxnSpPr>
            <a:stCxn id="2263" idx="4"/>
            <a:endCxn id="2268" idx="0"/>
          </p:cNvCxnSpPr>
          <p:nvPr/>
        </p:nvCxnSpPr>
        <p:spPr>
          <a:xfrm>
            <a:off x="2149333" y="4026147"/>
            <a:ext cx="0" cy="427500"/>
          </a:xfrm>
          <a:prstGeom prst="straightConnector1">
            <a:avLst/>
          </a:prstGeom>
          <a:noFill/>
          <a:ln w="19050" cap="flat" cmpd="sng">
            <a:solidFill>
              <a:srgbClr val="2D75B6">
                <a:alpha val="80000"/>
              </a:srgbClr>
            </a:solidFill>
            <a:prstDash val="solid"/>
            <a:miter lim="800000"/>
            <a:headEnd type="none" w="sm" len="sm"/>
            <a:tailEnd type="stealth" w="med" len="med"/>
          </a:ln>
        </p:spPr>
      </p:cxnSp>
      <p:sp>
        <p:nvSpPr>
          <p:cNvPr id="2269" name="Google Shape;2269;p29"/>
          <p:cNvSpPr/>
          <p:nvPr/>
        </p:nvSpPr>
        <p:spPr>
          <a:xfrm>
            <a:off x="1995526" y="1594133"/>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70" name="Google Shape;2270;p29"/>
          <p:cNvSpPr/>
          <p:nvPr/>
        </p:nvSpPr>
        <p:spPr>
          <a:xfrm>
            <a:off x="812310" y="2631366"/>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71" name="Google Shape;2271;p29"/>
          <p:cNvSpPr/>
          <p:nvPr/>
        </p:nvSpPr>
        <p:spPr>
          <a:xfrm>
            <a:off x="1596398" y="2631366"/>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72" name="Google Shape;2272;p29"/>
          <p:cNvSpPr/>
          <p:nvPr/>
        </p:nvSpPr>
        <p:spPr>
          <a:xfrm>
            <a:off x="2380485" y="2631366"/>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73" name="Google Shape;2273;p29"/>
          <p:cNvSpPr/>
          <p:nvPr/>
        </p:nvSpPr>
        <p:spPr>
          <a:xfrm>
            <a:off x="1995526" y="3681847"/>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74" name="Google Shape;2274;p29"/>
          <p:cNvSpPr/>
          <p:nvPr/>
        </p:nvSpPr>
        <p:spPr>
          <a:xfrm>
            <a:off x="1995526" y="4490397"/>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54" name="Google Shape;2254;p29"/>
          <p:cNvSpPr/>
          <p:nvPr/>
        </p:nvSpPr>
        <p:spPr>
          <a:xfrm>
            <a:off x="1958842" y="1558411"/>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55" name="Google Shape;2255;p29"/>
          <p:cNvSpPr/>
          <p:nvPr/>
        </p:nvSpPr>
        <p:spPr>
          <a:xfrm>
            <a:off x="775627" y="2594682"/>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57" name="Google Shape;2257;p29"/>
          <p:cNvSpPr/>
          <p:nvPr/>
        </p:nvSpPr>
        <p:spPr>
          <a:xfrm>
            <a:off x="1559714" y="2594682"/>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59" name="Google Shape;2259;p29"/>
          <p:cNvSpPr/>
          <p:nvPr/>
        </p:nvSpPr>
        <p:spPr>
          <a:xfrm>
            <a:off x="2343802" y="2594682"/>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61" name="Google Shape;2261;p29"/>
          <p:cNvSpPr/>
          <p:nvPr/>
        </p:nvSpPr>
        <p:spPr>
          <a:xfrm>
            <a:off x="3127889" y="2594682"/>
            <a:ext cx="380983" cy="380983"/>
          </a:xfrm>
          <a:prstGeom prst="ellipse">
            <a:avLst/>
          </a:prstGeom>
          <a:solidFill>
            <a:schemeClr val="lt1"/>
          </a:solidFill>
          <a:ln w="1905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63" name="Google Shape;2263;p29"/>
          <p:cNvSpPr/>
          <p:nvPr/>
        </p:nvSpPr>
        <p:spPr>
          <a:xfrm>
            <a:off x="1958842" y="3645165"/>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68" name="Google Shape;2268;p29"/>
          <p:cNvSpPr/>
          <p:nvPr/>
        </p:nvSpPr>
        <p:spPr>
          <a:xfrm>
            <a:off x="1958842" y="4453713"/>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275" name="Google Shape;2275;p29"/>
          <p:cNvCxnSpPr>
            <a:stCxn id="2276" idx="4"/>
            <a:endCxn id="2277" idx="0"/>
          </p:cNvCxnSpPr>
          <p:nvPr/>
        </p:nvCxnSpPr>
        <p:spPr>
          <a:xfrm>
            <a:off x="5478471" y="2409515"/>
            <a:ext cx="396900" cy="657900"/>
          </a:xfrm>
          <a:prstGeom prst="straightConnector1">
            <a:avLst/>
          </a:prstGeom>
          <a:noFill/>
          <a:ln w="19050" cap="flat" cmpd="sng">
            <a:solidFill>
              <a:srgbClr val="74CA21">
                <a:alpha val="80000"/>
              </a:srgbClr>
            </a:solidFill>
            <a:prstDash val="solid"/>
            <a:miter lim="800000"/>
            <a:headEnd type="none" w="sm" len="sm"/>
            <a:tailEnd type="stealth" w="med" len="med"/>
          </a:ln>
        </p:spPr>
      </p:cxnSp>
      <p:grpSp>
        <p:nvGrpSpPr>
          <p:cNvPr id="2278" name="Google Shape;2278;p29"/>
          <p:cNvGrpSpPr/>
          <p:nvPr/>
        </p:nvGrpSpPr>
        <p:grpSpPr>
          <a:xfrm>
            <a:off x="4891007" y="3067403"/>
            <a:ext cx="380983" cy="380983"/>
            <a:chOff x="4642377" y="2853500"/>
            <a:chExt cx="380983" cy="380983"/>
          </a:xfrm>
        </p:grpSpPr>
        <p:sp>
          <p:nvSpPr>
            <p:cNvPr id="2279" name="Google Shape;2279;p29"/>
            <p:cNvSpPr/>
            <p:nvPr/>
          </p:nvSpPr>
          <p:spPr>
            <a:xfrm>
              <a:off x="4679060" y="2890184"/>
              <a:ext cx="307615" cy="307615"/>
            </a:xfrm>
            <a:prstGeom prst="ellipse">
              <a:avLst/>
            </a:prstGeom>
            <a:solidFill>
              <a:srgbClr val="E1EF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80" name="Google Shape;2280;p29"/>
            <p:cNvSpPr/>
            <p:nvPr/>
          </p:nvSpPr>
          <p:spPr>
            <a:xfrm>
              <a:off x="4642377" y="2853500"/>
              <a:ext cx="380983" cy="380983"/>
            </a:xfrm>
            <a:prstGeom prst="ellipse">
              <a:avLst/>
            </a:prstGeom>
            <a:noFill/>
            <a:ln w="1905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grpSp>
        <p:nvGrpSpPr>
          <p:cNvPr id="2281" name="Google Shape;2281;p29"/>
          <p:cNvGrpSpPr/>
          <p:nvPr/>
        </p:nvGrpSpPr>
        <p:grpSpPr>
          <a:xfrm>
            <a:off x="5684954" y="3067403"/>
            <a:ext cx="380983" cy="380983"/>
            <a:chOff x="4642377" y="2853500"/>
            <a:chExt cx="380983" cy="380983"/>
          </a:xfrm>
        </p:grpSpPr>
        <p:sp>
          <p:nvSpPr>
            <p:cNvPr id="2282" name="Google Shape;2282;p29"/>
            <p:cNvSpPr/>
            <p:nvPr/>
          </p:nvSpPr>
          <p:spPr>
            <a:xfrm>
              <a:off x="4679060" y="2890184"/>
              <a:ext cx="307615" cy="307615"/>
            </a:xfrm>
            <a:prstGeom prst="ellipse">
              <a:avLst/>
            </a:prstGeom>
            <a:solidFill>
              <a:srgbClr val="E1EF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77" name="Google Shape;2277;p29"/>
            <p:cNvSpPr/>
            <p:nvPr/>
          </p:nvSpPr>
          <p:spPr>
            <a:xfrm>
              <a:off x="4642377" y="2853500"/>
              <a:ext cx="380983" cy="380983"/>
            </a:xfrm>
            <a:prstGeom prst="ellipse">
              <a:avLst/>
            </a:prstGeom>
            <a:noFill/>
            <a:ln w="1905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grpSp>
        <p:nvGrpSpPr>
          <p:cNvPr id="2283" name="Google Shape;2283;p29"/>
          <p:cNvGrpSpPr/>
          <p:nvPr/>
        </p:nvGrpSpPr>
        <p:grpSpPr>
          <a:xfrm>
            <a:off x="6478901" y="3067403"/>
            <a:ext cx="380983" cy="380983"/>
            <a:chOff x="4642377" y="2853500"/>
            <a:chExt cx="380983" cy="380983"/>
          </a:xfrm>
        </p:grpSpPr>
        <p:sp>
          <p:nvSpPr>
            <p:cNvPr id="2284" name="Google Shape;2284;p29"/>
            <p:cNvSpPr/>
            <p:nvPr/>
          </p:nvSpPr>
          <p:spPr>
            <a:xfrm>
              <a:off x="4679060" y="2890184"/>
              <a:ext cx="307615" cy="307615"/>
            </a:xfrm>
            <a:prstGeom prst="ellipse">
              <a:avLst/>
            </a:prstGeom>
            <a:solidFill>
              <a:srgbClr val="E1EF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85" name="Google Shape;2285;p29"/>
            <p:cNvSpPr/>
            <p:nvPr/>
          </p:nvSpPr>
          <p:spPr>
            <a:xfrm>
              <a:off x="4642377" y="2853500"/>
              <a:ext cx="380983" cy="380983"/>
            </a:xfrm>
            <a:prstGeom prst="ellipse">
              <a:avLst/>
            </a:prstGeom>
            <a:noFill/>
            <a:ln w="1905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grpSp>
        <p:nvGrpSpPr>
          <p:cNvPr id="2286" name="Google Shape;2286;p29"/>
          <p:cNvGrpSpPr/>
          <p:nvPr/>
        </p:nvGrpSpPr>
        <p:grpSpPr>
          <a:xfrm>
            <a:off x="6081927" y="4119293"/>
            <a:ext cx="380983" cy="380983"/>
            <a:chOff x="4642377" y="2853500"/>
            <a:chExt cx="380983" cy="380983"/>
          </a:xfrm>
        </p:grpSpPr>
        <p:sp>
          <p:nvSpPr>
            <p:cNvPr id="2287" name="Google Shape;2287;p29"/>
            <p:cNvSpPr/>
            <p:nvPr/>
          </p:nvSpPr>
          <p:spPr>
            <a:xfrm>
              <a:off x="4642377" y="2853500"/>
              <a:ext cx="380983" cy="380983"/>
            </a:xfrm>
            <a:prstGeom prst="ellipse">
              <a:avLst/>
            </a:prstGeom>
            <a:solidFill>
              <a:schemeClr val="lt1"/>
            </a:solidFill>
            <a:ln w="19050" cap="flat" cmpd="sng">
              <a:solidFill>
                <a:srgbClr val="FCA904"/>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88" name="Google Shape;2288;p29"/>
            <p:cNvSpPr/>
            <p:nvPr/>
          </p:nvSpPr>
          <p:spPr>
            <a:xfrm>
              <a:off x="4679060" y="2890184"/>
              <a:ext cx="307615" cy="307615"/>
            </a:xfrm>
            <a:prstGeom prst="ellipse">
              <a:avLst/>
            </a:prstGeom>
            <a:solidFill>
              <a:srgbClr val="FFF2CC"/>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grpSp>
        <p:nvGrpSpPr>
          <p:cNvPr id="2289" name="Google Shape;2289;p29"/>
          <p:cNvGrpSpPr/>
          <p:nvPr/>
        </p:nvGrpSpPr>
        <p:grpSpPr>
          <a:xfrm>
            <a:off x="5287981" y="2028533"/>
            <a:ext cx="380983" cy="380983"/>
            <a:chOff x="4642377" y="2853500"/>
            <a:chExt cx="380983" cy="380983"/>
          </a:xfrm>
        </p:grpSpPr>
        <p:sp>
          <p:nvSpPr>
            <p:cNvPr id="2290" name="Google Shape;2290;p29"/>
            <p:cNvSpPr/>
            <p:nvPr/>
          </p:nvSpPr>
          <p:spPr>
            <a:xfrm>
              <a:off x="4679060" y="2890184"/>
              <a:ext cx="307615" cy="307615"/>
            </a:xfrm>
            <a:prstGeom prst="ellipse">
              <a:avLst/>
            </a:prstGeom>
            <a:solidFill>
              <a:srgbClr val="E1EF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76" name="Google Shape;2276;p29"/>
            <p:cNvSpPr/>
            <p:nvPr/>
          </p:nvSpPr>
          <p:spPr>
            <a:xfrm>
              <a:off x="4642377" y="2853500"/>
              <a:ext cx="380983" cy="380983"/>
            </a:xfrm>
            <a:prstGeom prst="ellipse">
              <a:avLst/>
            </a:prstGeom>
            <a:noFill/>
            <a:ln w="19050" cap="flat" cmpd="sng">
              <a:solidFill>
                <a:srgbClr val="74CA2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cxnSp>
        <p:nvCxnSpPr>
          <p:cNvPr id="2291" name="Google Shape;2291;p29"/>
          <p:cNvCxnSpPr>
            <a:stCxn id="2276" idx="4"/>
            <a:endCxn id="2280" idx="0"/>
          </p:cNvCxnSpPr>
          <p:nvPr/>
        </p:nvCxnSpPr>
        <p:spPr>
          <a:xfrm flipH="1">
            <a:off x="5081571" y="2409515"/>
            <a:ext cx="396900" cy="657900"/>
          </a:xfrm>
          <a:prstGeom prst="straightConnector1">
            <a:avLst/>
          </a:prstGeom>
          <a:noFill/>
          <a:ln w="19050" cap="flat" cmpd="sng">
            <a:solidFill>
              <a:srgbClr val="74CA21">
                <a:alpha val="80000"/>
              </a:srgbClr>
            </a:solidFill>
            <a:prstDash val="solid"/>
            <a:miter lim="800000"/>
            <a:headEnd type="none" w="sm" len="sm"/>
            <a:tailEnd type="stealth" w="med" len="med"/>
          </a:ln>
        </p:spPr>
      </p:cxnSp>
      <p:cxnSp>
        <p:nvCxnSpPr>
          <p:cNvPr id="2292" name="Google Shape;2292;p29"/>
          <p:cNvCxnSpPr>
            <a:stCxn id="2280" idx="4"/>
            <a:endCxn id="2287" idx="1"/>
          </p:cNvCxnSpPr>
          <p:nvPr/>
        </p:nvCxnSpPr>
        <p:spPr>
          <a:xfrm>
            <a:off x="5081498" y="3448385"/>
            <a:ext cx="1056300" cy="726600"/>
          </a:xfrm>
          <a:prstGeom prst="straightConnector1">
            <a:avLst/>
          </a:prstGeom>
          <a:noFill/>
          <a:ln w="19050" cap="flat" cmpd="sng">
            <a:solidFill>
              <a:srgbClr val="74CA21">
                <a:alpha val="80000"/>
              </a:srgbClr>
            </a:solidFill>
            <a:prstDash val="solid"/>
            <a:miter lim="800000"/>
            <a:headEnd type="none" w="sm" len="sm"/>
            <a:tailEnd type="stealth" w="med" len="med"/>
          </a:ln>
        </p:spPr>
      </p:cxnSp>
      <p:cxnSp>
        <p:nvCxnSpPr>
          <p:cNvPr id="2293" name="Google Shape;2293;p29"/>
          <p:cNvCxnSpPr>
            <a:stCxn id="2277" idx="4"/>
            <a:endCxn id="2287" idx="0"/>
          </p:cNvCxnSpPr>
          <p:nvPr/>
        </p:nvCxnSpPr>
        <p:spPr>
          <a:xfrm>
            <a:off x="5875445" y="3448385"/>
            <a:ext cx="396900" cy="670800"/>
          </a:xfrm>
          <a:prstGeom prst="straightConnector1">
            <a:avLst/>
          </a:prstGeom>
          <a:noFill/>
          <a:ln w="19050" cap="flat" cmpd="sng">
            <a:solidFill>
              <a:srgbClr val="74CA21">
                <a:alpha val="80000"/>
              </a:srgbClr>
            </a:solidFill>
            <a:prstDash val="solid"/>
            <a:miter lim="800000"/>
            <a:headEnd type="none" w="sm" len="sm"/>
            <a:tailEnd type="stealth" w="med" len="med"/>
          </a:ln>
        </p:spPr>
      </p:cxnSp>
      <p:cxnSp>
        <p:nvCxnSpPr>
          <p:cNvPr id="2294" name="Google Shape;2294;p29"/>
          <p:cNvCxnSpPr>
            <a:stCxn id="2285" idx="4"/>
            <a:endCxn id="2287" idx="7"/>
          </p:cNvCxnSpPr>
          <p:nvPr/>
        </p:nvCxnSpPr>
        <p:spPr>
          <a:xfrm flipH="1">
            <a:off x="6407191" y="3448385"/>
            <a:ext cx="262200" cy="726600"/>
          </a:xfrm>
          <a:prstGeom prst="straightConnector1">
            <a:avLst/>
          </a:prstGeom>
          <a:noFill/>
          <a:ln w="19050" cap="flat" cmpd="sng">
            <a:solidFill>
              <a:srgbClr val="74CA21">
                <a:alpha val="80000"/>
              </a:srgbClr>
            </a:solidFill>
            <a:prstDash val="solid"/>
            <a:miter lim="800000"/>
            <a:headEnd type="none" w="sm" len="sm"/>
            <a:tailEnd type="stealth" w="med" len="med"/>
          </a:ln>
        </p:spPr>
      </p:cxnSp>
      <p:sp>
        <p:nvSpPr>
          <p:cNvPr id="2295" name="Google Shape;2295;p29"/>
          <p:cNvSpPr/>
          <p:nvPr/>
        </p:nvSpPr>
        <p:spPr>
          <a:xfrm>
            <a:off x="2395006" y="3859506"/>
            <a:ext cx="1372143" cy="288147"/>
          </a:xfrm>
          <a:prstGeom prst="rect">
            <a:avLst/>
          </a:prstGeom>
          <a:noFill/>
          <a:ln>
            <a:noFill/>
          </a:ln>
        </p:spPr>
        <p:txBody>
          <a:bodyPr spcFirstLastPara="1" wrap="square" lIns="72000" tIns="36000" rIns="72000" bIns="36000" anchor="t" anchorCtr="0">
            <a:spAutoFit/>
          </a:bodyPr>
          <a:lstStyle/>
          <a:p>
            <a:pPr algn="ctr">
              <a:buSzPts val="1400"/>
            </a:pPr>
            <a:r>
              <a:rPr lang="en-US" sz="1400" b="1">
                <a:solidFill>
                  <a:srgbClr val="2D75B6"/>
                </a:solidFill>
                <a:latin typeface="Roboto"/>
                <a:ea typeface="Roboto"/>
                <a:cs typeface="Roboto"/>
                <a:sym typeface="Roboto"/>
              </a:rPr>
              <a:t>Sub-Workflow</a:t>
            </a:r>
            <a:endParaRPr sz="1400"/>
          </a:p>
        </p:txBody>
      </p:sp>
      <p:pic>
        <p:nvPicPr>
          <p:cNvPr id="2296" name="Google Shape;2296;p29" descr="http://www.marketingfortravelexperts.com/wp-content/uploads/2014/05/black-right-arrow.png"/>
          <p:cNvPicPr preferRelativeResize="0"/>
          <p:nvPr/>
        </p:nvPicPr>
        <p:blipFill rotWithShape="1">
          <a:blip r:embed="rId3">
            <a:alphaModFix amt="70000"/>
          </a:blip>
          <a:srcRect/>
          <a:stretch/>
        </p:blipFill>
        <p:spPr>
          <a:xfrm rot="-3600000">
            <a:off x="2769127" y="3418365"/>
            <a:ext cx="623896" cy="214699"/>
          </a:xfrm>
          <a:prstGeom prst="rect">
            <a:avLst/>
          </a:prstGeom>
          <a:noFill/>
          <a:ln>
            <a:noFill/>
          </a:ln>
        </p:spPr>
      </p:pic>
      <p:sp>
        <p:nvSpPr>
          <p:cNvPr id="2297" name="Google Shape;2297;p29"/>
          <p:cNvSpPr/>
          <p:nvPr/>
        </p:nvSpPr>
        <p:spPr>
          <a:xfrm>
            <a:off x="3164571" y="2631366"/>
            <a:ext cx="307615" cy="307615"/>
          </a:xfrm>
          <a:prstGeom prst="ellipse">
            <a:avLst/>
          </a:prstGeom>
          <a:solidFill>
            <a:srgbClr val="E1EF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298" name="Google Shape;2298;p29"/>
          <p:cNvSpPr/>
          <p:nvPr/>
        </p:nvSpPr>
        <p:spPr>
          <a:xfrm>
            <a:off x="7981459" y="3394583"/>
            <a:ext cx="1052271" cy="2649167"/>
          </a:xfrm>
          <a:prstGeom prst="roundRect">
            <a:avLst>
              <a:gd name="adj" fmla="val 8334"/>
            </a:avLst>
          </a:prstGeom>
          <a:solidFill>
            <a:schemeClr val="lt1"/>
          </a:solidFill>
          <a:ln w="190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nvGrpSpPr>
          <p:cNvPr id="2299" name="Google Shape;2299;p29"/>
          <p:cNvGrpSpPr/>
          <p:nvPr/>
        </p:nvGrpSpPr>
        <p:grpSpPr>
          <a:xfrm>
            <a:off x="8317105" y="3593347"/>
            <a:ext cx="380983" cy="380983"/>
            <a:chOff x="4642377" y="2853500"/>
            <a:chExt cx="380983" cy="380983"/>
          </a:xfrm>
        </p:grpSpPr>
        <p:sp>
          <p:nvSpPr>
            <p:cNvPr id="2300" name="Google Shape;2300;p29"/>
            <p:cNvSpPr/>
            <p:nvPr/>
          </p:nvSpPr>
          <p:spPr>
            <a:xfrm>
              <a:off x="4679060" y="2890184"/>
              <a:ext cx="307615" cy="307615"/>
            </a:xfrm>
            <a:prstGeom prst="ellipse">
              <a:avLst/>
            </a:prstGeom>
            <a:solidFill>
              <a:srgbClr val="FFF2CC"/>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01" name="Google Shape;2301;p29"/>
            <p:cNvSpPr/>
            <p:nvPr/>
          </p:nvSpPr>
          <p:spPr>
            <a:xfrm>
              <a:off x="4642377" y="2853500"/>
              <a:ext cx="380983" cy="380983"/>
            </a:xfrm>
            <a:prstGeom prst="ellipse">
              <a:avLst/>
            </a:prstGeom>
            <a:noFill/>
            <a:ln w="19050" cap="flat" cmpd="sng">
              <a:solidFill>
                <a:srgbClr val="FCA904"/>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grpSp>
        <p:nvGrpSpPr>
          <p:cNvPr id="2302" name="Google Shape;2302;p29"/>
          <p:cNvGrpSpPr/>
          <p:nvPr/>
        </p:nvGrpSpPr>
        <p:grpSpPr>
          <a:xfrm>
            <a:off x="8317105" y="4523569"/>
            <a:ext cx="380983" cy="380983"/>
            <a:chOff x="4642377" y="2853500"/>
            <a:chExt cx="380983" cy="380983"/>
          </a:xfrm>
        </p:grpSpPr>
        <p:sp>
          <p:nvSpPr>
            <p:cNvPr id="2303" name="Google Shape;2303;p29"/>
            <p:cNvSpPr/>
            <p:nvPr/>
          </p:nvSpPr>
          <p:spPr>
            <a:xfrm>
              <a:off x="4679060" y="2890184"/>
              <a:ext cx="307615" cy="307615"/>
            </a:xfrm>
            <a:prstGeom prst="ellipse">
              <a:avLst/>
            </a:prstGeom>
            <a:solidFill>
              <a:srgbClr val="FFF2CC"/>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04" name="Google Shape;2304;p29"/>
            <p:cNvSpPr/>
            <p:nvPr/>
          </p:nvSpPr>
          <p:spPr>
            <a:xfrm>
              <a:off x="4642377" y="2853500"/>
              <a:ext cx="380983" cy="380983"/>
            </a:xfrm>
            <a:prstGeom prst="ellipse">
              <a:avLst/>
            </a:prstGeom>
            <a:noFill/>
            <a:ln w="19050" cap="flat" cmpd="sng">
              <a:solidFill>
                <a:srgbClr val="FCA904"/>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grpSp>
        <p:nvGrpSpPr>
          <p:cNvPr id="2305" name="Google Shape;2305;p29"/>
          <p:cNvGrpSpPr/>
          <p:nvPr/>
        </p:nvGrpSpPr>
        <p:grpSpPr>
          <a:xfrm>
            <a:off x="8317105" y="5453790"/>
            <a:ext cx="380983" cy="380983"/>
            <a:chOff x="4642377" y="2853500"/>
            <a:chExt cx="380983" cy="380983"/>
          </a:xfrm>
        </p:grpSpPr>
        <p:sp>
          <p:nvSpPr>
            <p:cNvPr id="2306" name="Google Shape;2306;p29"/>
            <p:cNvSpPr/>
            <p:nvPr/>
          </p:nvSpPr>
          <p:spPr>
            <a:xfrm>
              <a:off x="4679060" y="2890184"/>
              <a:ext cx="307615" cy="307615"/>
            </a:xfrm>
            <a:prstGeom prst="ellipse">
              <a:avLst/>
            </a:prstGeom>
            <a:solidFill>
              <a:srgbClr val="FFF2CC"/>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07" name="Google Shape;2307;p29"/>
            <p:cNvSpPr/>
            <p:nvPr/>
          </p:nvSpPr>
          <p:spPr>
            <a:xfrm>
              <a:off x="4642377" y="2853500"/>
              <a:ext cx="380983" cy="380983"/>
            </a:xfrm>
            <a:prstGeom prst="ellipse">
              <a:avLst/>
            </a:prstGeom>
            <a:noFill/>
            <a:ln w="19050" cap="flat" cmpd="sng">
              <a:solidFill>
                <a:srgbClr val="FCA904"/>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cxnSp>
        <p:nvCxnSpPr>
          <p:cNvPr id="2308" name="Google Shape;2308;p29"/>
          <p:cNvCxnSpPr>
            <a:stCxn id="2301" idx="4"/>
            <a:endCxn id="2304" idx="0"/>
          </p:cNvCxnSpPr>
          <p:nvPr/>
        </p:nvCxnSpPr>
        <p:spPr>
          <a:xfrm>
            <a:off x="8507595" y="3974330"/>
            <a:ext cx="0" cy="549300"/>
          </a:xfrm>
          <a:prstGeom prst="straightConnector1">
            <a:avLst/>
          </a:prstGeom>
          <a:noFill/>
          <a:ln w="19050" cap="flat" cmpd="sng">
            <a:solidFill>
              <a:srgbClr val="FCA904"/>
            </a:solidFill>
            <a:prstDash val="solid"/>
            <a:miter lim="800000"/>
            <a:headEnd type="none" w="sm" len="sm"/>
            <a:tailEnd type="stealth" w="med" len="med"/>
          </a:ln>
        </p:spPr>
      </p:cxnSp>
      <p:cxnSp>
        <p:nvCxnSpPr>
          <p:cNvPr id="2309" name="Google Shape;2309;p29"/>
          <p:cNvCxnSpPr>
            <a:stCxn id="2304" idx="4"/>
          </p:cNvCxnSpPr>
          <p:nvPr/>
        </p:nvCxnSpPr>
        <p:spPr>
          <a:xfrm>
            <a:off x="8507595" y="4904551"/>
            <a:ext cx="0" cy="549300"/>
          </a:xfrm>
          <a:prstGeom prst="straightConnector1">
            <a:avLst/>
          </a:prstGeom>
          <a:noFill/>
          <a:ln w="19050" cap="flat" cmpd="sng">
            <a:solidFill>
              <a:srgbClr val="FCA904"/>
            </a:solidFill>
            <a:prstDash val="solid"/>
            <a:miter lim="800000"/>
            <a:headEnd type="none" w="sm" len="sm"/>
            <a:tailEnd type="stealth" w="med" len="med"/>
          </a:ln>
        </p:spPr>
      </p:cxnSp>
      <p:sp>
        <p:nvSpPr>
          <p:cNvPr id="2310" name="Google Shape;2310;p29"/>
          <p:cNvSpPr/>
          <p:nvPr/>
        </p:nvSpPr>
        <p:spPr>
          <a:xfrm>
            <a:off x="8005566" y="2831590"/>
            <a:ext cx="1372143" cy="288147"/>
          </a:xfrm>
          <a:prstGeom prst="rect">
            <a:avLst/>
          </a:prstGeom>
          <a:noFill/>
          <a:ln>
            <a:noFill/>
          </a:ln>
        </p:spPr>
        <p:txBody>
          <a:bodyPr spcFirstLastPara="1" wrap="square" lIns="72000" tIns="36000" rIns="72000" bIns="36000" anchor="t" anchorCtr="0">
            <a:spAutoFit/>
          </a:bodyPr>
          <a:lstStyle/>
          <a:p>
            <a:pPr algn="ctr">
              <a:buSzPts val="1400"/>
            </a:pPr>
            <a:r>
              <a:rPr lang="en-US" sz="1400" b="1">
                <a:solidFill>
                  <a:srgbClr val="2D75B6"/>
                </a:solidFill>
                <a:latin typeface="Roboto"/>
                <a:ea typeface="Roboto"/>
                <a:cs typeface="Roboto"/>
                <a:sym typeface="Roboto"/>
              </a:rPr>
              <a:t>Sub-Workflow</a:t>
            </a:r>
            <a:endParaRPr sz="1400"/>
          </a:p>
        </p:txBody>
      </p:sp>
      <p:pic>
        <p:nvPicPr>
          <p:cNvPr id="2311" name="Google Shape;2311;p29" descr="http://www.marketingfortravelexperts.com/wp-content/uploads/2014/05/black-right-arrow.png"/>
          <p:cNvPicPr preferRelativeResize="0"/>
          <p:nvPr/>
        </p:nvPicPr>
        <p:blipFill rotWithShape="1">
          <a:blip r:embed="rId3">
            <a:alphaModFix amt="70000"/>
          </a:blip>
          <a:srcRect/>
          <a:stretch/>
        </p:blipFill>
        <p:spPr>
          <a:xfrm rot="-2700000" flipH="1">
            <a:off x="7397131" y="3044548"/>
            <a:ext cx="623896" cy="214699"/>
          </a:xfrm>
          <a:prstGeom prst="rect">
            <a:avLst/>
          </a:prstGeom>
          <a:noFill/>
          <a:ln>
            <a:noFill/>
          </a:ln>
        </p:spPr>
      </p:pic>
      <p:sp>
        <p:nvSpPr>
          <p:cNvPr id="2312" name="Google Shape;2312;p29"/>
          <p:cNvSpPr/>
          <p:nvPr/>
        </p:nvSpPr>
        <p:spPr>
          <a:xfrm>
            <a:off x="9559865" y="4190373"/>
            <a:ext cx="1865912" cy="1303809"/>
          </a:xfrm>
          <a:prstGeom prst="rect">
            <a:avLst/>
          </a:prstGeom>
          <a:noFill/>
          <a:ln>
            <a:noFill/>
          </a:ln>
        </p:spPr>
        <p:txBody>
          <a:bodyPr spcFirstLastPara="1" wrap="square" lIns="72000" tIns="36000" rIns="72000" bIns="36000" anchor="t" anchorCtr="0">
            <a:spAutoFit/>
          </a:bodyPr>
          <a:lstStyle/>
          <a:p>
            <a:pPr>
              <a:buSzPts val="1600"/>
            </a:pPr>
            <a:r>
              <a:rPr lang="en-US" sz="1600" b="1">
                <a:solidFill>
                  <a:srgbClr val="FCA904"/>
                </a:solidFill>
                <a:latin typeface="Roboto"/>
                <a:ea typeface="Roboto"/>
                <a:cs typeface="Roboto"/>
                <a:sym typeface="Roboto"/>
              </a:rPr>
              <a:t>Recursion ends</a:t>
            </a:r>
            <a:endParaRPr sz="1400"/>
          </a:p>
          <a:p>
            <a:pPr>
              <a:buSzPts val="1600"/>
            </a:pPr>
            <a:r>
              <a:rPr lang="en-US" sz="1600" b="1">
                <a:solidFill>
                  <a:srgbClr val="FCA904"/>
                </a:solidFill>
                <a:latin typeface="Roboto"/>
                <a:ea typeface="Roboto"/>
                <a:cs typeface="Roboto"/>
                <a:sym typeface="Roboto"/>
              </a:rPr>
              <a:t>When abstract workflow with</a:t>
            </a:r>
            <a:br>
              <a:rPr lang="en-US" sz="1600" b="1">
                <a:solidFill>
                  <a:srgbClr val="FCA904"/>
                </a:solidFill>
                <a:latin typeface="Roboto"/>
                <a:ea typeface="Roboto"/>
                <a:cs typeface="Roboto"/>
                <a:sym typeface="Roboto"/>
              </a:rPr>
            </a:br>
            <a:r>
              <a:rPr lang="en-US" sz="1600" b="1">
                <a:solidFill>
                  <a:srgbClr val="FCA904"/>
                </a:solidFill>
                <a:latin typeface="Roboto"/>
                <a:ea typeface="Roboto"/>
                <a:cs typeface="Roboto"/>
                <a:sym typeface="Roboto"/>
              </a:rPr>
              <a:t>only compute jobs</a:t>
            </a:r>
            <a:br>
              <a:rPr lang="en-US" sz="1600" b="1">
                <a:solidFill>
                  <a:srgbClr val="FCA904"/>
                </a:solidFill>
                <a:latin typeface="Roboto"/>
                <a:ea typeface="Roboto"/>
                <a:cs typeface="Roboto"/>
                <a:sym typeface="Roboto"/>
              </a:rPr>
            </a:br>
            <a:r>
              <a:rPr lang="en-US" sz="1600" b="1">
                <a:solidFill>
                  <a:srgbClr val="FCA904"/>
                </a:solidFill>
                <a:latin typeface="Roboto"/>
                <a:ea typeface="Roboto"/>
                <a:cs typeface="Roboto"/>
                <a:sym typeface="Roboto"/>
              </a:rPr>
              <a:t>is encountered</a:t>
            </a:r>
            <a:endParaRPr sz="1400"/>
          </a:p>
        </p:txBody>
      </p:sp>
      <p:pic>
        <p:nvPicPr>
          <p:cNvPr id="2313" name="Google Shape;2313;p29" descr="http://www.marketingfortravelexperts.com/wp-content/uploads/2014/05/black-right-arrow.png"/>
          <p:cNvPicPr preferRelativeResize="0"/>
          <p:nvPr/>
        </p:nvPicPr>
        <p:blipFill rotWithShape="1">
          <a:blip r:embed="rId4">
            <a:alphaModFix amt="70000"/>
          </a:blip>
          <a:srcRect/>
          <a:stretch/>
        </p:blipFill>
        <p:spPr>
          <a:xfrm rot="1800000" flipH="1">
            <a:off x="9199015" y="3737343"/>
            <a:ext cx="623896" cy="214699"/>
          </a:xfrm>
          <a:prstGeom prst="rect">
            <a:avLst/>
          </a:prstGeom>
          <a:noFill/>
          <a:ln>
            <a:noFill/>
          </a:ln>
        </p:spPr>
      </p:pic>
      <p:sp>
        <p:nvSpPr>
          <p:cNvPr id="2314" name="Google Shape;2314;p29"/>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pPr>
              <a:buSzPts val="1400"/>
            </a:pPr>
            <a:r>
              <a:rPr lang="en-US"/>
              <a:t>https://pegasus.isi.edu</a:t>
            </a:r>
            <a:endParaRPr/>
          </a:p>
        </p:txBody>
      </p:sp>
      <p:sp>
        <p:nvSpPr>
          <p:cNvPr id="2315" name="Google Shape;2315;p29"/>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30"/>
          <p:cNvSpPr txBox="1">
            <a:spLocks noGrp="1"/>
          </p:cNvSpPr>
          <p:nvPr>
            <p:ph type="title"/>
          </p:nvPr>
        </p:nvSpPr>
        <p:spPr>
          <a:xfrm>
            <a:off x="838200" y="365125"/>
            <a:ext cx="9548675" cy="584735"/>
          </a:xfrm>
          <a:prstGeom prst="rect">
            <a:avLst/>
          </a:prstGeom>
          <a:noFill/>
          <a:ln>
            <a:noFill/>
          </a:ln>
        </p:spPr>
        <p:txBody>
          <a:bodyPr spcFirstLastPara="1" vert="horz" wrap="square" lIns="91425" tIns="45700" rIns="91425" bIns="45700" rtlCol="0" anchor="t" anchorCtr="0">
            <a:spAutoFit/>
          </a:bodyPr>
          <a:lstStyle/>
          <a:p>
            <a:pPr>
              <a:buClr>
                <a:srgbClr val="2D75B6"/>
              </a:buClr>
              <a:buSzPts val="3200"/>
            </a:pPr>
            <a:r>
              <a:rPr lang="en-US" sz="3200">
                <a:solidFill>
                  <a:srgbClr val="2D75B6"/>
                </a:solidFill>
              </a:rPr>
              <a:t>Data Reuse </a:t>
            </a:r>
            <a:r>
              <a:rPr lang="en-US" sz="3200">
                <a:solidFill>
                  <a:srgbClr val="74CA21"/>
                </a:solidFill>
              </a:rPr>
              <a:t>prune jobs if output data already exists</a:t>
            </a:r>
            <a:endParaRPr/>
          </a:p>
        </p:txBody>
      </p:sp>
      <p:sp>
        <p:nvSpPr>
          <p:cNvPr id="2321" name="Google Shape;2321;p30"/>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pPr>
              <a:buSzPts val="1400"/>
            </a:pPr>
            <a:r>
              <a:rPr lang="en-US"/>
              <a:t>https://pegasus.isi.edu</a:t>
            </a:r>
            <a:endParaRPr/>
          </a:p>
        </p:txBody>
      </p:sp>
      <p:sp>
        <p:nvSpPr>
          <p:cNvPr id="2322" name="Google Shape;2322;p30"/>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38</a:t>
            </a:fld>
            <a:endParaRPr/>
          </a:p>
        </p:txBody>
      </p:sp>
      <p:grpSp>
        <p:nvGrpSpPr>
          <p:cNvPr id="2323" name="Google Shape;2323;p30"/>
          <p:cNvGrpSpPr/>
          <p:nvPr/>
        </p:nvGrpSpPr>
        <p:grpSpPr>
          <a:xfrm>
            <a:off x="143173" y="1492007"/>
            <a:ext cx="11895355" cy="3717304"/>
            <a:chOff x="781501" y="1808904"/>
            <a:chExt cx="10484098" cy="3276284"/>
          </a:xfrm>
        </p:grpSpPr>
        <p:sp>
          <p:nvSpPr>
            <p:cNvPr id="2324" name="Google Shape;2324;p30"/>
            <p:cNvSpPr txBox="1"/>
            <p:nvPr/>
          </p:nvSpPr>
          <p:spPr>
            <a:xfrm>
              <a:off x="781501" y="2227647"/>
              <a:ext cx="1146083" cy="515362"/>
            </a:xfrm>
            <a:prstGeom prst="rect">
              <a:avLst/>
            </a:prstGeom>
            <a:noFill/>
            <a:ln>
              <a:noFill/>
            </a:ln>
          </p:spPr>
          <p:txBody>
            <a:bodyPr spcFirstLastPara="1" wrap="square" lIns="91425" tIns="45700" rIns="91425" bIns="45700" anchor="t" anchorCtr="0">
              <a:spAutoFit/>
            </a:bodyPr>
            <a:lstStyle/>
            <a:p>
              <a:pPr algn="r">
                <a:buSzPts val="1600"/>
              </a:pPr>
              <a:r>
                <a:rPr lang="en-US" sz="1600" b="1" i="1">
                  <a:solidFill>
                    <a:srgbClr val="C55A11"/>
                  </a:solidFill>
                  <a:latin typeface="Roboto"/>
                  <a:ea typeface="Roboto"/>
                  <a:cs typeface="Roboto"/>
                  <a:sym typeface="Roboto"/>
                </a:rPr>
                <a:t>data already</a:t>
              </a:r>
              <a:br>
                <a:rPr lang="en-US" sz="1600" b="1" i="1">
                  <a:solidFill>
                    <a:srgbClr val="C55A11"/>
                  </a:solidFill>
                  <a:latin typeface="Roboto"/>
                  <a:ea typeface="Roboto"/>
                  <a:cs typeface="Roboto"/>
                  <a:sym typeface="Roboto"/>
                </a:rPr>
              </a:br>
              <a:r>
                <a:rPr lang="en-US" sz="1600" b="1" i="1">
                  <a:solidFill>
                    <a:srgbClr val="C55A11"/>
                  </a:solidFill>
                  <a:latin typeface="Roboto"/>
                  <a:ea typeface="Roboto"/>
                  <a:cs typeface="Roboto"/>
                  <a:sym typeface="Roboto"/>
                </a:rPr>
                <a:t>available</a:t>
              </a:r>
              <a:endParaRPr sz="1400"/>
            </a:p>
          </p:txBody>
        </p:sp>
        <p:sp>
          <p:nvSpPr>
            <p:cNvPr id="2325" name="Google Shape;2325;p30"/>
            <p:cNvSpPr txBox="1"/>
            <p:nvPr/>
          </p:nvSpPr>
          <p:spPr>
            <a:xfrm>
              <a:off x="9309968" y="3856357"/>
              <a:ext cx="1955631" cy="610304"/>
            </a:xfrm>
            <a:prstGeom prst="rect">
              <a:avLst/>
            </a:prstGeom>
            <a:noFill/>
            <a:ln>
              <a:noFill/>
            </a:ln>
          </p:spPr>
          <p:txBody>
            <a:bodyPr spcFirstLastPara="1" wrap="square" lIns="91425" tIns="45700" rIns="91425" bIns="45700" anchor="t" anchorCtr="0">
              <a:spAutoFit/>
            </a:bodyPr>
            <a:lstStyle/>
            <a:p>
              <a:pPr>
                <a:buSzPts val="1300"/>
              </a:pPr>
              <a:r>
                <a:rPr lang="en-US" sz="1300">
                  <a:solidFill>
                    <a:srgbClr val="7F7F7F"/>
                  </a:solidFill>
                  <a:latin typeface="Roboto Light"/>
                  <a:ea typeface="Roboto Light"/>
                  <a:cs typeface="Roboto Light"/>
                  <a:sym typeface="Roboto Light"/>
                </a:rPr>
                <a:t>Jobs which output data is </a:t>
              </a:r>
              <a:endParaRPr sz="1400"/>
            </a:p>
            <a:p>
              <a:pPr>
                <a:buSzPts val="1300"/>
              </a:pPr>
              <a:r>
                <a:rPr lang="en-US" sz="1300">
                  <a:solidFill>
                    <a:srgbClr val="7F7F7F"/>
                  </a:solidFill>
                  <a:latin typeface="Roboto Light"/>
                  <a:ea typeface="Roboto Light"/>
                  <a:cs typeface="Roboto Light"/>
                  <a:sym typeface="Roboto Light"/>
                </a:rPr>
                <a:t>already available are pruned</a:t>
              </a:r>
              <a:br>
                <a:rPr lang="en-US" sz="1300">
                  <a:solidFill>
                    <a:srgbClr val="7F7F7F"/>
                  </a:solidFill>
                  <a:latin typeface="Roboto Light"/>
                  <a:ea typeface="Roboto Light"/>
                  <a:cs typeface="Roboto Light"/>
                  <a:sym typeface="Roboto Light"/>
                </a:rPr>
              </a:br>
              <a:r>
                <a:rPr lang="en-US" sz="1300">
                  <a:solidFill>
                    <a:srgbClr val="7F7F7F"/>
                  </a:solidFill>
                  <a:latin typeface="Roboto Light"/>
                  <a:ea typeface="Roboto Light"/>
                  <a:cs typeface="Roboto Light"/>
                  <a:sym typeface="Roboto Light"/>
                </a:rPr>
                <a:t>from the DAG</a:t>
              </a:r>
              <a:endParaRPr sz="1400"/>
            </a:p>
          </p:txBody>
        </p:sp>
        <p:pic>
          <p:nvPicPr>
            <p:cNvPr id="2326" name="Google Shape;2326;p30" descr="http://www.marketingfortravelexperts.com/wp-content/uploads/2014/05/black-right-arrow.png"/>
            <p:cNvPicPr preferRelativeResize="0"/>
            <p:nvPr/>
          </p:nvPicPr>
          <p:blipFill rotWithShape="1">
            <a:blip r:embed="rId3">
              <a:alphaModFix amt="70000"/>
            </a:blip>
            <a:srcRect/>
            <a:stretch/>
          </p:blipFill>
          <p:spPr>
            <a:xfrm rot="-3582461" flipH="1">
              <a:off x="6941692" y="2398064"/>
              <a:ext cx="677401" cy="188186"/>
            </a:xfrm>
            <a:prstGeom prst="rect">
              <a:avLst/>
            </a:prstGeom>
            <a:noFill/>
            <a:ln>
              <a:noFill/>
            </a:ln>
          </p:spPr>
        </p:pic>
        <p:sp>
          <p:nvSpPr>
            <p:cNvPr id="2327" name="Google Shape;2327;p30"/>
            <p:cNvSpPr txBox="1"/>
            <p:nvPr/>
          </p:nvSpPr>
          <p:spPr>
            <a:xfrm>
              <a:off x="9280992" y="3394627"/>
              <a:ext cx="1004801" cy="298353"/>
            </a:xfrm>
            <a:prstGeom prst="rect">
              <a:avLst/>
            </a:prstGeom>
            <a:noFill/>
            <a:ln>
              <a:noFill/>
            </a:ln>
          </p:spPr>
          <p:txBody>
            <a:bodyPr spcFirstLastPara="1" wrap="square" lIns="91425" tIns="45700" rIns="91425" bIns="45700" anchor="t" anchorCtr="0">
              <a:spAutoFit/>
            </a:bodyPr>
            <a:lstStyle/>
            <a:p>
              <a:pPr>
                <a:buSzPts val="1600"/>
              </a:pPr>
              <a:r>
                <a:rPr lang="en-US" sz="1600" b="1" i="1">
                  <a:solidFill>
                    <a:srgbClr val="2E75B5"/>
                  </a:solidFill>
                  <a:latin typeface="Roboto"/>
                  <a:ea typeface="Roboto"/>
                  <a:cs typeface="Roboto"/>
                  <a:sym typeface="Roboto"/>
                </a:rPr>
                <a:t>data reuse</a:t>
              </a:r>
              <a:endParaRPr sz="1400"/>
            </a:p>
          </p:txBody>
        </p:sp>
        <p:pic>
          <p:nvPicPr>
            <p:cNvPr id="2328" name="Google Shape;2328;p30" descr="http://asegurados.albacaucion.com.ar/imagenes/draw_arrow_up.PNG"/>
            <p:cNvPicPr preferRelativeResize="0"/>
            <p:nvPr/>
          </p:nvPicPr>
          <p:blipFill rotWithShape="1">
            <a:blip r:embed="rId4">
              <a:alphaModFix amt="27000"/>
            </a:blip>
            <a:srcRect/>
            <a:stretch/>
          </p:blipFill>
          <p:spPr>
            <a:xfrm rot="6803874" flipH="1">
              <a:off x="5464603" y="2376396"/>
              <a:ext cx="716247" cy="1300327"/>
            </a:xfrm>
            <a:prstGeom prst="rect">
              <a:avLst/>
            </a:prstGeom>
            <a:noFill/>
            <a:ln>
              <a:noFill/>
            </a:ln>
          </p:spPr>
        </p:pic>
        <p:sp>
          <p:nvSpPr>
            <p:cNvPr id="2329" name="Google Shape;2329;p30"/>
            <p:cNvSpPr txBox="1"/>
            <p:nvPr/>
          </p:nvSpPr>
          <p:spPr>
            <a:xfrm>
              <a:off x="5047306" y="3324473"/>
              <a:ext cx="1571706" cy="569614"/>
            </a:xfrm>
            <a:prstGeom prst="rect">
              <a:avLst/>
            </a:prstGeom>
            <a:noFill/>
            <a:ln>
              <a:noFill/>
            </a:ln>
          </p:spPr>
          <p:txBody>
            <a:bodyPr spcFirstLastPara="1" wrap="square" lIns="91425" tIns="45700" rIns="91425" bIns="45700" anchor="t" anchorCtr="0">
              <a:spAutoFit/>
            </a:bodyPr>
            <a:lstStyle/>
            <a:p>
              <a:pPr algn="ctr">
                <a:buSzPts val="1800"/>
              </a:pPr>
              <a:r>
                <a:rPr lang="en-US" i="1">
                  <a:solidFill>
                    <a:srgbClr val="D0CECE"/>
                  </a:solidFill>
                  <a:latin typeface="Roboto"/>
                  <a:ea typeface="Roboto"/>
                  <a:cs typeface="Roboto"/>
                  <a:sym typeface="Roboto"/>
                </a:rPr>
                <a:t>workflow</a:t>
              </a:r>
              <a:br>
                <a:rPr lang="en-US" i="1">
                  <a:solidFill>
                    <a:srgbClr val="D0CECE"/>
                  </a:solidFill>
                  <a:latin typeface="Roboto"/>
                  <a:ea typeface="Roboto"/>
                  <a:cs typeface="Roboto"/>
                  <a:sym typeface="Roboto"/>
                </a:rPr>
              </a:br>
              <a:r>
                <a:rPr lang="en-US" i="1">
                  <a:solidFill>
                    <a:srgbClr val="D0CECE"/>
                  </a:solidFill>
                  <a:latin typeface="Roboto"/>
                  <a:ea typeface="Roboto"/>
                  <a:cs typeface="Roboto"/>
                  <a:sym typeface="Roboto"/>
                </a:rPr>
                <a:t>reduction</a:t>
              </a:r>
              <a:endParaRPr sz="1400"/>
            </a:p>
          </p:txBody>
        </p:sp>
        <p:pic>
          <p:nvPicPr>
            <p:cNvPr id="2330" name="Google Shape;2330;p30" descr="http://www.marketingfortravelexperts.com/wp-content/uploads/2014/05/black-right-arrow.png"/>
            <p:cNvPicPr preferRelativeResize="0"/>
            <p:nvPr/>
          </p:nvPicPr>
          <p:blipFill rotWithShape="1">
            <a:blip r:embed="rId5">
              <a:alphaModFix amt="70000"/>
            </a:blip>
            <a:srcRect/>
            <a:stretch/>
          </p:blipFill>
          <p:spPr>
            <a:xfrm rot="9443323">
              <a:off x="8663984" y="3837324"/>
              <a:ext cx="677401" cy="172302"/>
            </a:xfrm>
            <a:prstGeom prst="rect">
              <a:avLst/>
            </a:prstGeom>
            <a:noFill/>
            <a:ln>
              <a:noFill/>
            </a:ln>
          </p:spPr>
        </p:pic>
        <p:sp>
          <p:nvSpPr>
            <p:cNvPr id="2331" name="Google Shape;2331;p30"/>
            <p:cNvSpPr/>
            <p:nvPr/>
          </p:nvSpPr>
          <p:spPr>
            <a:xfrm>
              <a:off x="2970056" y="1808904"/>
              <a:ext cx="380983" cy="380983"/>
            </a:xfrm>
            <a:prstGeom prst="ellipse">
              <a:avLst/>
            </a:prstGeom>
            <a:noFill/>
            <a:ln w="28575" cap="flat" cmpd="sng">
              <a:solidFill>
                <a:srgbClr val="3A3838">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32" name="Google Shape;2332;p30"/>
            <p:cNvSpPr/>
            <p:nvPr/>
          </p:nvSpPr>
          <p:spPr>
            <a:xfrm>
              <a:off x="1787282" y="2845103"/>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33" name="Google Shape;2333;p30"/>
            <p:cNvSpPr/>
            <p:nvPr/>
          </p:nvSpPr>
          <p:spPr>
            <a:xfrm>
              <a:off x="2571369" y="2845247"/>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34" name="Google Shape;2334;p30"/>
            <p:cNvSpPr/>
            <p:nvPr/>
          </p:nvSpPr>
          <p:spPr>
            <a:xfrm>
              <a:off x="3355456" y="2845102"/>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35" name="Google Shape;2335;p30"/>
            <p:cNvSpPr/>
            <p:nvPr/>
          </p:nvSpPr>
          <p:spPr>
            <a:xfrm>
              <a:off x="4139543" y="2845101"/>
              <a:ext cx="380983" cy="380983"/>
            </a:xfrm>
            <a:prstGeom prst="ellipse">
              <a:avLst/>
            </a:prstGeom>
            <a:noFill/>
            <a:ln w="28575" cap="flat" cmpd="sng">
              <a:solidFill>
                <a:srgbClr val="3A3838">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336" name="Google Shape;2336;p30"/>
            <p:cNvCxnSpPr>
              <a:stCxn id="2331" idx="4"/>
              <a:endCxn id="2337" idx="7"/>
            </p:cNvCxnSpPr>
            <p:nvPr/>
          </p:nvCxnSpPr>
          <p:spPr>
            <a:xfrm flipH="1">
              <a:off x="2112348" y="2189887"/>
              <a:ext cx="1048200" cy="711000"/>
            </a:xfrm>
            <a:prstGeom prst="straightConnector1">
              <a:avLst/>
            </a:prstGeom>
            <a:noFill/>
            <a:ln w="28575" cap="flat" cmpd="sng">
              <a:solidFill>
                <a:srgbClr val="3A3838">
                  <a:alpha val="80000"/>
                </a:srgbClr>
              </a:solidFill>
              <a:prstDash val="solid"/>
              <a:miter lim="800000"/>
              <a:headEnd type="none" w="sm" len="sm"/>
              <a:tailEnd type="stealth" w="med" len="med"/>
            </a:ln>
          </p:spPr>
        </p:cxnSp>
        <p:cxnSp>
          <p:nvCxnSpPr>
            <p:cNvPr id="2338" name="Google Shape;2338;p30"/>
            <p:cNvCxnSpPr>
              <a:stCxn id="2331" idx="4"/>
              <a:endCxn id="2339" idx="0"/>
            </p:cNvCxnSpPr>
            <p:nvPr/>
          </p:nvCxnSpPr>
          <p:spPr>
            <a:xfrm flipH="1">
              <a:off x="3156948" y="2189887"/>
              <a:ext cx="3600" cy="1705800"/>
            </a:xfrm>
            <a:prstGeom prst="straightConnector1">
              <a:avLst/>
            </a:prstGeom>
            <a:noFill/>
            <a:ln w="28575" cap="flat" cmpd="sng">
              <a:solidFill>
                <a:srgbClr val="3A3838">
                  <a:alpha val="80000"/>
                </a:srgbClr>
              </a:solidFill>
              <a:prstDash val="solid"/>
              <a:miter lim="800000"/>
              <a:headEnd type="none" w="sm" len="sm"/>
              <a:tailEnd type="stealth" w="med" len="med"/>
            </a:ln>
          </p:spPr>
        </p:cxnSp>
        <p:cxnSp>
          <p:nvCxnSpPr>
            <p:cNvPr id="2340" name="Google Shape;2340;p30"/>
            <p:cNvCxnSpPr>
              <a:stCxn id="2331" idx="4"/>
              <a:endCxn id="2341" idx="0"/>
            </p:cNvCxnSpPr>
            <p:nvPr/>
          </p:nvCxnSpPr>
          <p:spPr>
            <a:xfrm>
              <a:off x="3160548" y="2189887"/>
              <a:ext cx="385500" cy="655200"/>
            </a:xfrm>
            <a:prstGeom prst="straightConnector1">
              <a:avLst/>
            </a:prstGeom>
            <a:noFill/>
            <a:ln w="28575" cap="flat" cmpd="sng">
              <a:solidFill>
                <a:srgbClr val="3A3838">
                  <a:alpha val="80000"/>
                </a:srgbClr>
              </a:solidFill>
              <a:prstDash val="solid"/>
              <a:miter lim="800000"/>
              <a:headEnd type="none" w="sm" len="sm"/>
              <a:tailEnd type="stealth" w="med" len="med"/>
            </a:ln>
          </p:spPr>
        </p:cxnSp>
        <p:cxnSp>
          <p:nvCxnSpPr>
            <p:cNvPr id="2337" name="Google Shape;2337;p30"/>
            <p:cNvCxnSpPr>
              <a:stCxn id="2331" idx="4"/>
              <a:endCxn id="2342" idx="0"/>
            </p:cNvCxnSpPr>
            <p:nvPr/>
          </p:nvCxnSpPr>
          <p:spPr>
            <a:xfrm>
              <a:off x="3160548" y="2189887"/>
              <a:ext cx="1169400" cy="655200"/>
            </a:xfrm>
            <a:prstGeom prst="straightConnector1">
              <a:avLst/>
            </a:prstGeom>
            <a:noFill/>
            <a:ln w="28575" cap="flat" cmpd="sng">
              <a:solidFill>
                <a:srgbClr val="3A3838">
                  <a:alpha val="80000"/>
                </a:srgbClr>
              </a:solidFill>
              <a:prstDash val="solid"/>
              <a:miter lim="800000"/>
              <a:headEnd type="none" w="sm" len="sm"/>
              <a:tailEnd type="stealth" w="med" len="med"/>
            </a:ln>
          </p:spPr>
        </p:cxnSp>
        <p:sp>
          <p:nvSpPr>
            <p:cNvPr id="2339" name="Google Shape;2339;p30"/>
            <p:cNvSpPr/>
            <p:nvPr/>
          </p:nvSpPr>
          <p:spPr>
            <a:xfrm>
              <a:off x="2966521" y="3895657"/>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341" name="Google Shape;2341;p30"/>
            <p:cNvCxnSpPr>
              <a:stCxn id="2339" idx="4"/>
            </p:cNvCxnSpPr>
            <p:nvPr/>
          </p:nvCxnSpPr>
          <p:spPr>
            <a:xfrm>
              <a:off x="3157013" y="4276640"/>
              <a:ext cx="395100" cy="669300"/>
            </a:xfrm>
            <a:prstGeom prst="straightConnector1">
              <a:avLst/>
            </a:prstGeom>
            <a:noFill/>
            <a:ln w="28575" cap="flat" cmpd="sng">
              <a:solidFill>
                <a:srgbClr val="8296B0">
                  <a:alpha val="80000"/>
                </a:srgbClr>
              </a:solidFill>
              <a:prstDash val="solid"/>
              <a:miter lim="800000"/>
              <a:headEnd type="none" w="sm" len="sm"/>
              <a:tailEnd type="stealth" w="med" len="med"/>
            </a:ln>
          </p:spPr>
        </p:cxnSp>
        <p:cxnSp>
          <p:nvCxnSpPr>
            <p:cNvPr id="2342" name="Google Shape;2342;p30"/>
            <p:cNvCxnSpPr>
              <a:stCxn id="2337" idx="4"/>
            </p:cNvCxnSpPr>
            <p:nvPr/>
          </p:nvCxnSpPr>
          <p:spPr>
            <a:xfrm>
              <a:off x="1977774" y="3226086"/>
              <a:ext cx="1179300" cy="669600"/>
            </a:xfrm>
            <a:prstGeom prst="straightConnector1">
              <a:avLst/>
            </a:prstGeom>
            <a:noFill/>
            <a:ln w="28575" cap="flat" cmpd="sng">
              <a:solidFill>
                <a:srgbClr val="8296B0">
                  <a:alpha val="80000"/>
                </a:srgbClr>
              </a:solidFill>
              <a:prstDash val="solid"/>
              <a:miter lim="800000"/>
              <a:headEnd type="none" w="sm" len="sm"/>
              <a:tailEnd type="stealth" w="med" len="med"/>
            </a:ln>
          </p:spPr>
        </p:cxnSp>
        <p:cxnSp>
          <p:nvCxnSpPr>
            <p:cNvPr id="2343" name="Google Shape;2343;p30"/>
            <p:cNvCxnSpPr>
              <a:stCxn id="2341" idx="4"/>
            </p:cNvCxnSpPr>
            <p:nvPr/>
          </p:nvCxnSpPr>
          <p:spPr>
            <a:xfrm flipH="1">
              <a:off x="3157148" y="3226085"/>
              <a:ext cx="388800" cy="669600"/>
            </a:xfrm>
            <a:prstGeom prst="straightConnector1">
              <a:avLst/>
            </a:prstGeom>
            <a:noFill/>
            <a:ln w="28575" cap="flat" cmpd="sng">
              <a:solidFill>
                <a:srgbClr val="8296B0">
                  <a:alpha val="80000"/>
                </a:srgbClr>
              </a:solidFill>
              <a:prstDash val="solid"/>
              <a:miter lim="800000"/>
              <a:headEnd type="none" w="sm" len="sm"/>
              <a:tailEnd type="stealth" w="med" len="med"/>
            </a:ln>
          </p:spPr>
        </p:cxnSp>
        <p:cxnSp>
          <p:nvCxnSpPr>
            <p:cNvPr id="2344" name="Google Shape;2344;p30"/>
            <p:cNvCxnSpPr>
              <a:stCxn id="2342" idx="4"/>
            </p:cNvCxnSpPr>
            <p:nvPr/>
          </p:nvCxnSpPr>
          <p:spPr>
            <a:xfrm flipH="1">
              <a:off x="3157035" y="3226084"/>
              <a:ext cx="1173000" cy="669600"/>
            </a:xfrm>
            <a:prstGeom prst="straightConnector1">
              <a:avLst/>
            </a:prstGeom>
            <a:noFill/>
            <a:ln w="28575" cap="flat" cmpd="sng">
              <a:solidFill>
                <a:srgbClr val="3A3838">
                  <a:alpha val="80000"/>
                </a:srgbClr>
              </a:solidFill>
              <a:prstDash val="solid"/>
              <a:miter lim="800000"/>
              <a:headEnd type="none" w="sm" len="sm"/>
              <a:tailEnd type="stealth" w="med" len="med"/>
            </a:ln>
          </p:spPr>
        </p:cxnSp>
        <p:sp>
          <p:nvSpPr>
            <p:cNvPr id="2345" name="Google Shape;2345;p30"/>
            <p:cNvSpPr/>
            <p:nvPr/>
          </p:nvSpPr>
          <p:spPr>
            <a:xfrm>
              <a:off x="2974473" y="4704205"/>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346" name="Google Shape;2346;p30"/>
            <p:cNvCxnSpPr/>
            <p:nvPr/>
          </p:nvCxnSpPr>
          <p:spPr>
            <a:xfrm>
              <a:off x="3157013" y="4276640"/>
              <a:ext cx="7952" cy="427565"/>
            </a:xfrm>
            <a:prstGeom prst="straightConnector1">
              <a:avLst/>
            </a:prstGeom>
            <a:noFill/>
            <a:ln w="28575" cap="flat" cmpd="sng">
              <a:solidFill>
                <a:srgbClr val="8296B0">
                  <a:alpha val="80000"/>
                </a:srgbClr>
              </a:solidFill>
              <a:prstDash val="solid"/>
              <a:miter lim="800000"/>
              <a:headEnd type="none" w="sm" len="sm"/>
              <a:tailEnd type="stealth" w="med" len="med"/>
            </a:ln>
          </p:spPr>
        </p:cxnSp>
        <p:sp>
          <p:nvSpPr>
            <p:cNvPr id="2347" name="Google Shape;2347;p30"/>
            <p:cNvSpPr/>
            <p:nvPr/>
          </p:nvSpPr>
          <p:spPr>
            <a:xfrm>
              <a:off x="3004837" y="1844625"/>
              <a:ext cx="307615" cy="307615"/>
            </a:xfrm>
            <a:prstGeom prst="ellipse">
              <a:avLst/>
            </a:prstGeom>
            <a:solidFill>
              <a:srgbClr val="D0CECE"/>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48" name="Google Shape;2348;p30"/>
            <p:cNvSpPr/>
            <p:nvPr/>
          </p:nvSpPr>
          <p:spPr>
            <a:xfrm>
              <a:off x="1823965" y="2881784"/>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49" name="Google Shape;2349;p30"/>
            <p:cNvSpPr/>
            <p:nvPr/>
          </p:nvSpPr>
          <p:spPr>
            <a:xfrm>
              <a:off x="2608052" y="2881783"/>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50" name="Google Shape;2350;p30"/>
            <p:cNvSpPr/>
            <p:nvPr/>
          </p:nvSpPr>
          <p:spPr>
            <a:xfrm>
              <a:off x="3392139" y="2881783"/>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51" name="Google Shape;2351;p30"/>
            <p:cNvSpPr/>
            <p:nvPr/>
          </p:nvSpPr>
          <p:spPr>
            <a:xfrm>
              <a:off x="4176226" y="2881783"/>
              <a:ext cx="307615" cy="307615"/>
            </a:xfrm>
            <a:prstGeom prst="ellipse">
              <a:avLst/>
            </a:prstGeom>
            <a:solidFill>
              <a:srgbClr val="D0CECE"/>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52" name="Google Shape;2352;p30"/>
            <p:cNvSpPr/>
            <p:nvPr/>
          </p:nvSpPr>
          <p:spPr>
            <a:xfrm>
              <a:off x="3004837" y="3932340"/>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53" name="Google Shape;2353;p30"/>
            <p:cNvSpPr/>
            <p:nvPr/>
          </p:nvSpPr>
          <p:spPr>
            <a:xfrm>
              <a:off x="3011156" y="4740889"/>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354" name="Google Shape;2354;p30" descr="http://www.marketingfortravelexperts.com/wp-content/uploads/2014/05/black-right-arrow.png"/>
            <p:cNvPicPr preferRelativeResize="0"/>
            <p:nvPr/>
          </p:nvPicPr>
          <p:blipFill rotWithShape="1">
            <a:blip r:embed="rId6">
              <a:alphaModFix amt="70000"/>
            </a:blip>
            <a:srcRect/>
            <a:stretch/>
          </p:blipFill>
          <p:spPr>
            <a:xfrm rot="-7573855">
              <a:off x="3510573" y="3886106"/>
              <a:ext cx="677401" cy="212809"/>
            </a:xfrm>
            <a:prstGeom prst="rect">
              <a:avLst/>
            </a:prstGeom>
            <a:noFill/>
            <a:ln>
              <a:noFill/>
            </a:ln>
          </p:spPr>
        </p:pic>
        <p:pic>
          <p:nvPicPr>
            <p:cNvPr id="2355" name="Google Shape;2355;p30" descr="http://png-2.vector.me/files/images/3/7/371806/curly_braces_thumb"/>
            <p:cNvPicPr preferRelativeResize="0"/>
            <p:nvPr/>
          </p:nvPicPr>
          <p:blipFill rotWithShape="1">
            <a:blip r:embed="rId7">
              <a:alphaModFix/>
            </a:blip>
            <a:srcRect l="55047" t="12213" r="8540" b="11462"/>
            <a:stretch/>
          </p:blipFill>
          <p:spPr>
            <a:xfrm rot="10800000">
              <a:off x="1844871" y="2178869"/>
              <a:ext cx="406295" cy="660175"/>
            </a:xfrm>
            <a:prstGeom prst="rect">
              <a:avLst/>
            </a:prstGeom>
            <a:noFill/>
            <a:ln>
              <a:noFill/>
            </a:ln>
          </p:spPr>
        </p:pic>
        <p:sp>
          <p:nvSpPr>
            <p:cNvPr id="2356" name="Google Shape;2356;p30"/>
            <p:cNvSpPr txBox="1"/>
            <p:nvPr/>
          </p:nvSpPr>
          <p:spPr>
            <a:xfrm>
              <a:off x="3747832" y="4236300"/>
              <a:ext cx="891774" cy="515362"/>
            </a:xfrm>
            <a:prstGeom prst="rect">
              <a:avLst/>
            </a:prstGeom>
            <a:noFill/>
            <a:ln>
              <a:noFill/>
            </a:ln>
          </p:spPr>
          <p:txBody>
            <a:bodyPr spcFirstLastPara="1" wrap="square" lIns="91425" tIns="45700" rIns="91425" bIns="45700" anchor="t" anchorCtr="0">
              <a:spAutoFit/>
            </a:bodyPr>
            <a:lstStyle/>
            <a:p>
              <a:pPr algn="ctr">
                <a:buSzPts val="1600"/>
              </a:pPr>
              <a:r>
                <a:rPr lang="en-US" sz="1600" b="1" i="1">
                  <a:solidFill>
                    <a:srgbClr val="C55A11"/>
                  </a:solidFill>
                  <a:latin typeface="Roboto"/>
                  <a:ea typeface="Roboto"/>
                  <a:cs typeface="Roboto"/>
                  <a:sym typeface="Roboto"/>
                </a:rPr>
                <a:t>data also</a:t>
              </a:r>
              <a:br>
                <a:rPr lang="en-US" sz="1600" b="1" i="1">
                  <a:solidFill>
                    <a:srgbClr val="C55A11"/>
                  </a:solidFill>
                  <a:latin typeface="Roboto"/>
                  <a:ea typeface="Roboto"/>
                  <a:cs typeface="Roboto"/>
                  <a:sym typeface="Roboto"/>
                </a:rPr>
              </a:br>
              <a:r>
                <a:rPr lang="en-US" sz="1600" b="1" i="1">
                  <a:solidFill>
                    <a:srgbClr val="C55A11"/>
                  </a:solidFill>
                  <a:latin typeface="Roboto"/>
                  <a:ea typeface="Roboto"/>
                  <a:cs typeface="Roboto"/>
                  <a:sym typeface="Roboto"/>
                </a:rPr>
                <a:t>available</a:t>
              </a:r>
              <a:endParaRPr sz="1400"/>
            </a:p>
          </p:txBody>
        </p:sp>
        <p:sp>
          <p:nvSpPr>
            <p:cNvPr id="2357" name="Google Shape;2357;p30"/>
            <p:cNvSpPr/>
            <p:nvPr/>
          </p:nvSpPr>
          <p:spPr>
            <a:xfrm>
              <a:off x="6951490" y="2845103"/>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58" name="Google Shape;2358;p30"/>
            <p:cNvSpPr/>
            <p:nvPr/>
          </p:nvSpPr>
          <p:spPr>
            <a:xfrm>
              <a:off x="7735577" y="2845247"/>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59" name="Google Shape;2359;p30"/>
            <p:cNvSpPr/>
            <p:nvPr/>
          </p:nvSpPr>
          <p:spPr>
            <a:xfrm>
              <a:off x="8519664" y="2845102"/>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60" name="Google Shape;2360;p30"/>
            <p:cNvSpPr/>
            <p:nvPr/>
          </p:nvSpPr>
          <p:spPr>
            <a:xfrm>
              <a:off x="8130729" y="3895657"/>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361" name="Google Shape;2361;p30"/>
            <p:cNvCxnSpPr/>
            <p:nvPr/>
          </p:nvCxnSpPr>
          <p:spPr>
            <a:xfrm>
              <a:off x="7926069" y="3226230"/>
              <a:ext cx="395152" cy="669427"/>
            </a:xfrm>
            <a:prstGeom prst="straightConnector1">
              <a:avLst/>
            </a:prstGeom>
            <a:noFill/>
            <a:ln w="28575" cap="flat" cmpd="sng">
              <a:solidFill>
                <a:srgbClr val="8296B0">
                  <a:alpha val="80000"/>
                </a:srgbClr>
              </a:solidFill>
              <a:prstDash val="solid"/>
              <a:miter lim="800000"/>
              <a:headEnd type="none" w="sm" len="sm"/>
              <a:tailEnd type="stealth" w="med" len="med"/>
            </a:ln>
          </p:spPr>
        </p:cxnSp>
        <p:cxnSp>
          <p:nvCxnSpPr>
            <p:cNvPr id="2362" name="Google Shape;2362;p30"/>
            <p:cNvCxnSpPr/>
            <p:nvPr/>
          </p:nvCxnSpPr>
          <p:spPr>
            <a:xfrm>
              <a:off x="7141982" y="3226086"/>
              <a:ext cx="1179239" cy="669571"/>
            </a:xfrm>
            <a:prstGeom prst="straightConnector1">
              <a:avLst/>
            </a:prstGeom>
            <a:noFill/>
            <a:ln w="28575" cap="flat" cmpd="sng">
              <a:solidFill>
                <a:srgbClr val="8296B0">
                  <a:alpha val="80000"/>
                </a:srgbClr>
              </a:solidFill>
              <a:prstDash val="solid"/>
              <a:miter lim="800000"/>
              <a:headEnd type="none" w="sm" len="sm"/>
              <a:tailEnd type="stealth" w="med" len="med"/>
            </a:ln>
          </p:spPr>
        </p:cxnSp>
        <p:cxnSp>
          <p:nvCxnSpPr>
            <p:cNvPr id="2363" name="Google Shape;2363;p30"/>
            <p:cNvCxnSpPr/>
            <p:nvPr/>
          </p:nvCxnSpPr>
          <p:spPr>
            <a:xfrm flipH="1">
              <a:off x="8321221" y="3226085"/>
              <a:ext cx="388935" cy="669572"/>
            </a:xfrm>
            <a:prstGeom prst="straightConnector1">
              <a:avLst/>
            </a:prstGeom>
            <a:noFill/>
            <a:ln w="28575" cap="flat" cmpd="sng">
              <a:solidFill>
                <a:srgbClr val="8296B0">
                  <a:alpha val="80000"/>
                </a:srgbClr>
              </a:solidFill>
              <a:prstDash val="solid"/>
              <a:miter lim="800000"/>
              <a:headEnd type="none" w="sm" len="sm"/>
              <a:tailEnd type="stealth" w="med" len="med"/>
            </a:ln>
          </p:spPr>
        </p:cxnSp>
        <p:sp>
          <p:nvSpPr>
            <p:cNvPr id="2364" name="Google Shape;2364;p30"/>
            <p:cNvSpPr/>
            <p:nvPr/>
          </p:nvSpPr>
          <p:spPr>
            <a:xfrm>
              <a:off x="8138681" y="4704205"/>
              <a:ext cx="380983" cy="380983"/>
            </a:xfrm>
            <a:prstGeom prst="ellipse">
              <a:avLst/>
            </a:prstGeom>
            <a:noFill/>
            <a:ln w="28575" cap="flat" cmpd="sng">
              <a:solidFill>
                <a:srgbClr val="8296B0">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cxnSp>
          <p:nvCxnSpPr>
            <p:cNvPr id="2365" name="Google Shape;2365;p30"/>
            <p:cNvCxnSpPr/>
            <p:nvPr/>
          </p:nvCxnSpPr>
          <p:spPr>
            <a:xfrm>
              <a:off x="8321221" y="4276640"/>
              <a:ext cx="7952" cy="427565"/>
            </a:xfrm>
            <a:prstGeom prst="straightConnector1">
              <a:avLst/>
            </a:prstGeom>
            <a:noFill/>
            <a:ln w="28575" cap="flat" cmpd="sng">
              <a:solidFill>
                <a:srgbClr val="8296B0">
                  <a:alpha val="80000"/>
                </a:srgbClr>
              </a:solidFill>
              <a:prstDash val="solid"/>
              <a:miter lim="800000"/>
              <a:headEnd type="none" w="sm" len="sm"/>
              <a:tailEnd type="stealth" w="med" len="med"/>
            </a:ln>
          </p:spPr>
        </p:cxnSp>
        <p:sp>
          <p:nvSpPr>
            <p:cNvPr id="2366" name="Google Shape;2366;p30"/>
            <p:cNvSpPr/>
            <p:nvPr/>
          </p:nvSpPr>
          <p:spPr>
            <a:xfrm>
              <a:off x="6988173" y="2881784"/>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67" name="Google Shape;2367;p30"/>
            <p:cNvSpPr/>
            <p:nvPr/>
          </p:nvSpPr>
          <p:spPr>
            <a:xfrm>
              <a:off x="7772260" y="2881783"/>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68" name="Google Shape;2368;p30"/>
            <p:cNvSpPr/>
            <p:nvPr/>
          </p:nvSpPr>
          <p:spPr>
            <a:xfrm>
              <a:off x="8556347" y="2881783"/>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69" name="Google Shape;2369;p30"/>
            <p:cNvSpPr/>
            <p:nvPr/>
          </p:nvSpPr>
          <p:spPr>
            <a:xfrm>
              <a:off x="8169045" y="3932340"/>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70" name="Google Shape;2370;p30"/>
            <p:cNvSpPr/>
            <p:nvPr/>
          </p:nvSpPr>
          <p:spPr>
            <a:xfrm>
              <a:off x="8175364" y="4740889"/>
              <a:ext cx="307615" cy="307615"/>
            </a:xfrm>
            <a:prstGeom prst="ellipse">
              <a:avLst/>
            </a:prstGeom>
            <a:solidFill>
              <a:srgbClr val="D5DBE5"/>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371" name="Google Shape;2371;p30" descr="http://www.marketingfortravelexperts.com/wp-content/uploads/2014/05/black-right-arrow.png"/>
            <p:cNvPicPr preferRelativeResize="0"/>
            <p:nvPr/>
          </p:nvPicPr>
          <p:blipFill rotWithShape="1">
            <a:blip r:embed="rId3">
              <a:alphaModFix amt="70000"/>
            </a:blip>
            <a:srcRect/>
            <a:stretch/>
          </p:blipFill>
          <p:spPr>
            <a:xfrm rot="1411712" flipH="1">
              <a:off x="8935473" y="3038872"/>
              <a:ext cx="677401" cy="188186"/>
            </a:xfrm>
            <a:prstGeom prst="rect">
              <a:avLst/>
            </a:prstGeom>
            <a:noFill/>
            <a:ln>
              <a:noFill/>
            </a:ln>
          </p:spPr>
        </p:pic>
        <p:sp>
          <p:nvSpPr>
            <p:cNvPr id="2372" name="Google Shape;2372;p30"/>
            <p:cNvSpPr txBox="1"/>
            <p:nvPr/>
          </p:nvSpPr>
          <p:spPr>
            <a:xfrm>
              <a:off x="6959631" y="1860873"/>
              <a:ext cx="1004801" cy="298353"/>
            </a:xfrm>
            <a:prstGeom prst="rect">
              <a:avLst/>
            </a:prstGeom>
            <a:noFill/>
            <a:ln>
              <a:noFill/>
            </a:ln>
          </p:spPr>
          <p:txBody>
            <a:bodyPr spcFirstLastPara="1" wrap="square" lIns="91425" tIns="45700" rIns="91425" bIns="45700" anchor="t" anchorCtr="0">
              <a:spAutoFit/>
            </a:bodyPr>
            <a:lstStyle/>
            <a:p>
              <a:pPr>
                <a:buSzPts val="1600"/>
              </a:pPr>
              <a:r>
                <a:rPr lang="en-US" sz="1600" b="1" i="1">
                  <a:solidFill>
                    <a:srgbClr val="2E75B5"/>
                  </a:solidFill>
                  <a:latin typeface="Roboto"/>
                  <a:ea typeface="Roboto"/>
                  <a:cs typeface="Roboto"/>
                  <a:sym typeface="Roboto"/>
                </a:rPr>
                <a:t>data reuse</a:t>
              </a:r>
              <a:endParaRPr sz="1400"/>
            </a:p>
          </p:txBody>
        </p:sp>
        <p:pic>
          <p:nvPicPr>
            <p:cNvPr id="2373" name="Google Shape;2373;p30" descr="http://www.marketingfortravelexperts.com/wp-content/uploads/2014/05/black-right-arrow.png"/>
            <p:cNvPicPr preferRelativeResize="0"/>
            <p:nvPr/>
          </p:nvPicPr>
          <p:blipFill rotWithShape="1">
            <a:blip r:embed="rId8">
              <a:alphaModFix amt="70000"/>
            </a:blip>
            <a:srcRect/>
            <a:stretch/>
          </p:blipFill>
          <p:spPr>
            <a:xfrm rot="5045929">
              <a:off x="7631897" y="2413889"/>
              <a:ext cx="523527" cy="163014"/>
            </a:xfrm>
            <a:prstGeom prst="rect">
              <a:avLst/>
            </a:prstGeom>
            <a:noFill/>
            <a:ln>
              <a:noFill/>
            </a:ln>
          </p:spPr>
        </p:pic>
      </p:grpSp>
      <p:cxnSp>
        <p:nvCxnSpPr>
          <p:cNvPr id="2374" name="Google Shape;2374;p30"/>
          <p:cNvCxnSpPr>
            <a:stCxn id="2375" idx="4"/>
            <a:endCxn id="2335" idx="0"/>
          </p:cNvCxnSpPr>
          <p:nvPr/>
        </p:nvCxnSpPr>
        <p:spPr>
          <a:xfrm>
            <a:off x="4014707" y="1906445"/>
            <a:ext cx="154800" cy="761100"/>
          </a:xfrm>
          <a:prstGeom prst="straightConnector1">
            <a:avLst/>
          </a:prstGeom>
          <a:noFill/>
          <a:ln w="28575" cap="flat" cmpd="sng">
            <a:solidFill>
              <a:srgbClr val="3A3838">
                <a:alpha val="80000"/>
              </a:srgbClr>
            </a:solidFill>
            <a:prstDash val="solid"/>
            <a:miter lim="800000"/>
            <a:headEnd type="none" w="sm" len="sm"/>
            <a:tailEnd type="stealth" w="med" len="med"/>
          </a:ln>
        </p:spPr>
      </p:cxnSp>
      <p:sp>
        <p:nvSpPr>
          <p:cNvPr id="2376" name="Google Shape;2376;p30"/>
          <p:cNvSpPr/>
          <p:nvPr/>
        </p:nvSpPr>
        <p:spPr>
          <a:xfrm>
            <a:off x="3840195" y="1532537"/>
            <a:ext cx="349023" cy="349023"/>
          </a:xfrm>
          <a:prstGeom prst="ellipse">
            <a:avLst/>
          </a:prstGeom>
          <a:solidFill>
            <a:srgbClr val="D0CECE"/>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75" name="Google Shape;2375;p30"/>
          <p:cNvSpPr/>
          <p:nvPr/>
        </p:nvSpPr>
        <p:spPr>
          <a:xfrm>
            <a:off x="3798573" y="1474177"/>
            <a:ext cx="432267" cy="432267"/>
          </a:xfrm>
          <a:prstGeom prst="ellipse">
            <a:avLst/>
          </a:prstGeom>
          <a:noFill/>
          <a:ln w="28575" cap="flat" cmpd="sng">
            <a:solidFill>
              <a:srgbClr val="3A3838">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31"/>
          <p:cNvSpPr txBox="1">
            <a:spLocks noGrp="1"/>
          </p:cNvSpPr>
          <p:nvPr>
            <p:ph type="title"/>
          </p:nvPr>
        </p:nvSpPr>
        <p:spPr>
          <a:xfrm>
            <a:off x="838200" y="365126"/>
            <a:ext cx="9548675" cy="707846"/>
          </a:xfrm>
          <a:prstGeom prst="rect">
            <a:avLst/>
          </a:prstGeom>
          <a:noFill/>
          <a:ln>
            <a:noFill/>
          </a:ln>
        </p:spPr>
        <p:txBody>
          <a:bodyPr spcFirstLastPara="1" vert="horz" wrap="square" lIns="91425" tIns="45700" rIns="91425" bIns="45700" rtlCol="0" anchor="t" anchorCtr="0">
            <a:spAutoFit/>
          </a:bodyPr>
          <a:lstStyle/>
          <a:p>
            <a:pPr>
              <a:buClr>
                <a:srgbClr val="2D75B6"/>
              </a:buClr>
              <a:buSzPts val="4000"/>
            </a:pPr>
            <a:r>
              <a:rPr lang="en-US" sz="4000">
                <a:solidFill>
                  <a:srgbClr val="2D75B6"/>
                </a:solidFill>
              </a:rPr>
              <a:t>And if a job fails?</a:t>
            </a:r>
            <a:endParaRPr/>
          </a:p>
        </p:txBody>
      </p:sp>
      <p:sp>
        <p:nvSpPr>
          <p:cNvPr id="2382" name="Google Shape;2382;p31"/>
          <p:cNvSpPr/>
          <p:nvPr/>
        </p:nvSpPr>
        <p:spPr>
          <a:xfrm>
            <a:off x="4838701" y="2503111"/>
            <a:ext cx="2514600" cy="2514596"/>
          </a:xfrm>
          <a:prstGeom prst="ellipse">
            <a:avLst/>
          </a:prstGeom>
          <a:noFill/>
          <a:ln w="12700" cap="flat" cmpd="sng">
            <a:solidFill>
              <a:schemeClr val="lt2"/>
            </a:solidFill>
            <a:prstDash val="dash"/>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83" name="Google Shape;2383;p31"/>
          <p:cNvSpPr/>
          <p:nvPr/>
        </p:nvSpPr>
        <p:spPr>
          <a:xfrm>
            <a:off x="7844483" y="2459156"/>
            <a:ext cx="2378103" cy="719034"/>
          </a:xfrm>
          <a:prstGeom prst="rect">
            <a:avLst/>
          </a:prstGeom>
          <a:noFill/>
          <a:ln>
            <a:noFill/>
          </a:ln>
        </p:spPr>
        <p:txBody>
          <a:bodyPr spcFirstLastPara="1" wrap="square" lIns="72000" tIns="36000" rIns="72000" bIns="36000" anchor="t" anchorCtr="0">
            <a:spAutoFit/>
          </a:bodyPr>
          <a:lstStyle/>
          <a:p>
            <a:pPr>
              <a:buSzPts val="1400"/>
            </a:pPr>
            <a:r>
              <a:rPr lang="en-US" sz="1400">
                <a:solidFill>
                  <a:srgbClr val="7F7F7F"/>
                </a:solidFill>
                <a:latin typeface="Roboto"/>
                <a:ea typeface="Roboto"/>
                <a:cs typeface="Roboto"/>
                <a:sym typeface="Roboto"/>
              </a:rPr>
              <a:t>helps with transient failures set number of retries per job and run</a:t>
            </a:r>
            <a:endParaRPr sz="1400"/>
          </a:p>
        </p:txBody>
      </p:sp>
      <p:sp>
        <p:nvSpPr>
          <p:cNvPr id="2384" name="Google Shape;2384;p31"/>
          <p:cNvSpPr/>
          <p:nvPr/>
        </p:nvSpPr>
        <p:spPr>
          <a:xfrm>
            <a:off x="1342993" y="2459157"/>
            <a:ext cx="3019763" cy="934478"/>
          </a:xfrm>
          <a:prstGeom prst="rect">
            <a:avLst/>
          </a:prstGeom>
          <a:noFill/>
          <a:ln>
            <a:noFill/>
          </a:ln>
        </p:spPr>
        <p:txBody>
          <a:bodyPr spcFirstLastPara="1" wrap="square" lIns="72000" tIns="36000" rIns="72000" bIns="36000" anchor="t" anchorCtr="0">
            <a:spAutoFit/>
          </a:bodyPr>
          <a:lstStyle/>
          <a:p>
            <a:pPr algn="r">
              <a:buSzPts val="1400"/>
            </a:pPr>
            <a:r>
              <a:rPr lang="en-US" sz="1400">
                <a:solidFill>
                  <a:srgbClr val="7F7F7F"/>
                </a:solidFill>
                <a:latin typeface="Roboto"/>
                <a:ea typeface="Roboto"/>
                <a:cs typeface="Roboto"/>
                <a:sym typeface="Roboto"/>
              </a:rPr>
              <a:t>detects non-zero exit code output parsing for success or failure message exceeded timeout do not produced expected output files</a:t>
            </a:r>
            <a:endParaRPr sz="1400"/>
          </a:p>
        </p:txBody>
      </p:sp>
      <p:sp>
        <p:nvSpPr>
          <p:cNvPr id="2385" name="Google Shape;2385;p31"/>
          <p:cNvSpPr/>
          <p:nvPr/>
        </p:nvSpPr>
        <p:spPr>
          <a:xfrm>
            <a:off x="1600169" y="4952797"/>
            <a:ext cx="2762588" cy="719034"/>
          </a:xfrm>
          <a:prstGeom prst="rect">
            <a:avLst/>
          </a:prstGeom>
          <a:noFill/>
          <a:ln>
            <a:noFill/>
          </a:ln>
        </p:spPr>
        <p:txBody>
          <a:bodyPr spcFirstLastPara="1" wrap="square" lIns="72000" tIns="36000" rIns="72000" bIns="36000" anchor="t" anchorCtr="0">
            <a:spAutoFit/>
          </a:bodyPr>
          <a:lstStyle/>
          <a:p>
            <a:pPr algn="r">
              <a:buSzPts val="1400"/>
            </a:pPr>
            <a:r>
              <a:rPr lang="en-US" sz="1400">
                <a:solidFill>
                  <a:srgbClr val="7F7F7F"/>
                </a:solidFill>
                <a:latin typeface="Roboto"/>
                <a:ea typeface="Roboto"/>
                <a:cs typeface="Roboto"/>
                <a:sym typeface="Roboto"/>
              </a:rPr>
              <a:t>job generates checkpoint files</a:t>
            </a:r>
            <a:br>
              <a:rPr lang="en-US" sz="1400">
                <a:solidFill>
                  <a:srgbClr val="7F7F7F"/>
                </a:solidFill>
                <a:latin typeface="Roboto"/>
                <a:ea typeface="Roboto"/>
                <a:cs typeface="Roboto"/>
                <a:sym typeface="Roboto"/>
              </a:rPr>
            </a:br>
            <a:r>
              <a:rPr lang="en-US" sz="1400">
                <a:solidFill>
                  <a:srgbClr val="7F7F7F"/>
                </a:solidFill>
                <a:latin typeface="Roboto"/>
                <a:ea typeface="Roboto"/>
                <a:cs typeface="Roboto"/>
                <a:sym typeface="Roboto"/>
              </a:rPr>
              <a:t>staging of checkpoint files is </a:t>
            </a:r>
            <a:br>
              <a:rPr lang="en-US" sz="1400">
                <a:solidFill>
                  <a:srgbClr val="7F7F7F"/>
                </a:solidFill>
                <a:latin typeface="Roboto"/>
                <a:ea typeface="Roboto"/>
                <a:cs typeface="Roboto"/>
                <a:sym typeface="Roboto"/>
              </a:rPr>
            </a:br>
            <a:r>
              <a:rPr lang="en-US" sz="1400">
                <a:solidFill>
                  <a:srgbClr val="7F7F7F"/>
                </a:solidFill>
                <a:latin typeface="Roboto"/>
                <a:ea typeface="Roboto"/>
                <a:cs typeface="Roboto"/>
                <a:sym typeface="Roboto"/>
              </a:rPr>
              <a:t>automatic on restarts</a:t>
            </a:r>
            <a:endParaRPr sz="1400"/>
          </a:p>
        </p:txBody>
      </p:sp>
      <p:pic>
        <p:nvPicPr>
          <p:cNvPr id="2386" name="Google Shape;2386;p31" descr="http://www.marketingfortravelexperts.com/wp-content/uploads/2014/05/black-right-arrow.png"/>
          <p:cNvPicPr preferRelativeResize="0"/>
          <p:nvPr/>
        </p:nvPicPr>
        <p:blipFill rotWithShape="1">
          <a:blip r:embed="rId3">
            <a:alphaModFix amt="70000"/>
          </a:blip>
          <a:srcRect/>
          <a:stretch/>
        </p:blipFill>
        <p:spPr>
          <a:xfrm rot="1800000" flipH="1">
            <a:off x="4543898" y="2483886"/>
            <a:ext cx="586241" cy="201740"/>
          </a:xfrm>
          <a:prstGeom prst="rect">
            <a:avLst/>
          </a:prstGeom>
          <a:noFill/>
          <a:ln>
            <a:noFill/>
          </a:ln>
        </p:spPr>
      </p:pic>
      <p:grpSp>
        <p:nvGrpSpPr>
          <p:cNvPr id="2387" name="Google Shape;2387;p31"/>
          <p:cNvGrpSpPr/>
          <p:nvPr/>
        </p:nvGrpSpPr>
        <p:grpSpPr>
          <a:xfrm>
            <a:off x="4961659" y="2626068"/>
            <a:ext cx="2268683" cy="2268680"/>
            <a:chOff x="4848226" y="1518997"/>
            <a:chExt cx="2495550" cy="2495548"/>
          </a:xfrm>
        </p:grpSpPr>
        <p:sp>
          <p:nvSpPr>
            <p:cNvPr id="2388" name="Google Shape;2388;p31"/>
            <p:cNvSpPr/>
            <p:nvPr/>
          </p:nvSpPr>
          <p:spPr>
            <a:xfrm>
              <a:off x="4848226" y="1518997"/>
              <a:ext cx="2495550" cy="2495548"/>
            </a:xfrm>
            <a:prstGeom prst="ellipse">
              <a:avLst/>
            </a:prstGeom>
            <a:gradFill>
              <a:gsLst>
                <a:gs pos="0">
                  <a:srgbClr val="F2F2F2"/>
                </a:gs>
                <a:gs pos="41000">
                  <a:srgbClr val="F2F2F2"/>
                </a:gs>
                <a:gs pos="100000">
                  <a:srgbClr val="D8D8D8"/>
                </a:gs>
              </a:gsLst>
              <a:path path="circle">
                <a:fillToRect l="50000" t="50000" r="50000" b="50000"/>
              </a:path>
              <a:tileRect/>
            </a:grad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389" name="Google Shape;2389;p31"/>
            <p:cNvPicPr preferRelativeResize="0"/>
            <p:nvPr/>
          </p:nvPicPr>
          <p:blipFill rotWithShape="1">
            <a:blip r:embed="rId4">
              <a:alphaModFix/>
            </a:blip>
            <a:srcRect/>
            <a:stretch/>
          </p:blipFill>
          <p:spPr>
            <a:xfrm>
              <a:off x="5422548" y="2203409"/>
              <a:ext cx="1346907" cy="1126724"/>
            </a:xfrm>
            <a:prstGeom prst="rect">
              <a:avLst/>
            </a:prstGeom>
            <a:noFill/>
            <a:ln>
              <a:noFill/>
            </a:ln>
          </p:spPr>
        </p:pic>
      </p:grpSp>
      <p:sp>
        <p:nvSpPr>
          <p:cNvPr id="2390" name="Google Shape;2390;p31"/>
          <p:cNvSpPr/>
          <p:nvPr/>
        </p:nvSpPr>
        <p:spPr>
          <a:xfrm>
            <a:off x="5087771" y="2807091"/>
            <a:ext cx="288132" cy="288132"/>
          </a:xfrm>
          <a:prstGeom prst="ellipse">
            <a:avLst/>
          </a:prstGeom>
          <a:solidFill>
            <a:srgbClr val="2D75B6"/>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91" name="Google Shape;2391;p31"/>
          <p:cNvSpPr/>
          <p:nvPr/>
        </p:nvSpPr>
        <p:spPr>
          <a:xfrm>
            <a:off x="6814367" y="2807091"/>
            <a:ext cx="288132" cy="288132"/>
          </a:xfrm>
          <a:prstGeom prst="ellipse">
            <a:avLst/>
          </a:prstGeom>
          <a:solidFill>
            <a:srgbClr val="4AB9C4"/>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92" name="Google Shape;2392;p31"/>
          <p:cNvSpPr/>
          <p:nvPr/>
        </p:nvSpPr>
        <p:spPr>
          <a:xfrm>
            <a:off x="5087771" y="4457071"/>
            <a:ext cx="288132" cy="288132"/>
          </a:xfrm>
          <a:prstGeom prst="ellipse">
            <a:avLst/>
          </a:prstGeom>
          <a:solidFill>
            <a:srgbClr val="74CA2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393" name="Google Shape;2393;p31"/>
          <p:cNvSpPr/>
          <p:nvPr/>
        </p:nvSpPr>
        <p:spPr>
          <a:xfrm>
            <a:off x="7844485" y="4952797"/>
            <a:ext cx="2654327" cy="719034"/>
          </a:xfrm>
          <a:prstGeom prst="rect">
            <a:avLst/>
          </a:prstGeom>
          <a:noFill/>
          <a:ln>
            <a:noFill/>
          </a:ln>
        </p:spPr>
        <p:txBody>
          <a:bodyPr spcFirstLastPara="1" wrap="square" lIns="72000" tIns="36000" rIns="72000" bIns="36000" anchor="t" anchorCtr="0">
            <a:spAutoFit/>
          </a:bodyPr>
          <a:lstStyle/>
          <a:p>
            <a:pPr>
              <a:buSzPts val="1400"/>
            </a:pPr>
            <a:r>
              <a:rPr lang="en-US" sz="1400">
                <a:solidFill>
                  <a:srgbClr val="7F7F7F"/>
                </a:solidFill>
                <a:latin typeface="Roboto"/>
                <a:ea typeface="Roboto"/>
                <a:cs typeface="Roboto"/>
                <a:sym typeface="Roboto"/>
              </a:rPr>
              <a:t>workflow can be restarted from checkpoint file recover from failures with minimal loss</a:t>
            </a:r>
            <a:endParaRPr sz="1400"/>
          </a:p>
        </p:txBody>
      </p:sp>
      <p:sp>
        <p:nvSpPr>
          <p:cNvPr id="2394" name="Google Shape;2394;p31"/>
          <p:cNvSpPr/>
          <p:nvPr/>
        </p:nvSpPr>
        <p:spPr>
          <a:xfrm>
            <a:off x="6814367" y="4457071"/>
            <a:ext cx="288132" cy="288132"/>
          </a:xfrm>
          <a:prstGeom prst="ellipse">
            <a:avLst/>
          </a:prstGeom>
          <a:solidFill>
            <a:srgbClr val="FFC000"/>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pic>
        <p:nvPicPr>
          <p:cNvPr id="2395" name="Google Shape;2395;p31" descr="http://www.marketingfortravelexperts.com/wp-content/uploads/2014/05/black-right-arrow.png"/>
          <p:cNvPicPr preferRelativeResize="0"/>
          <p:nvPr/>
        </p:nvPicPr>
        <p:blipFill rotWithShape="1">
          <a:blip r:embed="rId3">
            <a:alphaModFix amt="70000"/>
          </a:blip>
          <a:srcRect/>
          <a:stretch/>
        </p:blipFill>
        <p:spPr>
          <a:xfrm rot="-1800000">
            <a:off x="7041637" y="2483885"/>
            <a:ext cx="586241" cy="201740"/>
          </a:xfrm>
          <a:prstGeom prst="rect">
            <a:avLst/>
          </a:prstGeom>
          <a:noFill/>
          <a:ln>
            <a:noFill/>
          </a:ln>
        </p:spPr>
      </p:pic>
      <p:pic>
        <p:nvPicPr>
          <p:cNvPr id="2396" name="Google Shape;2396;p31" descr="http://www.marketingfortravelexperts.com/wp-content/uploads/2014/05/black-right-arrow.png"/>
          <p:cNvPicPr preferRelativeResize="0"/>
          <p:nvPr/>
        </p:nvPicPr>
        <p:blipFill rotWithShape="1">
          <a:blip r:embed="rId3">
            <a:alphaModFix amt="70000"/>
          </a:blip>
          <a:srcRect/>
          <a:stretch/>
        </p:blipFill>
        <p:spPr>
          <a:xfrm rot="9000000">
            <a:off x="4543898" y="4859773"/>
            <a:ext cx="586241" cy="201740"/>
          </a:xfrm>
          <a:prstGeom prst="rect">
            <a:avLst/>
          </a:prstGeom>
          <a:noFill/>
          <a:ln>
            <a:noFill/>
          </a:ln>
        </p:spPr>
      </p:pic>
      <p:pic>
        <p:nvPicPr>
          <p:cNvPr id="2397" name="Google Shape;2397;p31" descr="http://www.marketingfortravelexperts.com/wp-content/uploads/2014/05/black-right-arrow.png"/>
          <p:cNvPicPr preferRelativeResize="0"/>
          <p:nvPr/>
        </p:nvPicPr>
        <p:blipFill rotWithShape="1">
          <a:blip r:embed="rId3">
            <a:alphaModFix amt="70000"/>
          </a:blip>
          <a:srcRect/>
          <a:stretch/>
        </p:blipFill>
        <p:spPr>
          <a:xfrm rot="-9000000" flipH="1">
            <a:off x="7041637" y="4859771"/>
            <a:ext cx="586241" cy="201740"/>
          </a:xfrm>
          <a:prstGeom prst="rect">
            <a:avLst/>
          </a:prstGeom>
          <a:noFill/>
          <a:ln>
            <a:noFill/>
          </a:ln>
        </p:spPr>
      </p:pic>
      <p:grpSp>
        <p:nvGrpSpPr>
          <p:cNvPr id="2398" name="Google Shape;2398;p31"/>
          <p:cNvGrpSpPr/>
          <p:nvPr/>
        </p:nvGrpSpPr>
        <p:grpSpPr>
          <a:xfrm>
            <a:off x="1515714" y="4472859"/>
            <a:ext cx="190167" cy="380335"/>
            <a:chOff x="7081838" y="2503488"/>
            <a:chExt cx="142875" cy="285750"/>
          </a:xfrm>
        </p:grpSpPr>
        <p:sp>
          <p:nvSpPr>
            <p:cNvPr id="2399" name="Google Shape;2399;p31"/>
            <p:cNvSpPr/>
            <p:nvPr/>
          </p:nvSpPr>
          <p:spPr>
            <a:xfrm>
              <a:off x="7081838" y="2503488"/>
              <a:ext cx="142875" cy="242888"/>
            </a:xfrm>
            <a:custGeom>
              <a:avLst/>
              <a:gdLst/>
              <a:ahLst/>
              <a:cxnLst/>
              <a:rect l="l" t="t" r="r" b="b"/>
              <a:pathLst>
                <a:path w="450" h="766" extrusionOk="0">
                  <a:moveTo>
                    <a:pt x="225" y="120"/>
                  </a:moveTo>
                  <a:lnTo>
                    <a:pt x="235" y="121"/>
                  </a:lnTo>
                  <a:lnTo>
                    <a:pt x="246" y="122"/>
                  </a:lnTo>
                  <a:lnTo>
                    <a:pt x="256" y="125"/>
                  </a:lnTo>
                  <a:lnTo>
                    <a:pt x="266" y="129"/>
                  </a:lnTo>
                  <a:lnTo>
                    <a:pt x="275" y="133"/>
                  </a:lnTo>
                  <a:lnTo>
                    <a:pt x="284" y="139"/>
                  </a:lnTo>
                  <a:lnTo>
                    <a:pt x="292" y="144"/>
                  </a:lnTo>
                  <a:lnTo>
                    <a:pt x="299" y="151"/>
                  </a:lnTo>
                  <a:lnTo>
                    <a:pt x="306" y="158"/>
                  </a:lnTo>
                  <a:lnTo>
                    <a:pt x="312" y="167"/>
                  </a:lnTo>
                  <a:lnTo>
                    <a:pt x="317" y="176"/>
                  </a:lnTo>
                  <a:lnTo>
                    <a:pt x="322" y="185"/>
                  </a:lnTo>
                  <a:lnTo>
                    <a:pt x="326" y="195"/>
                  </a:lnTo>
                  <a:lnTo>
                    <a:pt x="328" y="205"/>
                  </a:lnTo>
                  <a:lnTo>
                    <a:pt x="330" y="214"/>
                  </a:lnTo>
                  <a:lnTo>
                    <a:pt x="330" y="225"/>
                  </a:lnTo>
                  <a:lnTo>
                    <a:pt x="330" y="236"/>
                  </a:lnTo>
                  <a:lnTo>
                    <a:pt x="328" y="246"/>
                  </a:lnTo>
                  <a:lnTo>
                    <a:pt x="326" y="256"/>
                  </a:lnTo>
                  <a:lnTo>
                    <a:pt x="322" y="266"/>
                  </a:lnTo>
                  <a:lnTo>
                    <a:pt x="317" y="275"/>
                  </a:lnTo>
                  <a:lnTo>
                    <a:pt x="312" y="284"/>
                  </a:lnTo>
                  <a:lnTo>
                    <a:pt x="306" y="293"/>
                  </a:lnTo>
                  <a:lnTo>
                    <a:pt x="299" y="299"/>
                  </a:lnTo>
                  <a:lnTo>
                    <a:pt x="292" y="307"/>
                  </a:lnTo>
                  <a:lnTo>
                    <a:pt x="284" y="312"/>
                  </a:lnTo>
                  <a:lnTo>
                    <a:pt x="275" y="318"/>
                  </a:lnTo>
                  <a:lnTo>
                    <a:pt x="266" y="322"/>
                  </a:lnTo>
                  <a:lnTo>
                    <a:pt x="256" y="326"/>
                  </a:lnTo>
                  <a:lnTo>
                    <a:pt x="246" y="328"/>
                  </a:lnTo>
                  <a:lnTo>
                    <a:pt x="235" y="330"/>
                  </a:lnTo>
                  <a:lnTo>
                    <a:pt x="225" y="330"/>
                  </a:lnTo>
                  <a:lnTo>
                    <a:pt x="214" y="330"/>
                  </a:lnTo>
                  <a:lnTo>
                    <a:pt x="203" y="328"/>
                  </a:lnTo>
                  <a:lnTo>
                    <a:pt x="194" y="326"/>
                  </a:lnTo>
                  <a:lnTo>
                    <a:pt x="184" y="322"/>
                  </a:lnTo>
                  <a:lnTo>
                    <a:pt x="175" y="318"/>
                  </a:lnTo>
                  <a:lnTo>
                    <a:pt x="166" y="312"/>
                  </a:lnTo>
                  <a:lnTo>
                    <a:pt x="158" y="307"/>
                  </a:lnTo>
                  <a:lnTo>
                    <a:pt x="151" y="299"/>
                  </a:lnTo>
                  <a:lnTo>
                    <a:pt x="144" y="293"/>
                  </a:lnTo>
                  <a:lnTo>
                    <a:pt x="137" y="284"/>
                  </a:lnTo>
                  <a:lnTo>
                    <a:pt x="133" y="275"/>
                  </a:lnTo>
                  <a:lnTo>
                    <a:pt x="129" y="266"/>
                  </a:lnTo>
                  <a:lnTo>
                    <a:pt x="124" y="256"/>
                  </a:lnTo>
                  <a:lnTo>
                    <a:pt x="122" y="246"/>
                  </a:lnTo>
                  <a:lnTo>
                    <a:pt x="121" y="236"/>
                  </a:lnTo>
                  <a:lnTo>
                    <a:pt x="120" y="225"/>
                  </a:lnTo>
                  <a:lnTo>
                    <a:pt x="121" y="214"/>
                  </a:lnTo>
                  <a:lnTo>
                    <a:pt x="122" y="205"/>
                  </a:lnTo>
                  <a:lnTo>
                    <a:pt x="124" y="195"/>
                  </a:lnTo>
                  <a:lnTo>
                    <a:pt x="129" y="185"/>
                  </a:lnTo>
                  <a:lnTo>
                    <a:pt x="133" y="175"/>
                  </a:lnTo>
                  <a:lnTo>
                    <a:pt x="137" y="167"/>
                  </a:lnTo>
                  <a:lnTo>
                    <a:pt x="144" y="158"/>
                  </a:lnTo>
                  <a:lnTo>
                    <a:pt x="151" y="151"/>
                  </a:lnTo>
                  <a:lnTo>
                    <a:pt x="158" y="144"/>
                  </a:lnTo>
                  <a:lnTo>
                    <a:pt x="166" y="139"/>
                  </a:lnTo>
                  <a:lnTo>
                    <a:pt x="175" y="133"/>
                  </a:lnTo>
                  <a:lnTo>
                    <a:pt x="184" y="129"/>
                  </a:lnTo>
                  <a:lnTo>
                    <a:pt x="194" y="125"/>
                  </a:lnTo>
                  <a:lnTo>
                    <a:pt x="203" y="122"/>
                  </a:lnTo>
                  <a:lnTo>
                    <a:pt x="214" y="121"/>
                  </a:lnTo>
                  <a:lnTo>
                    <a:pt x="225" y="121"/>
                  </a:lnTo>
                  <a:lnTo>
                    <a:pt x="225" y="120"/>
                  </a:lnTo>
                  <a:close/>
                  <a:moveTo>
                    <a:pt x="210" y="691"/>
                  </a:moveTo>
                  <a:lnTo>
                    <a:pt x="210" y="751"/>
                  </a:lnTo>
                  <a:lnTo>
                    <a:pt x="210" y="754"/>
                  </a:lnTo>
                  <a:lnTo>
                    <a:pt x="211" y="757"/>
                  </a:lnTo>
                  <a:lnTo>
                    <a:pt x="212" y="759"/>
                  </a:lnTo>
                  <a:lnTo>
                    <a:pt x="214" y="762"/>
                  </a:lnTo>
                  <a:lnTo>
                    <a:pt x="217" y="764"/>
                  </a:lnTo>
                  <a:lnTo>
                    <a:pt x="219" y="765"/>
                  </a:lnTo>
                  <a:lnTo>
                    <a:pt x="222" y="766"/>
                  </a:lnTo>
                  <a:lnTo>
                    <a:pt x="225" y="766"/>
                  </a:lnTo>
                  <a:lnTo>
                    <a:pt x="228" y="766"/>
                  </a:lnTo>
                  <a:lnTo>
                    <a:pt x="231" y="765"/>
                  </a:lnTo>
                  <a:lnTo>
                    <a:pt x="233" y="764"/>
                  </a:lnTo>
                  <a:lnTo>
                    <a:pt x="235" y="762"/>
                  </a:lnTo>
                  <a:lnTo>
                    <a:pt x="238" y="759"/>
                  </a:lnTo>
                  <a:lnTo>
                    <a:pt x="239" y="757"/>
                  </a:lnTo>
                  <a:lnTo>
                    <a:pt x="240" y="754"/>
                  </a:lnTo>
                  <a:lnTo>
                    <a:pt x="240" y="751"/>
                  </a:lnTo>
                  <a:lnTo>
                    <a:pt x="240" y="691"/>
                  </a:lnTo>
                  <a:lnTo>
                    <a:pt x="241" y="680"/>
                  </a:lnTo>
                  <a:lnTo>
                    <a:pt x="242" y="670"/>
                  </a:lnTo>
                  <a:lnTo>
                    <a:pt x="245" y="658"/>
                  </a:lnTo>
                  <a:lnTo>
                    <a:pt x="249" y="647"/>
                  </a:lnTo>
                  <a:lnTo>
                    <a:pt x="260" y="622"/>
                  </a:lnTo>
                  <a:lnTo>
                    <a:pt x="273" y="595"/>
                  </a:lnTo>
                  <a:lnTo>
                    <a:pt x="288" y="568"/>
                  </a:lnTo>
                  <a:lnTo>
                    <a:pt x="306" y="539"/>
                  </a:lnTo>
                  <a:lnTo>
                    <a:pt x="323" y="511"/>
                  </a:lnTo>
                  <a:lnTo>
                    <a:pt x="342" y="482"/>
                  </a:lnTo>
                  <a:lnTo>
                    <a:pt x="363" y="450"/>
                  </a:lnTo>
                  <a:lnTo>
                    <a:pt x="383" y="419"/>
                  </a:lnTo>
                  <a:lnTo>
                    <a:pt x="401" y="388"/>
                  </a:lnTo>
                  <a:lnTo>
                    <a:pt x="417" y="360"/>
                  </a:lnTo>
                  <a:lnTo>
                    <a:pt x="425" y="345"/>
                  </a:lnTo>
                  <a:lnTo>
                    <a:pt x="430" y="331"/>
                  </a:lnTo>
                  <a:lnTo>
                    <a:pt x="437" y="318"/>
                  </a:lnTo>
                  <a:lnTo>
                    <a:pt x="441" y="305"/>
                  </a:lnTo>
                  <a:lnTo>
                    <a:pt x="445" y="292"/>
                  </a:lnTo>
                  <a:lnTo>
                    <a:pt x="448" y="279"/>
                  </a:lnTo>
                  <a:lnTo>
                    <a:pt x="450" y="267"/>
                  </a:lnTo>
                  <a:lnTo>
                    <a:pt x="450" y="255"/>
                  </a:lnTo>
                  <a:lnTo>
                    <a:pt x="449" y="225"/>
                  </a:lnTo>
                  <a:lnTo>
                    <a:pt x="447" y="198"/>
                  </a:lnTo>
                  <a:lnTo>
                    <a:pt x="441" y="172"/>
                  </a:lnTo>
                  <a:lnTo>
                    <a:pt x="435" y="147"/>
                  </a:lnTo>
                  <a:lnTo>
                    <a:pt x="431" y="135"/>
                  </a:lnTo>
                  <a:lnTo>
                    <a:pt x="427" y="124"/>
                  </a:lnTo>
                  <a:lnTo>
                    <a:pt x="421" y="113"/>
                  </a:lnTo>
                  <a:lnTo>
                    <a:pt x="417" y="103"/>
                  </a:lnTo>
                  <a:lnTo>
                    <a:pt x="410" y="93"/>
                  </a:lnTo>
                  <a:lnTo>
                    <a:pt x="405" y="85"/>
                  </a:lnTo>
                  <a:lnTo>
                    <a:pt x="398" y="76"/>
                  </a:lnTo>
                  <a:lnTo>
                    <a:pt x="392" y="67"/>
                  </a:lnTo>
                  <a:lnTo>
                    <a:pt x="384" y="59"/>
                  </a:lnTo>
                  <a:lnTo>
                    <a:pt x="376" y="52"/>
                  </a:lnTo>
                  <a:lnTo>
                    <a:pt x="367" y="45"/>
                  </a:lnTo>
                  <a:lnTo>
                    <a:pt x="359" y="38"/>
                  </a:lnTo>
                  <a:lnTo>
                    <a:pt x="350" y="32"/>
                  </a:lnTo>
                  <a:lnTo>
                    <a:pt x="341" y="26"/>
                  </a:lnTo>
                  <a:lnTo>
                    <a:pt x="331" y="22"/>
                  </a:lnTo>
                  <a:lnTo>
                    <a:pt x="320" y="17"/>
                  </a:lnTo>
                  <a:lnTo>
                    <a:pt x="310" y="13"/>
                  </a:lnTo>
                  <a:lnTo>
                    <a:pt x="299" y="10"/>
                  </a:lnTo>
                  <a:lnTo>
                    <a:pt x="287" y="6"/>
                  </a:lnTo>
                  <a:lnTo>
                    <a:pt x="276" y="4"/>
                  </a:lnTo>
                  <a:lnTo>
                    <a:pt x="264" y="3"/>
                  </a:lnTo>
                  <a:lnTo>
                    <a:pt x="251" y="1"/>
                  </a:lnTo>
                  <a:lnTo>
                    <a:pt x="239" y="1"/>
                  </a:lnTo>
                  <a:lnTo>
                    <a:pt x="225" y="0"/>
                  </a:lnTo>
                  <a:lnTo>
                    <a:pt x="212" y="1"/>
                  </a:lnTo>
                  <a:lnTo>
                    <a:pt x="199" y="1"/>
                  </a:lnTo>
                  <a:lnTo>
                    <a:pt x="186" y="3"/>
                  </a:lnTo>
                  <a:lnTo>
                    <a:pt x="174" y="4"/>
                  </a:lnTo>
                  <a:lnTo>
                    <a:pt x="163" y="6"/>
                  </a:lnTo>
                  <a:lnTo>
                    <a:pt x="151" y="10"/>
                  </a:lnTo>
                  <a:lnTo>
                    <a:pt x="140" y="13"/>
                  </a:lnTo>
                  <a:lnTo>
                    <a:pt x="130" y="17"/>
                  </a:lnTo>
                  <a:lnTo>
                    <a:pt x="119" y="22"/>
                  </a:lnTo>
                  <a:lnTo>
                    <a:pt x="110" y="26"/>
                  </a:lnTo>
                  <a:lnTo>
                    <a:pt x="100" y="32"/>
                  </a:lnTo>
                  <a:lnTo>
                    <a:pt x="91" y="38"/>
                  </a:lnTo>
                  <a:lnTo>
                    <a:pt x="82" y="45"/>
                  </a:lnTo>
                  <a:lnTo>
                    <a:pt x="74" y="52"/>
                  </a:lnTo>
                  <a:lnTo>
                    <a:pt x="66" y="59"/>
                  </a:lnTo>
                  <a:lnTo>
                    <a:pt x="59" y="67"/>
                  </a:lnTo>
                  <a:lnTo>
                    <a:pt x="51" y="76"/>
                  </a:lnTo>
                  <a:lnTo>
                    <a:pt x="45" y="85"/>
                  </a:lnTo>
                  <a:lnTo>
                    <a:pt x="39" y="93"/>
                  </a:lnTo>
                  <a:lnTo>
                    <a:pt x="33" y="103"/>
                  </a:lnTo>
                  <a:lnTo>
                    <a:pt x="28" y="113"/>
                  </a:lnTo>
                  <a:lnTo>
                    <a:pt x="23" y="124"/>
                  </a:lnTo>
                  <a:lnTo>
                    <a:pt x="18" y="135"/>
                  </a:lnTo>
                  <a:lnTo>
                    <a:pt x="15" y="147"/>
                  </a:lnTo>
                  <a:lnTo>
                    <a:pt x="9" y="172"/>
                  </a:lnTo>
                  <a:lnTo>
                    <a:pt x="3" y="198"/>
                  </a:lnTo>
                  <a:lnTo>
                    <a:pt x="1" y="225"/>
                  </a:lnTo>
                  <a:lnTo>
                    <a:pt x="0" y="255"/>
                  </a:lnTo>
                  <a:lnTo>
                    <a:pt x="1" y="267"/>
                  </a:lnTo>
                  <a:lnTo>
                    <a:pt x="2" y="279"/>
                  </a:lnTo>
                  <a:lnTo>
                    <a:pt x="5" y="292"/>
                  </a:lnTo>
                  <a:lnTo>
                    <a:pt x="9" y="305"/>
                  </a:lnTo>
                  <a:lnTo>
                    <a:pt x="14" y="318"/>
                  </a:lnTo>
                  <a:lnTo>
                    <a:pt x="20" y="331"/>
                  </a:lnTo>
                  <a:lnTo>
                    <a:pt x="25" y="345"/>
                  </a:lnTo>
                  <a:lnTo>
                    <a:pt x="33" y="360"/>
                  </a:lnTo>
                  <a:lnTo>
                    <a:pt x="49" y="388"/>
                  </a:lnTo>
                  <a:lnTo>
                    <a:pt x="67" y="419"/>
                  </a:lnTo>
                  <a:lnTo>
                    <a:pt x="87" y="450"/>
                  </a:lnTo>
                  <a:lnTo>
                    <a:pt x="108" y="482"/>
                  </a:lnTo>
                  <a:lnTo>
                    <a:pt x="126" y="511"/>
                  </a:lnTo>
                  <a:lnTo>
                    <a:pt x="145" y="539"/>
                  </a:lnTo>
                  <a:lnTo>
                    <a:pt x="162" y="568"/>
                  </a:lnTo>
                  <a:lnTo>
                    <a:pt x="177" y="595"/>
                  </a:lnTo>
                  <a:lnTo>
                    <a:pt x="190" y="622"/>
                  </a:lnTo>
                  <a:lnTo>
                    <a:pt x="201" y="647"/>
                  </a:lnTo>
                  <a:lnTo>
                    <a:pt x="205" y="659"/>
                  </a:lnTo>
                  <a:lnTo>
                    <a:pt x="208" y="670"/>
                  </a:lnTo>
                  <a:lnTo>
                    <a:pt x="209" y="681"/>
                  </a:lnTo>
                  <a:lnTo>
                    <a:pt x="210" y="691"/>
                  </a:lnTo>
                  <a:lnTo>
                    <a:pt x="210" y="691"/>
                  </a:lnTo>
                  <a:close/>
                </a:path>
              </a:pathLst>
            </a:custGeom>
            <a:solidFill>
              <a:srgbClr val="74CA21"/>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00" name="Google Shape;2400;p31"/>
            <p:cNvSpPr/>
            <p:nvPr/>
          </p:nvSpPr>
          <p:spPr>
            <a:xfrm>
              <a:off x="7091363" y="2741613"/>
              <a:ext cx="123825" cy="47625"/>
            </a:xfrm>
            <a:custGeom>
              <a:avLst/>
              <a:gdLst/>
              <a:ahLst/>
              <a:cxnLst/>
              <a:rect l="l" t="t" r="r" b="b"/>
              <a:pathLst>
                <a:path w="391" h="150" extrusionOk="0">
                  <a:moveTo>
                    <a:pt x="390" y="11"/>
                  </a:moveTo>
                  <a:lnTo>
                    <a:pt x="389" y="7"/>
                  </a:lnTo>
                  <a:lnTo>
                    <a:pt x="387" y="5"/>
                  </a:lnTo>
                  <a:lnTo>
                    <a:pt x="386" y="3"/>
                  </a:lnTo>
                  <a:lnTo>
                    <a:pt x="383" y="2"/>
                  </a:lnTo>
                  <a:lnTo>
                    <a:pt x="380" y="1"/>
                  </a:lnTo>
                  <a:lnTo>
                    <a:pt x="377" y="0"/>
                  </a:lnTo>
                  <a:lnTo>
                    <a:pt x="375" y="0"/>
                  </a:lnTo>
                  <a:lnTo>
                    <a:pt x="372" y="1"/>
                  </a:lnTo>
                  <a:lnTo>
                    <a:pt x="196" y="59"/>
                  </a:lnTo>
                  <a:lnTo>
                    <a:pt x="20" y="1"/>
                  </a:lnTo>
                  <a:lnTo>
                    <a:pt x="18" y="0"/>
                  </a:lnTo>
                  <a:lnTo>
                    <a:pt x="15" y="0"/>
                  </a:lnTo>
                  <a:lnTo>
                    <a:pt x="11" y="1"/>
                  </a:lnTo>
                  <a:lnTo>
                    <a:pt x="9" y="2"/>
                  </a:lnTo>
                  <a:lnTo>
                    <a:pt x="7" y="3"/>
                  </a:lnTo>
                  <a:lnTo>
                    <a:pt x="5" y="5"/>
                  </a:lnTo>
                  <a:lnTo>
                    <a:pt x="3" y="7"/>
                  </a:lnTo>
                  <a:lnTo>
                    <a:pt x="2" y="11"/>
                  </a:lnTo>
                  <a:lnTo>
                    <a:pt x="0" y="13"/>
                  </a:lnTo>
                  <a:lnTo>
                    <a:pt x="0" y="16"/>
                  </a:lnTo>
                  <a:lnTo>
                    <a:pt x="2" y="19"/>
                  </a:lnTo>
                  <a:lnTo>
                    <a:pt x="3" y="22"/>
                  </a:lnTo>
                  <a:lnTo>
                    <a:pt x="4" y="24"/>
                  </a:lnTo>
                  <a:lnTo>
                    <a:pt x="6" y="26"/>
                  </a:lnTo>
                  <a:lnTo>
                    <a:pt x="8" y="28"/>
                  </a:lnTo>
                  <a:lnTo>
                    <a:pt x="11" y="29"/>
                  </a:lnTo>
                  <a:lnTo>
                    <a:pt x="148" y="74"/>
                  </a:lnTo>
                  <a:lnTo>
                    <a:pt x="11" y="121"/>
                  </a:lnTo>
                  <a:lnTo>
                    <a:pt x="8" y="122"/>
                  </a:lnTo>
                  <a:lnTo>
                    <a:pt x="6" y="124"/>
                  </a:lnTo>
                  <a:lnTo>
                    <a:pt x="4" y="126"/>
                  </a:lnTo>
                  <a:lnTo>
                    <a:pt x="3" y="128"/>
                  </a:lnTo>
                  <a:lnTo>
                    <a:pt x="2" y="131"/>
                  </a:lnTo>
                  <a:lnTo>
                    <a:pt x="0" y="134"/>
                  </a:lnTo>
                  <a:lnTo>
                    <a:pt x="0" y="137"/>
                  </a:lnTo>
                  <a:lnTo>
                    <a:pt x="2" y="139"/>
                  </a:lnTo>
                  <a:lnTo>
                    <a:pt x="4" y="144"/>
                  </a:lnTo>
                  <a:lnTo>
                    <a:pt x="7" y="147"/>
                  </a:lnTo>
                  <a:lnTo>
                    <a:pt x="11" y="149"/>
                  </a:lnTo>
                  <a:lnTo>
                    <a:pt x="16" y="150"/>
                  </a:lnTo>
                  <a:lnTo>
                    <a:pt x="18" y="150"/>
                  </a:lnTo>
                  <a:lnTo>
                    <a:pt x="20" y="149"/>
                  </a:lnTo>
                  <a:lnTo>
                    <a:pt x="196" y="91"/>
                  </a:lnTo>
                  <a:lnTo>
                    <a:pt x="372" y="149"/>
                  </a:lnTo>
                  <a:lnTo>
                    <a:pt x="374" y="150"/>
                  </a:lnTo>
                  <a:lnTo>
                    <a:pt x="376" y="150"/>
                  </a:lnTo>
                  <a:lnTo>
                    <a:pt x="380" y="149"/>
                  </a:lnTo>
                  <a:lnTo>
                    <a:pt x="385" y="147"/>
                  </a:lnTo>
                  <a:lnTo>
                    <a:pt x="388" y="144"/>
                  </a:lnTo>
                  <a:lnTo>
                    <a:pt x="390" y="139"/>
                  </a:lnTo>
                  <a:lnTo>
                    <a:pt x="391" y="137"/>
                  </a:lnTo>
                  <a:lnTo>
                    <a:pt x="391" y="134"/>
                  </a:lnTo>
                  <a:lnTo>
                    <a:pt x="390" y="131"/>
                  </a:lnTo>
                  <a:lnTo>
                    <a:pt x="389" y="128"/>
                  </a:lnTo>
                  <a:lnTo>
                    <a:pt x="388" y="126"/>
                  </a:lnTo>
                  <a:lnTo>
                    <a:pt x="386" y="124"/>
                  </a:lnTo>
                  <a:lnTo>
                    <a:pt x="384" y="122"/>
                  </a:lnTo>
                  <a:lnTo>
                    <a:pt x="381" y="121"/>
                  </a:lnTo>
                  <a:lnTo>
                    <a:pt x="244" y="74"/>
                  </a:lnTo>
                  <a:lnTo>
                    <a:pt x="381" y="29"/>
                  </a:lnTo>
                  <a:lnTo>
                    <a:pt x="384" y="28"/>
                  </a:lnTo>
                  <a:lnTo>
                    <a:pt x="386" y="26"/>
                  </a:lnTo>
                  <a:lnTo>
                    <a:pt x="388" y="24"/>
                  </a:lnTo>
                  <a:lnTo>
                    <a:pt x="389" y="22"/>
                  </a:lnTo>
                  <a:lnTo>
                    <a:pt x="390" y="19"/>
                  </a:lnTo>
                  <a:lnTo>
                    <a:pt x="391" y="16"/>
                  </a:lnTo>
                  <a:lnTo>
                    <a:pt x="391" y="13"/>
                  </a:lnTo>
                  <a:lnTo>
                    <a:pt x="390" y="11"/>
                  </a:lnTo>
                  <a:lnTo>
                    <a:pt x="390" y="11"/>
                  </a:lnTo>
                  <a:close/>
                </a:path>
              </a:pathLst>
            </a:custGeom>
            <a:solidFill>
              <a:srgbClr val="74CA21"/>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grpSp>
      <p:grpSp>
        <p:nvGrpSpPr>
          <p:cNvPr id="2401" name="Google Shape;2401;p31"/>
          <p:cNvGrpSpPr/>
          <p:nvPr/>
        </p:nvGrpSpPr>
        <p:grpSpPr>
          <a:xfrm>
            <a:off x="1983255" y="2031834"/>
            <a:ext cx="314325" cy="272415"/>
            <a:chOff x="5473700" y="3365500"/>
            <a:chExt cx="285750" cy="247650"/>
          </a:xfrm>
        </p:grpSpPr>
        <p:sp>
          <p:nvSpPr>
            <p:cNvPr id="2402" name="Google Shape;2402;p31"/>
            <p:cNvSpPr/>
            <p:nvPr/>
          </p:nvSpPr>
          <p:spPr>
            <a:xfrm>
              <a:off x="5511800" y="3479800"/>
              <a:ext cx="247650" cy="133350"/>
            </a:xfrm>
            <a:custGeom>
              <a:avLst/>
              <a:gdLst/>
              <a:ahLst/>
              <a:cxnLst/>
              <a:rect l="l" t="t" r="r" b="b"/>
              <a:pathLst>
                <a:path w="781" h="420" extrusionOk="0">
                  <a:moveTo>
                    <a:pt x="691" y="150"/>
                  </a:moveTo>
                  <a:lnTo>
                    <a:pt x="691" y="163"/>
                  </a:lnTo>
                  <a:lnTo>
                    <a:pt x="688" y="175"/>
                  </a:lnTo>
                  <a:lnTo>
                    <a:pt x="686" y="186"/>
                  </a:lnTo>
                  <a:lnTo>
                    <a:pt x="681" y="197"/>
                  </a:lnTo>
                  <a:lnTo>
                    <a:pt x="677" y="207"/>
                  </a:lnTo>
                  <a:lnTo>
                    <a:pt x="670" y="218"/>
                  </a:lnTo>
                  <a:lnTo>
                    <a:pt x="663" y="227"/>
                  </a:lnTo>
                  <a:lnTo>
                    <a:pt x="656" y="235"/>
                  </a:lnTo>
                  <a:lnTo>
                    <a:pt x="647" y="243"/>
                  </a:lnTo>
                  <a:lnTo>
                    <a:pt x="637" y="250"/>
                  </a:lnTo>
                  <a:lnTo>
                    <a:pt x="628" y="256"/>
                  </a:lnTo>
                  <a:lnTo>
                    <a:pt x="618" y="262"/>
                  </a:lnTo>
                  <a:lnTo>
                    <a:pt x="606" y="265"/>
                  </a:lnTo>
                  <a:lnTo>
                    <a:pt x="594" y="268"/>
                  </a:lnTo>
                  <a:lnTo>
                    <a:pt x="583" y="270"/>
                  </a:lnTo>
                  <a:lnTo>
                    <a:pt x="570" y="271"/>
                  </a:lnTo>
                  <a:lnTo>
                    <a:pt x="0" y="271"/>
                  </a:lnTo>
                  <a:lnTo>
                    <a:pt x="0" y="331"/>
                  </a:lnTo>
                  <a:lnTo>
                    <a:pt x="0" y="340"/>
                  </a:lnTo>
                  <a:lnTo>
                    <a:pt x="1" y="348"/>
                  </a:lnTo>
                  <a:lnTo>
                    <a:pt x="4" y="358"/>
                  </a:lnTo>
                  <a:lnTo>
                    <a:pt x="7" y="366"/>
                  </a:lnTo>
                  <a:lnTo>
                    <a:pt x="11" y="374"/>
                  </a:lnTo>
                  <a:lnTo>
                    <a:pt x="15" y="381"/>
                  </a:lnTo>
                  <a:lnTo>
                    <a:pt x="20" y="388"/>
                  </a:lnTo>
                  <a:lnTo>
                    <a:pt x="26" y="395"/>
                  </a:lnTo>
                  <a:lnTo>
                    <a:pt x="33" y="401"/>
                  </a:lnTo>
                  <a:lnTo>
                    <a:pt x="40" y="405"/>
                  </a:lnTo>
                  <a:lnTo>
                    <a:pt x="47" y="410"/>
                  </a:lnTo>
                  <a:lnTo>
                    <a:pt x="55" y="413"/>
                  </a:lnTo>
                  <a:lnTo>
                    <a:pt x="63" y="417"/>
                  </a:lnTo>
                  <a:lnTo>
                    <a:pt x="72" y="419"/>
                  </a:lnTo>
                  <a:lnTo>
                    <a:pt x="81" y="420"/>
                  </a:lnTo>
                  <a:lnTo>
                    <a:pt x="89" y="420"/>
                  </a:lnTo>
                  <a:lnTo>
                    <a:pt x="691" y="420"/>
                  </a:lnTo>
                  <a:lnTo>
                    <a:pt x="700" y="420"/>
                  </a:lnTo>
                  <a:lnTo>
                    <a:pt x="709" y="419"/>
                  </a:lnTo>
                  <a:lnTo>
                    <a:pt x="717" y="417"/>
                  </a:lnTo>
                  <a:lnTo>
                    <a:pt x="726" y="413"/>
                  </a:lnTo>
                  <a:lnTo>
                    <a:pt x="733" y="410"/>
                  </a:lnTo>
                  <a:lnTo>
                    <a:pt x="742" y="405"/>
                  </a:lnTo>
                  <a:lnTo>
                    <a:pt x="749" y="401"/>
                  </a:lnTo>
                  <a:lnTo>
                    <a:pt x="754" y="395"/>
                  </a:lnTo>
                  <a:lnTo>
                    <a:pt x="760" y="388"/>
                  </a:lnTo>
                  <a:lnTo>
                    <a:pt x="766" y="381"/>
                  </a:lnTo>
                  <a:lnTo>
                    <a:pt x="771" y="374"/>
                  </a:lnTo>
                  <a:lnTo>
                    <a:pt x="774" y="366"/>
                  </a:lnTo>
                  <a:lnTo>
                    <a:pt x="777" y="358"/>
                  </a:lnTo>
                  <a:lnTo>
                    <a:pt x="779" y="348"/>
                  </a:lnTo>
                  <a:lnTo>
                    <a:pt x="781" y="340"/>
                  </a:lnTo>
                  <a:lnTo>
                    <a:pt x="781" y="331"/>
                  </a:lnTo>
                  <a:lnTo>
                    <a:pt x="781" y="0"/>
                  </a:lnTo>
                  <a:lnTo>
                    <a:pt x="691" y="0"/>
                  </a:lnTo>
                  <a:lnTo>
                    <a:pt x="691" y="150"/>
                  </a:lnTo>
                  <a:close/>
                </a:path>
              </a:pathLst>
            </a:custGeom>
            <a:solidFill>
              <a:srgbClr val="2D75B6"/>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03" name="Google Shape;2403;p31"/>
            <p:cNvSpPr/>
            <p:nvPr/>
          </p:nvSpPr>
          <p:spPr>
            <a:xfrm>
              <a:off x="5730875" y="3422650"/>
              <a:ext cx="28575" cy="47625"/>
            </a:xfrm>
            <a:custGeom>
              <a:avLst/>
              <a:gdLst/>
              <a:ahLst/>
              <a:cxnLst/>
              <a:rect l="l" t="t" r="r" b="b"/>
              <a:pathLst>
                <a:path w="90" h="150" extrusionOk="0">
                  <a:moveTo>
                    <a:pt x="0" y="0"/>
                  </a:moveTo>
                  <a:lnTo>
                    <a:pt x="0" y="150"/>
                  </a:lnTo>
                  <a:lnTo>
                    <a:pt x="90" y="150"/>
                  </a:lnTo>
                  <a:lnTo>
                    <a:pt x="90" y="91"/>
                  </a:lnTo>
                  <a:lnTo>
                    <a:pt x="90" y="81"/>
                  </a:lnTo>
                  <a:lnTo>
                    <a:pt x="88" y="72"/>
                  </a:lnTo>
                  <a:lnTo>
                    <a:pt x="86" y="63"/>
                  </a:lnTo>
                  <a:lnTo>
                    <a:pt x="83" y="55"/>
                  </a:lnTo>
                  <a:lnTo>
                    <a:pt x="80" y="47"/>
                  </a:lnTo>
                  <a:lnTo>
                    <a:pt x="75" y="40"/>
                  </a:lnTo>
                  <a:lnTo>
                    <a:pt x="69" y="33"/>
                  </a:lnTo>
                  <a:lnTo>
                    <a:pt x="63" y="26"/>
                  </a:lnTo>
                  <a:lnTo>
                    <a:pt x="58" y="20"/>
                  </a:lnTo>
                  <a:lnTo>
                    <a:pt x="51" y="15"/>
                  </a:lnTo>
                  <a:lnTo>
                    <a:pt x="42" y="11"/>
                  </a:lnTo>
                  <a:lnTo>
                    <a:pt x="34" y="7"/>
                  </a:lnTo>
                  <a:lnTo>
                    <a:pt x="26" y="4"/>
                  </a:lnTo>
                  <a:lnTo>
                    <a:pt x="18" y="1"/>
                  </a:lnTo>
                  <a:lnTo>
                    <a:pt x="9" y="0"/>
                  </a:lnTo>
                  <a:lnTo>
                    <a:pt x="0" y="0"/>
                  </a:lnTo>
                  <a:lnTo>
                    <a:pt x="0" y="0"/>
                  </a:lnTo>
                  <a:close/>
                </a:path>
              </a:pathLst>
            </a:custGeom>
            <a:solidFill>
              <a:srgbClr val="2D75B6"/>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04" name="Google Shape;2404;p31"/>
            <p:cNvSpPr/>
            <p:nvPr/>
          </p:nvSpPr>
          <p:spPr>
            <a:xfrm>
              <a:off x="5473700" y="3422650"/>
              <a:ext cx="247650" cy="133350"/>
            </a:xfrm>
            <a:custGeom>
              <a:avLst/>
              <a:gdLst/>
              <a:ahLst/>
              <a:cxnLst/>
              <a:rect l="l" t="t" r="r" b="b"/>
              <a:pathLst>
                <a:path w="780" h="421" extrusionOk="0">
                  <a:moveTo>
                    <a:pt x="780" y="330"/>
                  </a:moveTo>
                  <a:lnTo>
                    <a:pt x="780" y="0"/>
                  </a:lnTo>
                  <a:lnTo>
                    <a:pt x="211" y="0"/>
                  </a:lnTo>
                  <a:lnTo>
                    <a:pt x="0" y="0"/>
                  </a:lnTo>
                  <a:lnTo>
                    <a:pt x="0" y="330"/>
                  </a:lnTo>
                  <a:lnTo>
                    <a:pt x="0" y="340"/>
                  </a:lnTo>
                  <a:lnTo>
                    <a:pt x="2" y="349"/>
                  </a:lnTo>
                  <a:lnTo>
                    <a:pt x="3" y="357"/>
                  </a:lnTo>
                  <a:lnTo>
                    <a:pt x="7" y="365"/>
                  </a:lnTo>
                  <a:lnTo>
                    <a:pt x="10" y="373"/>
                  </a:lnTo>
                  <a:lnTo>
                    <a:pt x="15" y="380"/>
                  </a:lnTo>
                  <a:lnTo>
                    <a:pt x="21" y="387"/>
                  </a:lnTo>
                  <a:lnTo>
                    <a:pt x="26" y="394"/>
                  </a:lnTo>
                  <a:lnTo>
                    <a:pt x="32" y="400"/>
                  </a:lnTo>
                  <a:lnTo>
                    <a:pt x="39" y="406"/>
                  </a:lnTo>
                  <a:lnTo>
                    <a:pt x="47" y="409"/>
                  </a:lnTo>
                  <a:lnTo>
                    <a:pt x="54" y="414"/>
                  </a:lnTo>
                  <a:lnTo>
                    <a:pt x="63" y="416"/>
                  </a:lnTo>
                  <a:lnTo>
                    <a:pt x="72" y="418"/>
                  </a:lnTo>
                  <a:lnTo>
                    <a:pt x="81" y="420"/>
                  </a:lnTo>
                  <a:lnTo>
                    <a:pt x="90" y="421"/>
                  </a:lnTo>
                  <a:lnTo>
                    <a:pt x="690" y="421"/>
                  </a:lnTo>
                  <a:lnTo>
                    <a:pt x="699" y="420"/>
                  </a:lnTo>
                  <a:lnTo>
                    <a:pt x="709" y="418"/>
                  </a:lnTo>
                  <a:lnTo>
                    <a:pt x="718" y="416"/>
                  </a:lnTo>
                  <a:lnTo>
                    <a:pt x="726" y="414"/>
                  </a:lnTo>
                  <a:lnTo>
                    <a:pt x="734" y="409"/>
                  </a:lnTo>
                  <a:lnTo>
                    <a:pt x="741" y="404"/>
                  </a:lnTo>
                  <a:lnTo>
                    <a:pt x="748" y="400"/>
                  </a:lnTo>
                  <a:lnTo>
                    <a:pt x="754" y="394"/>
                  </a:lnTo>
                  <a:lnTo>
                    <a:pt x="761" y="387"/>
                  </a:lnTo>
                  <a:lnTo>
                    <a:pt x="765" y="380"/>
                  </a:lnTo>
                  <a:lnTo>
                    <a:pt x="770" y="373"/>
                  </a:lnTo>
                  <a:lnTo>
                    <a:pt x="774" y="365"/>
                  </a:lnTo>
                  <a:lnTo>
                    <a:pt x="777" y="357"/>
                  </a:lnTo>
                  <a:lnTo>
                    <a:pt x="779" y="349"/>
                  </a:lnTo>
                  <a:lnTo>
                    <a:pt x="780" y="340"/>
                  </a:lnTo>
                  <a:lnTo>
                    <a:pt x="780" y="330"/>
                  </a:lnTo>
                  <a:close/>
                </a:path>
              </a:pathLst>
            </a:custGeom>
            <a:solidFill>
              <a:srgbClr val="2D75B6"/>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05" name="Google Shape;2405;p31"/>
            <p:cNvSpPr/>
            <p:nvPr/>
          </p:nvSpPr>
          <p:spPr>
            <a:xfrm>
              <a:off x="5473700" y="3365500"/>
              <a:ext cx="247650" cy="47625"/>
            </a:xfrm>
            <a:custGeom>
              <a:avLst/>
              <a:gdLst/>
              <a:ahLst/>
              <a:cxnLst/>
              <a:rect l="l" t="t" r="r" b="b"/>
              <a:pathLst>
                <a:path w="780" h="150" extrusionOk="0">
                  <a:moveTo>
                    <a:pt x="180" y="90"/>
                  </a:moveTo>
                  <a:lnTo>
                    <a:pt x="180" y="84"/>
                  </a:lnTo>
                  <a:lnTo>
                    <a:pt x="183" y="78"/>
                  </a:lnTo>
                  <a:lnTo>
                    <a:pt x="185" y="73"/>
                  </a:lnTo>
                  <a:lnTo>
                    <a:pt x="189" y="69"/>
                  </a:lnTo>
                  <a:lnTo>
                    <a:pt x="193" y="64"/>
                  </a:lnTo>
                  <a:lnTo>
                    <a:pt x="198" y="62"/>
                  </a:lnTo>
                  <a:lnTo>
                    <a:pt x="204" y="60"/>
                  </a:lnTo>
                  <a:lnTo>
                    <a:pt x="209" y="60"/>
                  </a:lnTo>
                  <a:lnTo>
                    <a:pt x="216" y="60"/>
                  </a:lnTo>
                  <a:lnTo>
                    <a:pt x="222" y="62"/>
                  </a:lnTo>
                  <a:lnTo>
                    <a:pt x="227" y="64"/>
                  </a:lnTo>
                  <a:lnTo>
                    <a:pt x="231" y="69"/>
                  </a:lnTo>
                  <a:lnTo>
                    <a:pt x="235" y="73"/>
                  </a:lnTo>
                  <a:lnTo>
                    <a:pt x="237" y="78"/>
                  </a:lnTo>
                  <a:lnTo>
                    <a:pt x="240" y="84"/>
                  </a:lnTo>
                  <a:lnTo>
                    <a:pt x="240" y="90"/>
                  </a:lnTo>
                  <a:lnTo>
                    <a:pt x="240" y="96"/>
                  </a:lnTo>
                  <a:lnTo>
                    <a:pt x="237" y="102"/>
                  </a:lnTo>
                  <a:lnTo>
                    <a:pt x="235" y="106"/>
                  </a:lnTo>
                  <a:lnTo>
                    <a:pt x="231" y="111"/>
                  </a:lnTo>
                  <a:lnTo>
                    <a:pt x="227" y="114"/>
                  </a:lnTo>
                  <a:lnTo>
                    <a:pt x="222" y="118"/>
                  </a:lnTo>
                  <a:lnTo>
                    <a:pt x="216" y="119"/>
                  </a:lnTo>
                  <a:lnTo>
                    <a:pt x="209" y="120"/>
                  </a:lnTo>
                  <a:lnTo>
                    <a:pt x="204" y="119"/>
                  </a:lnTo>
                  <a:lnTo>
                    <a:pt x="198" y="118"/>
                  </a:lnTo>
                  <a:lnTo>
                    <a:pt x="193" y="114"/>
                  </a:lnTo>
                  <a:lnTo>
                    <a:pt x="189" y="111"/>
                  </a:lnTo>
                  <a:lnTo>
                    <a:pt x="185" y="106"/>
                  </a:lnTo>
                  <a:lnTo>
                    <a:pt x="183" y="102"/>
                  </a:lnTo>
                  <a:lnTo>
                    <a:pt x="180" y="96"/>
                  </a:lnTo>
                  <a:lnTo>
                    <a:pt x="180" y="90"/>
                  </a:lnTo>
                  <a:lnTo>
                    <a:pt x="180" y="90"/>
                  </a:lnTo>
                  <a:close/>
                  <a:moveTo>
                    <a:pt x="120" y="120"/>
                  </a:moveTo>
                  <a:lnTo>
                    <a:pt x="113" y="119"/>
                  </a:lnTo>
                  <a:lnTo>
                    <a:pt x="109" y="118"/>
                  </a:lnTo>
                  <a:lnTo>
                    <a:pt x="103" y="114"/>
                  </a:lnTo>
                  <a:lnTo>
                    <a:pt x="98" y="111"/>
                  </a:lnTo>
                  <a:lnTo>
                    <a:pt x="95" y="106"/>
                  </a:lnTo>
                  <a:lnTo>
                    <a:pt x="92" y="102"/>
                  </a:lnTo>
                  <a:lnTo>
                    <a:pt x="90" y="96"/>
                  </a:lnTo>
                  <a:lnTo>
                    <a:pt x="90" y="90"/>
                  </a:lnTo>
                  <a:lnTo>
                    <a:pt x="90" y="84"/>
                  </a:lnTo>
                  <a:lnTo>
                    <a:pt x="92" y="78"/>
                  </a:lnTo>
                  <a:lnTo>
                    <a:pt x="95" y="73"/>
                  </a:lnTo>
                  <a:lnTo>
                    <a:pt x="98" y="69"/>
                  </a:lnTo>
                  <a:lnTo>
                    <a:pt x="103" y="64"/>
                  </a:lnTo>
                  <a:lnTo>
                    <a:pt x="109" y="62"/>
                  </a:lnTo>
                  <a:lnTo>
                    <a:pt x="113" y="60"/>
                  </a:lnTo>
                  <a:lnTo>
                    <a:pt x="120" y="60"/>
                  </a:lnTo>
                  <a:lnTo>
                    <a:pt x="126" y="60"/>
                  </a:lnTo>
                  <a:lnTo>
                    <a:pt x="132" y="62"/>
                  </a:lnTo>
                  <a:lnTo>
                    <a:pt x="136" y="64"/>
                  </a:lnTo>
                  <a:lnTo>
                    <a:pt x="141" y="69"/>
                  </a:lnTo>
                  <a:lnTo>
                    <a:pt x="145" y="73"/>
                  </a:lnTo>
                  <a:lnTo>
                    <a:pt x="148" y="78"/>
                  </a:lnTo>
                  <a:lnTo>
                    <a:pt x="149" y="84"/>
                  </a:lnTo>
                  <a:lnTo>
                    <a:pt x="150" y="90"/>
                  </a:lnTo>
                  <a:lnTo>
                    <a:pt x="149" y="96"/>
                  </a:lnTo>
                  <a:lnTo>
                    <a:pt x="148" y="102"/>
                  </a:lnTo>
                  <a:lnTo>
                    <a:pt x="145" y="106"/>
                  </a:lnTo>
                  <a:lnTo>
                    <a:pt x="141" y="111"/>
                  </a:lnTo>
                  <a:lnTo>
                    <a:pt x="136" y="114"/>
                  </a:lnTo>
                  <a:lnTo>
                    <a:pt x="132" y="118"/>
                  </a:lnTo>
                  <a:lnTo>
                    <a:pt x="126" y="119"/>
                  </a:lnTo>
                  <a:lnTo>
                    <a:pt x="120" y="120"/>
                  </a:lnTo>
                  <a:close/>
                  <a:moveTo>
                    <a:pt x="300" y="60"/>
                  </a:moveTo>
                  <a:lnTo>
                    <a:pt x="307" y="60"/>
                  </a:lnTo>
                  <a:lnTo>
                    <a:pt x="311" y="62"/>
                  </a:lnTo>
                  <a:lnTo>
                    <a:pt x="317" y="64"/>
                  </a:lnTo>
                  <a:lnTo>
                    <a:pt x="322" y="69"/>
                  </a:lnTo>
                  <a:lnTo>
                    <a:pt x="325" y="73"/>
                  </a:lnTo>
                  <a:lnTo>
                    <a:pt x="328" y="78"/>
                  </a:lnTo>
                  <a:lnTo>
                    <a:pt x="330" y="84"/>
                  </a:lnTo>
                  <a:lnTo>
                    <a:pt x="330" y="90"/>
                  </a:lnTo>
                  <a:lnTo>
                    <a:pt x="330" y="96"/>
                  </a:lnTo>
                  <a:lnTo>
                    <a:pt x="328" y="102"/>
                  </a:lnTo>
                  <a:lnTo>
                    <a:pt x="325" y="106"/>
                  </a:lnTo>
                  <a:lnTo>
                    <a:pt x="322" y="111"/>
                  </a:lnTo>
                  <a:lnTo>
                    <a:pt x="317" y="114"/>
                  </a:lnTo>
                  <a:lnTo>
                    <a:pt x="311" y="118"/>
                  </a:lnTo>
                  <a:lnTo>
                    <a:pt x="307" y="119"/>
                  </a:lnTo>
                  <a:lnTo>
                    <a:pt x="300" y="120"/>
                  </a:lnTo>
                  <a:lnTo>
                    <a:pt x="294" y="119"/>
                  </a:lnTo>
                  <a:lnTo>
                    <a:pt x="288" y="118"/>
                  </a:lnTo>
                  <a:lnTo>
                    <a:pt x="284" y="114"/>
                  </a:lnTo>
                  <a:lnTo>
                    <a:pt x="279" y="111"/>
                  </a:lnTo>
                  <a:lnTo>
                    <a:pt x="275" y="106"/>
                  </a:lnTo>
                  <a:lnTo>
                    <a:pt x="272" y="102"/>
                  </a:lnTo>
                  <a:lnTo>
                    <a:pt x="271" y="96"/>
                  </a:lnTo>
                  <a:lnTo>
                    <a:pt x="270" y="90"/>
                  </a:lnTo>
                  <a:lnTo>
                    <a:pt x="271" y="84"/>
                  </a:lnTo>
                  <a:lnTo>
                    <a:pt x="272" y="78"/>
                  </a:lnTo>
                  <a:lnTo>
                    <a:pt x="275" y="73"/>
                  </a:lnTo>
                  <a:lnTo>
                    <a:pt x="279" y="69"/>
                  </a:lnTo>
                  <a:lnTo>
                    <a:pt x="284" y="64"/>
                  </a:lnTo>
                  <a:lnTo>
                    <a:pt x="288" y="62"/>
                  </a:lnTo>
                  <a:lnTo>
                    <a:pt x="294" y="60"/>
                  </a:lnTo>
                  <a:lnTo>
                    <a:pt x="300" y="60"/>
                  </a:lnTo>
                  <a:lnTo>
                    <a:pt x="300" y="60"/>
                  </a:lnTo>
                  <a:close/>
                  <a:moveTo>
                    <a:pt x="780" y="150"/>
                  </a:moveTo>
                  <a:lnTo>
                    <a:pt x="780" y="90"/>
                  </a:lnTo>
                  <a:lnTo>
                    <a:pt x="780" y="81"/>
                  </a:lnTo>
                  <a:lnTo>
                    <a:pt x="779" y="71"/>
                  </a:lnTo>
                  <a:lnTo>
                    <a:pt x="777" y="63"/>
                  </a:lnTo>
                  <a:lnTo>
                    <a:pt x="774" y="55"/>
                  </a:lnTo>
                  <a:lnTo>
                    <a:pt x="770" y="47"/>
                  </a:lnTo>
                  <a:lnTo>
                    <a:pt x="765" y="39"/>
                  </a:lnTo>
                  <a:lnTo>
                    <a:pt x="761" y="32"/>
                  </a:lnTo>
                  <a:lnTo>
                    <a:pt x="754" y="26"/>
                  </a:lnTo>
                  <a:lnTo>
                    <a:pt x="748" y="20"/>
                  </a:lnTo>
                  <a:lnTo>
                    <a:pt x="741" y="15"/>
                  </a:lnTo>
                  <a:lnTo>
                    <a:pt x="734" y="10"/>
                  </a:lnTo>
                  <a:lnTo>
                    <a:pt x="726" y="7"/>
                  </a:lnTo>
                  <a:lnTo>
                    <a:pt x="718" y="4"/>
                  </a:lnTo>
                  <a:lnTo>
                    <a:pt x="709" y="2"/>
                  </a:lnTo>
                  <a:lnTo>
                    <a:pt x="699" y="0"/>
                  </a:lnTo>
                  <a:lnTo>
                    <a:pt x="690" y="0"/>
                  </a:lnTo>
                  <a:lnTo>
                    <a:pt x="90" y="0"/>
                  </a:lnTo>
                  <a:lnTo>
                    <a:pt x="81" y="0"/>
                  </a:lnTo>
                  <a:lnTo>
                    <a:pt x="72" y="2"/>
                  </a:lnTo>
                  <a:lnTo>
                    <a:pt x="63" y="4"/>
                  </a:lnTo>
                  <a:lnTo>
                    <a:pt x="54" y="7"/>
                  </a:lnTo>
                  <a:lnTo>
                    <a:pt x="47" y="10"/>
                  </a:lnTo>
                  <a:lnTo>
                    <a:pt x="39" y="15"/>
                  </a:lnTo>
                  <a:lnTo>
                    <a:pt x="32" y="20"/>
                  </a:lnTo>
                  <a:lnTo>
                    <a:pt x="26" y="26"/>
                  </a:lnTo>
                  <a:lnTo>
                    <a:pt x="21" y="32"/>
                  </a:lnTo>
                  <a:lnTo>
                    <a:pt x="15" y="39"/>
                  </a:lnTo>
                  <a:lnTo>
                    <a:pt x="10" y="47"/>
                  </a:lnTo>
                  <a:lnTo>
                    <a:pt x="7" y="55"/>
                  </a:lnTo>
                  <a:lnTo>
                    <a:pt x="3" y="63"/>
                  </a:lnTo>
                  <a:lnTo>
                    <a:pt x="2" y="71"/>
                  </a:lnTo>
                  <a:lnTo>
                    <a:pt x="0" y="81"/>
                  </a:lnTo>
                  <a:lnTo>
                    <a:pt x="0" y="90"/>
                  </a:lnTo>
                  <a:lnTo>
                    <a:pt x="0" y="150"/>
                  </a:lnTo>
                  <a:lnTo>
                    <a:pt x="211" y="150"/>
                  </a:lnTo>
                  <a:lnTo>
                    <a:pt x="780" y="150"/>
                  </a:lnTo>
                  <a:close/>
                </a:path>
              </a:pathLst>
            </a:custGeom>
            <a:solidFill>
              <a:srgbClr val="2D75B6"/>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grpSp>
      <p:sp>
        <p:nvSpPr>
          <p:cNvPr id="2406" name="Google Shape;2406;p31"/>
          <p:cNvSpPr/>
          <p:nvPr/>
        </p:nvSpPr>
        <p:spPr>
          <a:xfrm>
            <a:off x="10001122" y="4489189"/>
            <a:ext cx="347679" cy="347679"/>
          </a:xfrm>
          <a:custGeom>
            <a:avLst/>
            <a:gdLst/>
            <a:ahLst/>
            <a:cxnLst/>
            <a:rect l="l" t="t" r="r" b="b"/>
            <a:pathLst>
              <a:path w="903" h="903" extrusionOk="0">
                <a:moveTo>
                  <a:pt x="873" y="512"/>
                </a:moveTo>
                <a:lnTo>
                  <a:pt x="638" y="512"/>
                </a:lnTo>
                <a:lnTo>
                  <a:pt x="642" y="497"/>
                </a:lnTo>
                <a:lnTo>
                  <a:pt x="644" y="481"/>
                </a:lnTo>
                <a:lnTo>
                  <a:pt x="647" y="467"/>
                </a:lnTo>
                <a:lnTo>
                  <a:pt x="647" y="451"/>
                </a:lnTo>
                <a:lnTo>
                  <a:pt x="647" y="436"/>
                </a:lnTo>
                <a:lnTo>
                  <a:pt x="644" y="420"/>
                </a:lnTo>
                <a:lnTo>
                  <a:pt x="642" y="406"/>
                </a:lnTo>
                <a:lnTo>
                  <a:pt x="638" y="391"/>
                </a:lnTo>
                <a:lnTo>
                  <a:pt x="873" y="391"/>
                </a:lnTo>
                <a:lnTo>
                  <a:pt x="873" y="512"/>
                </a:lnTo>
                <a:close/>
                <a:moveTo>
                  <a:pt x="607" y="509"/>
                </a:moveTo>
                <a:lnTo>
                  <a:pt x="605" y="512"/>
                </a:lnTo>
                <a:lnTo>
                  <a:pt x="604" y="516"/>
                </a:lnTo>
                <a:lnTo>
                  <a:pt x="599" y="525"/>
                </a:lnTo>
                <a:lnTo>
                  <a:pt x="594" y="534"/>
                </a:lnTo>
                <a:lnTo>
                  <a:pt x="588" y="544"/>
                </a:lnTo>
                <a:lnTo>
                  <a:pt x="582" y="552"/>
                </a:lnTo>
                <a:lnTo>
                  <a:pt x="576" y="561"/>
                </a:lnTo>
                <a:lnTo>
                  <a:pt x="568" y="568"/>
                </a:lnTo>
                <a:lnTo>
                  <a:pt x="561" y="575"/>
                </a:lnTo>
                <a:lnTo>
                  <a:pt x="553" y="581"/>
                </a:lnTo>
                <a:lnTo>
                  <a:pt x="544" y="588"/>
                </a:lnTo>
                <a:lnTo>
                  <a:pt x="535" y="594"/>
                </a:lnTo>
                <a:lnTo>
                  <a:pt x="527" y="599"/>
                </a:lnTo>
                <a:lnTo>
                  <a:pt x="517" y="603"/>
                </a:lnTo>
                <a:lnTo>
                  <a:pt x="507" y="607"/>
                </a:lnTo>
                <a:lnTo>
                  <a:pt x="498" y="610"/>
                </a:lnTo>
                <a:lnTo>
                  <a:pt x="487" y="613"/>
                </a:lnTo>
                <a:lnTo>
                  <a:pt x="477" y="614"/>
                </a:lnTo>
                <a:lnTo>
                  <a:pt x="476" y="614"/>
                </a:lnTo>
                <a:lnTo>
                  <a:pt x="474" y="614"/>
                </a:lnTo>
                <a:lnTo>
                  <a:pt x="471" y="616"/>
                </a:lnTo>
                <a:lnTo>
                  <a:pt x="466" y="616"/>
                </a:lnTo>
                <a:lnTo>
                  <a:pt x="457" y="617"/>
                </a:lnTo>
                <a:lnTo>
                  <a:pt x="447" y="617"/>
                </a:lnTo>
                <a:lnTo>
                  <a:pt x="438" y="616"/>
                </a:lnTo>
                <a:lnTo>
                  <a:pt x="429" y="616"/>
                </a:lnTo>
                <a:lnTo>
                  <a:pt x="417" y="613"/>
                </a:lnTo>
                <a:lnTo>
                  <a:pt x="405" y="611"/>
                </a:lnTo>
                <a:lnTo>
                  <a:pt x="394" y="606"/>
                </a:lnTo>
                <a:lnTo>
                  <a:pt x="383" y="602"/>
                </a:lnTo>
                <a:lnTo>
                  <a:pt x="373" y="597"/>
                </a:lnTo>
                <a:lnTo>
                  <a:pt x="362" y="591"/>
                </a:lnTo>
                <a:lnTo>
                  <a:pt x="353" y="584"/>
                </a:lnTo>
                <a:lnTo>
                  <a:pt x="344" y="578"/>
                </a:lnTo>
                <a:lnTo>
                  <a:pt x="335" y="569"/>
                </a:lnTo>
                <a:lnTo>
                  <a:pt x="327" y="561"/>
                </a:lnTo>
                <a:lnTo>
                  <a:pt x="319" y="552"/>
                </a:lnTo>
                <a:lnTo>
                  <a:pt x="313" y="542"/>
                </a:lnTo>
                <a:lnTo>
                  <a:pt x="307" y="533"/>
                </a:lnTo>
                <a:lnTo>
                  <a:pt x="301" y="523"/>
                </a:lnTo>
                <a:lnTo>
                  <a:pt x="297" y="512"/>
                </a:lnTo>
                <a:lnTo>
                  <a:pt x="292" y="501"/>
                </a:lnTo>
                <a:lnTo>
                  <a:pt x="290" y="489"/>
                </a:lnTo>
                <a:lnTo>
                  <a:pt x="287" y="476"/>
                </a:lnTo>
                <a:lnTo>
                  <a:pt x="286" y="464"/>
                </a:lnTo>
                <a:lnTo>
                  <a:pt x="286" y="451"/>
                </a:lnTo>
                <a:lnTo>
                  <a:pt x="286" y="439"/>
                </a:lnTo>
                <a:lnTo>
                  <a:pt x="287" y="426"/>
                </a:lnTo>
                <a:lnTo>
                  <a:pt x="290" y="413"/>
                </a:lnTo>
                <a:lnTo>
                  <a:pt x="292" y="401"/>
                </a:lnTo>
                <a:lnTo>
                  <a:pt x="297" y="391"/>
                </a:lnTo>
                <a:lnTo>
                  <a:pt x="301" y="380"/>
                </a:lnTo>
                <a:lnTo>
                  <a:pt x="307" y="370"/>
                </a:lnTo>
                <a:lnTo>
                  <a:pt x="313" y="360"/>
                </a:lnTo>
                <a:lnTo>
                  <a:pt x="319" y="351"/>
                </a:lnTo>
                <a:lnTo>
                  <a:pt x="327" y="342"/>
                </a:lnTo>
                <a:lnTo>
                  <a:pt x="334" y="334"/>
                </a:lnTo>
                <a:lnTo>
                  <a:pt x="342" y="326"/>
                </a:lnTo>
                <a:lnTo>
                  <a:pt x="351" y="319"/>
                </a:lnTo>
                <a:lnTo>
                  <a:pt x="361" y="313"/>
                </a:lnTo>
                <a:lnTo>
                  <a:pt x="371" y="307"/>
                </a:lnTo>
                <a:lnTo>
                  <a:pt x="380" y="302"/>
                </a:lnTo>
                <a:lnTo>
                  <a:pt x="390" y="297"/>
                </a:lnTo>
                <a:lnTo>
                  <a:pt x="401" y="293"/>
                </a:lnTo>
                <a:lnTo>
                  <a:pt x="412" y="291"/>
                </a:lnTo>
                <a:lnTo>
                  <a:pt x="424" y="288"/>
                </a:lnTo>
                <a:lnTo>
                  <a:pt x="434" y="287"/>
                </a:lnTo>
                <a:lnTo>
                  <a:pt x="445" y="286"/>
                </a:lnTo>
                <a:lnTo>
                  <a:pt x="456" y="286"/>
                </a:lnTo>
                <a:lnTo>
                  <a:pt x="466" y="287"/>
                </a:lnTo>
                <a:lnTo>
                  <a:pt x="471" y="287"/>
                </a:lnTo>
                <a:lnTo>
                  <a:pt x="474" y="287"/>
                </a:lnTo>
                <a:lnTo>
                  <a:pt x="476" y="287"/>
                </a:lnTo>
                <a:lnTo>
                  <a:pt x="477" y="288"/>
                </a:lnTo>
                <a:lnTo>
                  <a:pt x="487" y="290"/>
                </a:lnTo>
                <a:lnTo>
                  <a:pt x="498" y="292"/>
                </a:lnTo>
                <a:lnTo>
                  <a:pt x="507" y="296"/>
                </a:lnTo>
                <a:lnTo>
                  <a:pt x="517" y="299"/>
                </a:lnTo>
                <a:lnTo>
                  <a:pt x="527" y="304"/>
                </a:lnTo>
                <a:lnTo>
                  <a:pt x="535" y="309"/>
                </a:lnTo>
                <a:lnTo>
                  <a:pt x="544" y="315"/>
                </a:lnTo>
                <a:lnTo>
                  <a:pt x="553" y="321"/>
                </a:lnTo>
                <a:lnTo>
                  <a:pt x="561" y="327"/>
                </a:lnTo>
                <a:lnTo>
                  <a:pt x="568" y="335"/>
                </a:lnTo>
                <a:lnTo>
                  <a:pt x="576" y="342"/>
                </a:lnTo>
                <a:lnTo>
                  <a:pt x="582" y="351"/>
                </a:lnTo>
                <a:lnTo>
                  <a:pt x="588" y="359"/>
                </a:lnTo>
                <a:lnTo>
                  <a:pt x="594" y="368"/>
                </a:lnTo>
                <a:lnTo>
                  <a:pt x="599" y="378"/>
                </a:lnTo>
                <a:lnTo>
                  <a:pt x="604" y="387"/>
                </a:lnTo>
                <a:lnTo>
                  <a:pt x="605" y="390"/>
                </a:lnTo>
                <a:lnTo>
                  <a:pt x="606" y="392"/>
                </a:lnTo>
                <a:lnTo>
                  <a:pt x="611" y="407"/>
                </a:lnTo>
                <a:lnTo>
                  <a:pt x="615" y="421"/>
                </a:lnTo>
                <a:lnTo>
                  <a:pt x="616" y="436"/>
                </a:lnTo>
                <a:lnTo>
                  <a:pt x="617" y="451"/>
                </a:lnTo>
                <a:lnTo>
                  <a:pt x="616" y="467"/>
                </a:lnTo>
                <a:lnTo>
                  <a:pt x="615" y="481"/>
                </a:lnTo>
                <a:lnTo>
                  <a:pt x="611" y="496"/>
                </a:lnTo>
                <a:lnTo>
                  <a:pt x="607" y="509"/>
                </a:lnTo>
                <a:close/>
                <a:moveTo>
                  <a:pt x="511" y="872"/>
                </a:moveTo>
                <a:lnTo>
                  <a:pt x="391" y="872"/>
                </a:lnTo>
                <a:lnTo>
                  <a:pt x="391" y="638"/>
                </a:lnTo>
                <a:lnTo>
                  <a:pt x="406" y="643"/>
                </a:lnTo>
                <a:lnTo>
                  <a:pt x="421" y="645"/>
                </a:lnTo>
                <a:lnTo>
                  <a:pt x="436" y="646"/>
                </a:lnTo>
                <a:lnTo>
                  <a:pt x="451" y="647"/>
                </a:lnTo>
                <a:lnTo>
                  <a:pt x="467" y="646"/>
                </a:lnTo>
                <a:lnTo>
                  <a:pt x="482" y="645"/>
                </a:lnTo>
                <a:lnTo>
                  <a:pt x="496" y="643"/>
                </a:lnTo>
                <a:lnTo>
                  <a:pt x="511" y="638"/>
                </a:lnTo>
                <a:lnTo>
                  <a:pt x="511" y="872"/>
                </a:lnTo>
                <a:close/>
                <a:moveTo>
                  <a:pt x="264" y="512"/>
                </a:moveTo>
                <a:lnTo>
                  <a:pt x="30" y="512"/>
                </a:lnTo>
                <a:lnTo>
                  <a:pt x="30" y="391"/>
                </a:lnTo>
                <a:lnTo>
                  <a:pt x="264" y="391"/>
                </a:lnTo>
                <a:lnTo>
                  <a:pt x="261" y="406"/>
                </a:lnTo>
                <a:lnTo>
                  <a:pt x="258" y="420"/>
                </a:lnTo>
                <a:lnTo>
                  <a:pt x="257" y="436"/>
                </a:lnTo>
                <a:lnTo>
                  <a:pt x="256" y="451"/>
                </a:lnTo>
                <a:lnTo>
                  <a:pt x="257" y="467"/>
                </a:lnTo>
                <a:lnTo>
                  <a:pt x="258" y="481"/>
                </a:lnTo>
                <a:lnTo>
                  <a:pt x="261" y="497"/>
                </a:lnTo>
                <a:lnTo>
                  <a:pt x="264" y="512"/>
                </a:lnTo>
                <a:close/>
                <a:moveTo>
                  <a:pt x="391" y="31"/>
                </a:moveTo>
                <a:lnTo>
                  <a:pt x="511" y="31"/>
                </a:lnTo>
                <a:lnTo>
                  <a:pt x="511" y="264"/>
                </a:lnTo>
                <a:lnTo>
                  <a:pt x="496" y="260"/>
                </a:lnTo>
                <a:lnTo>
                  <a:pt x="482" y="258"/>
                </a:lnTo>
                <a:lnTo>
                  <a:pt x="467" y="257"/>
                </a:lnTo>
                <a:lnTo>
                  <a:pt x="451" y="255"/>
                </a:lnTo>
                <a:lnTo>
                  <a:pt x="436" y="257"/>
                </a:lnTo>
                <a:lnTo>
                  <a:pt x="421" y="258"/>
                </a:lnTo>
                <a:lnTo>
                  <a:pt x="406" y="260"/>
                </a:lnTo>
                <a:lnTo>
                  <a:pt x="391" y="264"/>
                </a:lnTo>
                <a:lnTo>
                  <a:pt x="391" y="31"/>
                </a:lnTo>
                <a:close/>
                <a:moveTo>
                  <a:pt x="887" y="362"/>
                </a:moveTo>
                <a:lnTo>
                  <a:pt x="847" y="362"/>
                </a:lnTo>
                <a:lnTo>
                  <a:pt x="840" y="334"/>
                </a:lnTo>
                <a:lnTo>
                  <a:pt x="831" y="305"/>
                </a:lnTo>
                <a:lnTo>
                  <a:pt x="819" y="280"/>
                </a:lnTo>
                <a:lnTo>
                  <a:pt x="807" y="254"/>
                </a:lnTo>
                <a:lnTo>
                  <a:pt x="792" y="230"/>
                </a:lnTo>
                <a:lnTo>
                  <a:pt x="775" y="207"/>
                </a:lnTo>
                <a:lnTo>
                  <a:pt x="758" y="185"/>
                </a:lnTo>
                <a:lnTo>
                  <a:pt x="738" y="164"/>
                </a:lnTo>
                <a:lnTo>
                  <a:pt x="717" y="145"/>
                </a:lnTo>
                <a:lnTo>
                  <a:pt x="695" y="127"/>
                </a:lnTo>
                <a:lnTo>
                  <a:pt x="672" y="111"/>
                </a:lnTo>
                <a:lnTo>
                  <a:pt x="649" y="97"/>
                </a:lnTo>
                <a:lnTo>
                  <a:pt x="623" y="83"/>
                </a:lnTo>
                <a:lnTo>
                  <a:pt x="596" y="72"/>
                </a:lnTo>
                <a:lnTo>
                  <a:pt x="570" y="62"/>
                </a:lnTo>
                <a:lnTo>
                  <a:pt x="542" y="55"/>
                </a:lnTo>
                <a:lnTo>
                  <a:pt x="542" y="15"/>
                </a:lnTo>
                <a:lnTo>
                  <a:pt x="540" y="9"/>
                </a:lnTo>
                <a:lnTo>
                  <a:pt x="537" y="5"/>
                </a:lnTo>
                <a:lnTo>
                  <a:pt x="533" y="1"/>
                </a:lnTo>
                <a:lnTo>
                  <a:pt x="527" y="0"/>
                </a:lnTo>
                <a:lnTo>
                  <a:pt x="377" y="0"/>
                </a:lnTo>
                <a:lnTo>
                  <a:pt x="371" y="1"/>
                </a:lnTo>
                <a:lnTo>
                  <a:pt x="366" y="5"/>
                </a:lnTo>
                <a:lnTo>
                  <a:pt x="362" y="10"/>
                </a:lnTo>
                <a:lnTo>
                  <a:pt x="361" y="15"/>
                </a:lnTo>
                <a:lnTo>
                  <a:pt x="361" y="55"/>
                </a:lnTo>
                <a:lnTo>
                  <a:pt x="333" y="62"/>
                </a:lnTo>
                <a:lnTo>
                  <a:pt x="306" y="72"/>
                </a:lnTo>
                <a:lnTo>
                  <a:pt x="280" y="83"/>
                </a:lnTo>
                <a:lnTo>
                  <a:pt x="254" y="97"/>
                </a:lnTo>
                <a:lnTo>
                  <a:pt x="230" y="111"/>
                </a:lnTo>
                <a:lnTo>
                  <a:pt x="207" y="127"/>
                </a:lnTo>
                <a:lnTo>
                  <a:pt x="185" y="145"/>
                </a:lnTo>
                <a:lnTo>
                  <a:pt x="164" y="164"/>
                </a:lnTo>
                <a:lnTo>
                  <a:pt x="145" y="185"/>
                </a:lnTo>
                <a:lnTo>
                  <a:pt x="127" y="207"/>
                </a:lnTo>
                <a:lnTo>
                  <a:pt x="112" y="230"/>
                </a:lnTo>
                <a:lnTo>
                  <a:pt x="97" y="254"/>
                </a:lnTo>
                <a:lnTo>
                  <a:pt x="83" y="280"/>
                </a:lnTo>
                <a:lnTo>
                  <a:pt x="72" y="305"/>
                </a:lnTo>
                <a:lnTo>
                  <a:pt x="63" y="334"/>
                </a:lnTo>
                <a:lnTo>
                  <a:pt x="55" y="362"/>
                </a:lnTo>
                <a:lnTo>
                  <a:pt x="15" y="362"/>
                </a:lnTo>
                <a:lnTo>
                  <a:pt x="9" y="362"/>
                </a:lnTo>
                <a:lnTo>
                  <a:pt x="4" y="365"/>
                </a:lnTo>
                <a:lnTo>
                  <a:pt x="2" y="370"/>
                </a:lnTo>
                <a:lnTo>
                  <a:pt x="0" y="376"/>
                </a:lnTo>
                <a:lnTo>
                  <a:pt x="0" y="527"/>
                </a:lnTo>
                <a:lnTo>
                  <a:pt x="2" y="533"/>
                </a:lnTo>
                <a:lnTo>
                  <a:pt x="4" y="538"/>
                </a:lnTo>
                <a:lnTo>
                  <a:pt x="9" y="540"/>
                </a:lnTo>
                <a:lnTo>
                  <a:pt x="15" y="541"/>
                </a:lnTo>
                <a:lnTo>
                  <a:pt x="55" y="541"/>
                </a:lnTo>
                <a:lnTo>
                  <a:pt x="63" y="569"/>
                </a:lnTo>
                <a:lnTo>
                  <a:pt x="72" y="597"/>
                </a:lnTo>
                <a:lnTo>
                  <a:pt x="83" y="623"/>
                </a:lnTo>
                <a:lnTo>
                  <a:pt x="97" y="649"/>
                </a:lnTo>
                <a:lnTo>
                  <a:pt x="112" y="673"/>
                </a:lnTo>
                <a:lnTo>
                  <a:pt x="127" y="696"/>
                </a:lnTo>
                <a:lnTo>
                  <a:pt x="145" y="717"/>
                </a:lnTo>
                <a:lnTo>
                  <a:pt x="164" y="738"/>
                </a:lnTo>
                <a:lnTo>
                  <a:pt x="185" y="757"/>
                </a:lnTo>
                <a:lnTo>
                  <a:pt x="207" y="776"/>
                </a:lnTo>
                <a:lnTo>
                  <a:pt x="230" y="792"/>
                </a:lnTo>
                <a:lnTo>
                  <a:pt x="254" y="806"/>
                </a:lnTo>
                <a:lnTo>
                  <a:pt x="279" y="820"/>
                </a:lnTo>
                <a:lnTo>
                  <a:pt x="306" y="831"/>
                </a:lnTo>
                <a:lnTo>
                  <a:pt x="333" y="839"/>
                </a:lnTo>
                <a:lnTo>
                  <a:pt x="361" y="848"/>
                </a:lnTo>
                <a:lnTo>
                  <a:pt x="361" y="888"/>
                </a:lnTo>
                <a:lnTo>
                  <a:pt x="362" y="893"/>
                </a:lnTo>
                <a:lnTo>
                  <a:pt x="366" y="898"/>
                </a:lnTo>
                <a:lnTo>
                  <a:pt x="371" y="901"/>
                </a:lnTo>
                <a:lnTo>
                  <a:pt x="375" y="903"/>
                </a:lnTo>
                <a:lnTo>
                  <a:pt x="527" y="903"/>
                </a:lnTo>
                <a:lnTo>
                  <a:pt x="532" y="901"/>
                </a:lnTo>
                <a:lnTo>
                  <a:pt x="537" y="898"/>
                </a:lnTo>
                <a:lnTo>
                  <a:pt x="540" y="893"/>
                </a:lnTo>
                <a:lnTo>
                  <a:pt x="542" y="888"/>
                </a:lnTo>
                <a:lnTo>
                  <a:pt x="542" y="848"/>
                </a:lnTo>
                <a:lnTo>
                  <a:pt x="570" y="839"/>
                </a:lnTo>
                <a:lnTo>
                  <a:pt x="596" y="831"/>
                </a:lnTo>
                <a:lnTo>
                  <a:pt x="623" y="820"/>
                </a:lnTo>
                <a:lnTo>
                  <a:pt x="648" y="806"/>
                </a:lnTo>
                <a:lnTo>
                  <a:pt x="672" y="792"/>
                </a:lnTo>
                <a:lnTo>
                  <a:pt x="695" y="776"/>
                </a:lnTo>
                <a:lnTo>
                  <a:pt x="717" y="757"/>
                </a:lnTo>
                <a:lnTo>
                  <a:pt x="738" y="738"/>
                </a:lnTo>
                <a:lnTo>
                  <a:pt x="758" y="718"/>
                </a:lnTo>
                <a:lnTo>
                  <a:pt x="775" y="696"/>
                </a:lnTo>
                <a:lnTo>
                  <a:pt x="792" y="673"/>
                </a:lnTo>
                <a:lnTo>
                  <a:pt x="807" y="649"/>
                </a:lnTo>
                <a:lnTo>
                  <a:pt x="819" y="623"/>
                </a:lnTo>
                <a:lnTo>
                  <a:pt x="830" y="597"/>
                </a:lnTo>
                <a:lnTo>
                  <a:pt x="840" y="569"/>
                </a:lnTo>
                <a:lnTo>
                  <a:pt x="847" y="541"/>
                </a:lnTo>
                <a:lnTo>
                  <a:pt x="887" y="541"/>
                </a:lnTo>
                <a:lnTo>
                  <a:pt x="893" y="540"/>
                </a:lnTo>
                <a:lnTo>
                  <a:pt x="898" y="538"/>
                </a:lnTo>
                <a:lnTo>
                  <a:pt x="902" y="533"/>
                </a:lnTo>
                <a:lnTo>
                  <a:pt x="903" y="527"/>
                </a:lnTo>
                <a:lnTo>
                  <a:pt x="903" y="376"/>
                </a:lnTo>
                <a:lnTo>
                  <a:pt x="902" y="370"/>
                </a:lnTo>
                <a:lnTo>
                  <a:pt x="898" y="365"/>
                </a:lnTo>
                <a:lnTo>
                  <a:pt x="893" y="363"/>
                </a:lnTo>
                <a:lnTo>
                  <a:pt x="887" y="362"/>
                </a:lnTo>
                <a:close/>
              </a:path>
            </a:pathLst>
          </a:custGeom>
          <a:solidFill>
            <a:srgbClr val="FCA904"/>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grpSp>
        <p:nvGrpSpPr>
          <p:cNvPr id="2407" name="Google Shape;2407;p31"/>
          <p:cNvGrpSpPr/>
          <p:nvPr/>
        </p:nvGrpSpPr>
        <p:grpSpPr>
          <a:xfrm>
            <a:off x="9591497" y="2030915"/>
            <a:ext cx="352604" cy="274248"/>
            <a:chOff x="903288" y="823913"/>
            <a:chExt cx="285750" cy="222250"/>
          </a:xfrm>
        </p:grpSpPr>
        <p:sp>
          <p:nvSpPr>
            <p:cNvPr id="2408" name="Google Shape;2408;p31"/>
            <p:cNvSpPr/>
            <p:nvPr/>
          </p:nvSpPr>
          <p:spPr>
            <a:xfrm>
              <a:off x="903288" y="823913"/>
              <a:ext cx="231775" cy="150813"/>
            </a:xfrm>
            <a:custGeom>
              <a:avLst/>
              <a:gdLst/>
              <a:ahLst/>
              <a:cxnLst/>
              <a:rect l="l" t="t" r="r" b="b"/>
              <a:pathLst>
                <a:path w="580" h="381" extrusionOk="0">
                  <a:moveTo>
                    <a:pt x="220" y="222"/>
                  </a:moveTo>
                  <a:lnTo>
                    <a:pt x="216" y="220"/>
                  </a:lnTo>
                  <a:lnTo>
                    <a:pt x="212" y="218"/>
                  </a:lnTo>
                  <a:lnTo>
                    <a:pt x="207" y="217"/>
                  </a:lnTo>
                  <a:lnTo>
                    <a:pt x="203" y="217"/>
                  </a:lnTo>
                  <a:lnTo>
                    <a:pt x="198" y="218"/>
                  </a:lnTo>
                  <a:lnTo>
                    <a:pt x="194" y="219"/>
                  </a:lnTo>
                  <a:lnTo>
                    <a:pt x="189" y="222"/>
                  </a:lnTo>
                  <a:lnTo>
                    <a:pt x="186" y="226"/>
                  </a:lnTo>
                  <a:lnTo>
                    <a:pt x="124" y="300"/>
                  </a:lnTo>
                  <a:lnTo>
                    <a:pt x="124" y="282"/>
                  </a:lnTo>
                  <a:lnTo>
                    <a:pt x="126" y="264"/>
                  </a:lnTo>
                  <a:lnTo>
                    <a:pt x="129" y="247"/>
                  </a:lnTo>
                  <a:lnTo>
                    <a:pt x="133" y="230"/>
                  </a:lnTo>
                  <a:lnTo>
                    <a:pt x="139" y="213"/>
                  </a:lnTo>
                  <a:lnTo>
                    <a:pt x="144" y="196"/>
                  </a:lnTo>
                  <a:lnTo>
                    <a:pt x="152" y="180"/>
                  </a:lnTo>
                  <a:lnTo>
                    <a:pt x="162" y="164"/>
                  </a:lnTo>
                  <a:lnTo>
                    <a:pt x="168" y="154"/>
                  </a:lnTo>
                  <a:lnTo>
                    <a:pt x="175" y="144"/>
                  </a:lnTo>
                  <a:lnTo>
                    <a:pt x="183" y="135"/>
                  </a:lnTo>
                  <a:lnTo>
                    <a:pt x="191" y="126"/>
                  </a:lnTo>
                  <a:lnTo>
                    <a:pt x="199" y="117"/>
                  </a:lnTo>
                  <a:lnTo>
                    <a:pt x="207" y="108"/>
                  </a:lnTo>
                  <a:lnTo>
                    <a:pt x="217" y="102"/>
                  </a:lnTo>
                  <a:lnTo>
                    <a:pt x="226" y="94"/>
                  </a:lnTo>
                  <a:lnTo>
                    <a:pt x="236" y="87"/>
                  </a:lnTo>
                  <a:lnTo>
                    <a:pt x="246" y="81"/>
                  </a:lnTo>
                  <a:lnTo>
                    <a:pt x="256" y="75"/>
                  </a:lnTo>
                  <a:lnTo>
                    <a:pt x="267" y="70"/>
                  </a:lnTo>
                  <a:lnTo>
                    <a:pt x="278" y="65"/>
                  </a:lnTo>
                  <a:lnTo>
                    <a:pt x="289" y="61"/>
                  </a:lnTo>
                  <a:lnTo>
                    <a:pt x="300" y="58"/>
                  </a:lnTo>
                  <a:lnTo>
                    <a:pt x="311" y="54"/>
                  </a:lnTo>
                  <a:lnTo>
                    <a:pt x="326" y="52"/>
                  </a:lnTo>
                  <a:lnTo>
                    <a:pt x="343" y="50"/>
                  </a:lnTo>
                  <a:lnTo>
                    <a:pt x="358" y="49"/>
                  </a:lnTo>
                  <a:lnTo>
                    <a:pt x="374" y="49"/>
                  </a:lnTo>
                  <a:lnTo>
                    <a:pt x="389" y="50"/>
                  </a:lnTo>
                  <a:lnTo>
                    <a:pt x="405" y="52"/>
                  </a:lnTo>
                  <a:lnTo>
                    <a:pt x="420" y="54"/>
                  </a:lnTo>
                  <a:lnTo>
                    <a:pt x="435" y="59"/>
                  </a:lnTo>
                  <a:lnTo>
                    <a:pt x="450" y="64"/>
                  </a:lnTo>
                  <a:lnTo>
                    <a:pt x="463" y="70"/>
                  </a:lnTo>
                  <a:lnTo>
                    <a:pt x="478" y="78"/>
                  </a:lnTo>
                  <a:lnTo>
                    <a:pt x="491" y="85"/>
                  </a:lnTo>
                  <a:lnTo>
                    <a:pt x="504" y="94"/>
                  </a:lnTo>
                  <a:lnTo>
                    <a:pt x="516" y="104"/>
                  </a:lnTo>
                  <a:lnTo>
                    <a:pt x="528" y="115"/>
                  </a:lnTo>
                  <a:lnTo>
                    <a:pt x="539" y="127"/>
                  </a:lnTo>
                  <a:lnTo>
                    <a:pt x="543" y="129"/>
                  </a:lnTo>
                  <a:lnTo>
                    <a:pt x="546" y="133"/>
                  </a:lnTo>
                  <a:lnTo>
                    <a:pt x="551" y="134"/>
                  </a:lnTo>
                  <a:lnTo>
                    <a:pt x="555" y="135"/>
                  </a:lnTo>
                  <a:lnTo>
                    <a:pt x="560" y="135"/>
                  </a:lnTo>
                  <a:lnTo>
                    <a:pt x="565" y="134"/>
                  </a:lnTo>
                  <a:lnTo>
                    <a:pt x="569" y="132"/>
                  </a:lnTo>
                  <a:lnTo>
                    <a:pt x="573" y="129"/>
                  </a:lnTo>
                  <a:lnTo>
                    <a:pt x="576" y="125"/>
                  </a:lnTo>
                  <a:lnTo>
                    <a:pt x="578" y="122"/>
                  </a:lnTo>
                  <a:lnTo>
                    <a:pt x="580" y="117"/>
                  </a:lnTo>
                  <a:lnTo>
                    <a:pt x="580" y="113"/>
                  </a:lnTo>
                  <a:lnTo>
                    <a:pt x="580" y="108"/>
                  </a:lnTo>
                  <a:lnTo>
                    <a:pt x="579" y="104"/>
                  </a:lnTo>
                  <a:lnTo>
                    <a:pt x="578" y="100"/>
                  </a:lnTo>
                  <a:lnTo>
                    <a:pt x="575" y="95"/>
                  </a:lnTo>
                  <a:lnTo>
                    <a:pt x="562" y="82"/>
                  </a:lnTo>
                  <a:lnTo>
                    <a:pt x="547" y="69"/>
                  </a:lnTo>
                  <a:lnTo>
                    <a:pt x="533" y="57"/>
                  </a:lnTo>
                  <a:lnTo>
                    <a:pt x="517" y="46"/>
                  </a:lnTo>
                  <a:lnTo>
                    <a:pt x="501" y="36"/>
                  </a:lnTo>
                  <a:lnTo>
                    <a:pt x="484" y="28"/>
                  </a:lnTo>
                  <a:lnTo>
                    <a:pt x="467" y="20"/>
                  </a:lnTo>
                  <a:lnTo>
                    <a:pt x="449" y="14"/>
                  </a:lnTo>
                  <a:lnTo>
                    <a:pt x="431" y="9"/>
                  </a:lnTo>
                  <a:lnTo>
                    <a:pt x="414" y="5"/>
                  </a:lnTo>
                  <a:lnTo>
                    <a:pt x="395" y="2"/>
                  </a:lnTo>
                  <a:lnTo>
                    <a:pt x="376" y="0"/>
                  </a:lnTo>
                  <a:lnTo>
                    <a:pt x="357" y="0"/>
                  </a:lnTo>
                  <a:lnTo>
                    <a:pt x="337" y="1"/>
                  </a:lnTo>
                  <a:lnTo>
                    <a:pt x="319" y="5"/>
                  </a:lnTo>
                  <a:lnTo>
                    <a:pt x="300" y="8"/>
                  </a:lnTo>
                  <a:lnTo>
                    <a:pt x="287" y="11"/>
                  </a:lnTo>
                  <a:lnTo>
                    <a:pt x="273" y="16"/>
                  </a:lnTo>
                  <a:lnTo>
                    <a:pt x="260" y="21"/>
                  </a:lnTo>
                  <a:lnTo>
                    <a:pt x="247" y="27"/>
                  </a:lnTo>
                  <a:lnTo>
                    <a:pt x="234" y="32"/>
                  </a:lnTo>
                  <a:lnTo>
                    <a:pt x="221" y="40"/>
                  </a:lnTo>
                  <a:lnTo>
                    <a:pt x="209" y="47"/>
                  </a:lnTo>
                  <a:lnTo>
                    <a:pt x="198" y="55"/>
                  </a:lnTo>
                  <a:lnTo>
                    <a:pt x="187" y="63"/>
                  </a:lnTo>
                  <a:lnTo>
                    <a:pt x="176" y="73"/>
                  </a:lnTo>
                  <a:lnTo>
                    <a:pt x="165" y="83"/>
                  </a:lnTo>
                  <a:lnTo>
                    <a:pt x="155" y="93"/>
                  </a:lnTo>
                  <a:lnTo>
                    <a:pt x="146" y="104"/>
                  </a:lnTo>
                  <a:lnTo>
                    <a:pt x="136" y="115"/>
                  </a:lnTo>
                  <a:lnTo>
                    <a:pt x="129" y="126"/>
                  </a:lnTo>
                  <a:lnTo>
                    <a:pt x="121" y="138"/>
                  </a:lnTo>
                  <a:lnTo>
                    <a:pt x="112" y="154"/>
                  </a:lnTo>
                  <a:lnTo>
                    <a:pt x="104" y="170"/>
                  </a:lnTo>
                  <a:lnTo>
                    <a:pt x="97" y="186"/>
                  </a:lnTo>
                  <a:lnTo>
                    <a:pt x="91" y="202"/>
                  </a:lnTo>
                  <a:lnTo>
                    <a:pt x="87" y="219"/>
                  </a:lnTo>
                  <a:lnTo>
                    <a:pt x="82" y="235"/>
                  </a:lnTo>
                  <a:lnTo>
                    <a:pt x="79" y="252"/>
                  </a:lnTo>
                  <a:lnTo>
                    <a:pt x="78" y="269"/>
                  </a:lnTo>
                  <a:lnTo>
                    <a:pt x="44" y="218"/>
                  </a:lnTo>
                  <a:lnTo>
                    <a:pt x="40" y="214"/>
                  </a:lnTo>
                  <a:lnTo>
                    <a:pt x="37" y="211"/>
                  </a:lnTo>
                  <a:lnTo>
                    <a:pt x="33" y="209"/>
                  </a:lnTo>
                  <a:lnTo>
                    <a:pt x="28" y="208"/>
                  </a:lnTo>
                  <a:lnTo>
                    <a:pt x="24" y="208"/>
                  </a:lnTo>
                  <a:lnTo>
                    <a:pt x="19" y="208"/>
                  </a:lnTo>
                  <a:lnTo>
                    <a:pt x="15" y="210"/>
                  </a:lnTo>
                  <a:lnTo>
                    <a:pt x="11" y="212"/>
                  </a:lnTo>
                  <a:lnTo>
                    <a:pt x="6" y="214"/>
                  </a:lnTo>
                  <a:lnTo>
                    <a:pt x="4" y="219"/>
                  </a:lnTo>
                  <a:lnTo>
                    <a:pt x="2" y="222"/>
                  </a:lnTo>
                  <a:lnTo>
                    <a:pt x="1" y="227"/>
                  </a:lnTo>
                  <a:lnTo>
                    <a:pt x="0" y="231"/>
                  </a:lnTo>
                  <a:lnTo>
                    <a:pt x="1" y="235"/>
                  </a:lnTo>
                  <a:lnTo>
                    <a:pt x="2" y="240"/>
                  </a:lnTo>
                  <a:lnTo>
                    <a:pt x="4" y="244"/>
                  </a:lnTo>
                  <a:lnTo>
                    <a:pt x="88" y="369"/>
                  </a:lnTo>
                  <a:lnTo>
                    <a:pt x="89" y="371"/>
                  </a:lnTo>
                  <a:lnTo>
                    <a:pt x="91" y="373"/>
                  </a:lnTo>
                  <a:lnTo>
                    <a:pt x="91" y="375"/>
                  </a:lnTo>
                  <a:lnTo>
                    <a:pt x="92" y="375"/>
                  </a:lnTo>
                  <a:lnTo>
                    <a:pt x="93" y="376"/>
                  </a:lnTo>
                  <a:lnTo>
                    <a:pt x="94" y="377"/>
                  </a:lnTo>
                  <a:lnTo>
                    <a:pt x="97" y="378"/>
                  </a:lnTo>
                  <a:lnTo>
                    <a:pt x="98" y="378"/>
                  </a:lnTo>
                  <a:lnTo>
                    <a:pt x="99" y="379"/>
                  </a:lnTo>
                  <a:lnTo>
                    <a:pt x="100" y="379"/>
                  </a:lnTo>
                  <a:lnTo>
                    <a:pt x="101" y="379"/>
                  </a:lnTo>
                  <a:lnTo>
                    <a:pt x="103" y="379"/>
                  </a:lnTo>
                  <a:lnTo>
                    <a:pt x="103" y="380"/>
                  </a:lnTo>
                  <a:lnTo>
                    <a:pt x="104" y="381"/>
                  </a:lnTo>
                  <a:lnTo>
                    <a:pt x="106" y="381"/>
                  </a:lnTo>
                  <a:lnTo>
                    <a:pt x="107" y="381"/>
                  </a:lnTo>
                  <a:lnTo>
                    <a:pt x="108" y="381"/>
                  </a:lnTo>
                  <a:lnTo>
                    <a:pt x="108" y="381"/>
                  </a:lnTo>
                  <a:lnTo>
                    <a:pt x="113" y="380"/>
                  </a:lnTo>
                  <a:lnTo>
                    <a:pt x="118" y="378"/>
                  </a:lnTo>
                  <a:lnTo>
                    <a:pt x="122" y="376"/>
                  </a:lnTo>
                  <a:lnTo>
                    <a:pt x="126" y="372"/>
                  </a:lnTo>
                  <a:lnTo>
                    <a:pt x="223" y="256"/>
                  </a:lnTo>
                  <a:lnTo>
                    <a:pt x="226" y="252"/>
                  </a:lnTo>
                  <a:lnTo>
                    <a:pt x="227" y="248"/>
                  </a:lnTo>
                  <a:lnTo>
                    <a:pt x="228" y="243"/>
                  </a:lnTo>
                  <a:lnTo>
                    <a:pt x="228" y="239"/>
                  </a:lnTo>
                  <a:lnTo>
                    <a:pt x="228" y="234"/>
                  </a:lnTo>
                  <a:lnTo>
                    <a:pt x="226" y="230"/>
                  </a:lnTo>
                  <a:lnTo>
                    <a:pt x="224" y="226"/>
                  </a:lnTo>
                  <a:lnTo>
                    <a:pt x="220" y="222"/>
                  </a:lnTo>
                  <a:close/>
                </a:path>
              </a:pathLst>
            </a:custGeom>
            <a:solidFill>
              <a:srgbClr val="4AB9C4"/>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09" name="Google Shape;2409;p31"/>
            <p:cNvSpPr/>
            <p:nvPr/>
          </p:nvSpPr>
          <p:spPr>
            <a:xfrm>
              <a:off x="966788" y="908050"/>
              <a:ext cx="222250" cy="138113"/>
            </a:xfrm>
            <a:custGeom>
              <a:avLst/>
              <a:gdLst/>
              <a:ahLst/>
              <a:cxnLst/>
              <a:rect l="l" t="t" r="r" b="b"/>
              <a:pathLst>
                <a:path w="558" h="349" extrusionOk="0">
                  <a:moveTo>
                    <a:pt x="555" y="135"/>
                  </a:moveTo>
                  <a:lnTo>
                    <a:pt x="482" y="11"/>
                  </a:lnTo>
                  <a:lnTo>
                    <a:pt x="479" y="7"/>
                  </a:lnTo>
                  <a:lnTo>
                    <a:pt x="474" y="4"/>
                  </a:lnTo>
                  <a:lnTo>
                    <a:pt x="469" y="1"/>
                  </a:lnTo>
                  <a:lnTo>
                    <a:pt x="463" y="0"/>
                  </a:lnTo>
                  <a:lnTo>
                    <a:pt x="458" y="0"/>
                  </a:lnTo>
                  <a:lnTo>
                    <a:pt x="452" y="1"/>
                  </a:lnTo>
                  <a:lnTo>
                    <a:pt x="447" y="5"/>
                  </a:lnTo>
                  <a:lnTo>
                    <a:pt x="442" y="8"/>
                  </a:lnTo>
                  <a:lnTo>
                    <a:pt x="346" y="124"/>
                  </a:lnTo>
                  <a:lnTo>
                    <a:pt x="343" y="128"/>
                  </a:lnTo>
                  <a:lnTo>
                    <a:pt x="342" y="133"/>
                  </a:lnTo>
                  <a:lnTo>
                    <a:pt x="341" y="137"/>
                  </a:lnTo>
                  <a:lnTo>
                    <a:pt x="341" y="142"/>
                  </a:lnTo>
                  <a:lnTo>
                    <a:pt x="342" y="146"/>
                  </a:lnTo>
                  <a:lnTo>
                    <a:pt x="343" y="150"/>
                  </a:lnTo>
                  <a:lnTo>
                    <a:pt x="345" y="155"/>
                  </a:lnTo>
                  <a:lnTo>
                    <a:pt x="349" y="158"/>
                  </a:lnTo>
                  <a:lnTo>
                    <a:pt x="353" y="160"/>
                  </a:lnTo>
                  <a:lnTo>
                    <a:pt x="357" y="163"/>
                  </a:lnTo>
                  <a:lnTo>
                    <a:pt x="362" y="164"/>
                  </a:lnTo>
                  <a:lnTo>
                    <a:pt x="366" y="164"/>
                  </a:lnTo>
                  <a:lnTo>
                    <a:pt x="371" y="163"/>
                  </a:lnTo>
                  <a:lnTo>
                    <a:pt x="375" y="161"/>
                  </a:lnTo>
                  <a:lnTo>
                    <a:pt x="379" y="159"/>
                  </a:lnTo>
                  <a:lnTo>
                    <a:pt x="383" y="156"/>
                  </a:lnTo>
                  <a:lnTo>
                    <a:pt x="439" y="88"/>
                  </a:lnTo>
                  <a:lnTo>
                    <a:pt x="437" y="105"/>
                  </a:lnTo>
                  <a:lnTo>
                    <a:pt x="432" y="124"/>
                  </a:lnTo>
                  <a:lnTo>
                    <a:pt x="428" y="141"/>
                  </a:lnTo>
                  <a:lnTo>
                    <a:pt x="421" y="158"/>
                  </a:lnTo>
                  <a:lnTo>
                    <a:pt x="413" y="175"/>
                  </a:lnTo>
                  <a:lnTo>
                    <a:pt x="404" y="190"/>
                  </a:lnTo>
                  <a:lnTo>
                    <a:pt x="394" y="205"/>
                  </a:lnTo>
                  <a:lnTo>
                    <a:pt x="383" y="219"/>
                  </a:lnTo>
                  <a:lnTo>
                    <a:pt x="370" y="232"/>
                  </a:lnTo>
                  <a:lnTo>
                    <a:pt x="356" y="245"/>
                  </a:lnTo>
                  <a:lnTo>
                    <a:pt x="342" y="256"/>
                  </a:lnTo>
                  <a:lnTo>
                    <a:pt x="326" y="266"/>
                  </a:lnTo>
                  <a:lnTo>
                    <a:pt x="311" y="276"/>
                  </a:lnTo>
                  <a:lnTo>
                    <a:pt x="294" y="284"/>
                  </a:lnTo>
                  <a:lnTo>
                    <a:pt x="277" y="291"/>
                  </a:lnTo>
                  <a:lnTo>
                    <a:pt x="258" y="296"/>
                  </a:lnTo>
                  <a:lnTo>
                    <a:pt x="244" y="298"/>
                  </a:lnTo>
                  <a:lnTo>
                    <a:pt x="228" y="301"/>
                  </a:lnTo>
                  <a:lnTo>
                    <a:pt x="214" y="302"/>
                  </a:lnTo>
                  <a:lnTo>
                    <a:pt x="199" y="302"/>
                  </a:lnTo>
                  <a:lnTo>
                    <a:pt x="184" y="301"/>
                  </a:lnTo>
                  <a:lnTo>
                    <a:pt x="170" y="300"/>
                  </a:lnTo>
                  <a:lnTo>
                    <a:pt x="155" y="296"/>
                  </a:lnTo>
                  <a:lnTo>
                    <a:pt x="142" y="293"/>
                  </a:lnTo>
                  <a:lnTo>
                    <a:pt x="128" y="288"/>
                  </a:lnTo>
                  <a:lnTo>
                    <a:pt x="114" y="283"/>
                  </a:lnTo>
                  <a:lnTo>
                    <a:pt x="101" y="277"/>
                  </a:lnTo>
                  <a:lnTo>
                    <a:pt x="88" y="271"/>
                  </a:lnTo>
                  <a:lnTo>
                    <a:pt x="76" y="263"/>
                  </a:lnTo>
                  <a:lnTo>
                    <a:pt x="64" y="254"/>
                  </a:lnTo>
                  <a:lnTo>
                    <a:pt x="52" y="244"/>
                  </a:lnTo>
                  <a:lnTo>
                    <a:pt x="40" y="234"/>
                  </a:lnTo>
                  <a:lnTo>
                    <a:pt x="37" y="231"/>
                  </a:lnTo>
                  <a:lnTo>
                    <a:pt x="33" y="229"/>
                  </a:lnTo>
                  <a:lnTo>
                    <a:pt x="28" y="228"/>
                  </a:lnTo>
                  <a:lnTo>
                    <a:pt x="24" y="228"/>
                  </a:lnTo>
                  <a:lnTo>
                    <a:pt x="19" y="228"/>
                  </a:lnTo>
                  <a:lnTo>
                    <a:pt x="15" y="229"/>
                  </a:lnTo>
                  <a:lnTo>
                    <a:pt x="11" y="231"/>
                  </a:lnTo>
                  <a:lnTo>
                    <a:pt x="7" y="234"/>
                  </a:lnTo>
                  <a:lnTo>
                    <a:pt x="4" y="239"/>
                  </a:lnTo>
                  <a:lnTo>
                    <a:pt x="2" y="243"/>
                  </a:lnTo>
                  <a:lnTo>
                    <a:pt x="1" y="248"/>
                  </a:lnTo>
                  <a:lnTo>
                    <a:pt x="0" y="252"/>
                  </a:lnTo>
                  <a:lnTo>
                    <a:pt x="1" y="256"/>
                  </a:lnTo>
                  <a:lnTo>
                    <a:pt x="2" y="261"/>
                  </a:lnTo>
                  <a:lnTo>
                    <a:pt x="4" y="265"/>
                  </a:lnTo>
                  <a:lnTo>
                    <a:pt x="7" y="270"/>
                  </a:lnTo>
                  <a:lnTo>
                    <a:pt x="17" y="279"/>
                  </a:lnTo>
                  <a:lnTo>
                    <a:pt x="28" y="287"/>
                  </a:lnTo>
                  <a:lnTo>
                    <a:pt x="39" y="296"/>
                  </a:lnTo>
                  <a:lnTo>
                    <a:pt x="50" y="304"/>
                  </a:lnTo>
                  <a:lnTo>
                    <a:pt x="61" y="312"/>
                  </a:lnTo>
                  <a:lnTo>
                    <a:pt x="74" y="318"/>
                  </a:lnTo>
                  <a:lnTo>
                    <a:pt x="86" y="324"/>
                  </a:lnTo>
                  <a:lnTo>
                    <a:pt x="98" y="329"/>
                  </a:lnTo>
                  <a:lnTo>
                    <a:pt x="111" y="334"/>
                  </a:lnTo>
                  <a:lnTo>
                    <a:pt x="123" y="338"/>
                  </a:lnTo>
                  <a:lnTo>
                    <a:pt x="137" y="341"/>
                  </a:lnTo>
                  <a:lnTo>
                    <a:pt x="150" y="345"/>
                  </a:lnTo>
                  <a:lnTo>
                    <a:pt x="163" y="347"/>
                  </a:lnTo>
                  <a:lnTo>
                    <a:pt x="176" y="348"/>
                  </a:lnTo>
                  <a:lnTo>
                    <a:pt x="191" y="349"/>
                  </a:lnTo>
                  <a:lnTo>
                    <a:pt x="204" y="349"/>
                  </a:lnTo>
                  <a:lnTo>
                    <a:pt x="220" y="349"/>
                  </a:lnTo>
                  <a:lnTo>
                    <a:pt x="236" y="348"/>
                  </a:lnTo>
                  <a:lnTo>
                    <a:pt x="252" y="346"/>
                  </a:lnTo>
                  <a:lnTo>
                    <a:pt x="269" y="343"/>
                  </a:lnTo>
                  <a:lnTo>
                    <a:pt x="290" y="337"/>
                  </a:lnTo>
                  <a:lnTo>
                    <a:pt x="310" y="329"/>
                  </a:lnTo>
                  <a:lnTo>
                    <a:pt x="330" y="321"/>
                  </a:lnTo>
                  <a:lnTo>
                    <a:pt x="347" y="311"/>
                  </a:lnTo>
                  <a:lnTo>
                    <a:pt x="365" y="300"/>
                  </a:lnTo>
                  <a:lnTo>
                    <a:pt x="382" y="286"/>
                  </a:lnTo>
                  <a:lnTo>
                    <a:pt x="398" y="273"/>
                  </a:lnTo>
                  <a:lnTo>
                    <a:pt x="413" y="258"/>
                  </a:lnTo>
                  <a:lnTo>
                    <a:pt x="426" y="242"/>
                  </a:lnTo>
                  <a:lnTo>
                    <a:pt x="438" y="226"/>
                  </a:lnTo>
                  <a:lnTo>
                    <a:pt x="449" y="208"/>
                  </a:lnTo>
                  <a:lnTo>
                    <a:pt x="459" y="189"/>
                  </a:lnTo>
                  <a:lnTo>
                    <a:pt x="468" y="170"/>
                  </a:lnTo>
                  <a:lnTo>
                    <a:pt x="474" y="150"/>
                  </a:lnTo>
                  <a:lnTo>
                    <a:pt x="480" y="131"/>
                  </a:lnTo>
                  <a:lnTo>
                    <a:pt x="484" y="110"/>
                  </a:lnTo>
                  <a:lnTo>
                    <a:pt x="514" y="160"/>
                  </a:lnTo>
                  <a:lnTo>
                    <a:pt x="518" y="165"/>
                  </a:lnTo>
                  <a:lnTo>
                    <a:pt x="523" y="168"/>
                  </a:lnTo>
                  <a:lnTo>
                    <a:pt x="529" y="170"/>
                  </a:lnTo>
                  <a:lnTo>
                    <a:pt x="534" y="171"/>
                  </a:lnTo>
                  <a:lnTo>
                    <a:pt x="541" y="170"/>
                  </a:lnTo>
                  <a:lnTo>
                    <a:pt x="546" y="169"/>
                  </a:lnTo>
                  <a:lnTo>
                    <a:pt x="551" y="166"/>
                  </a:lnTo>
                  <a:lnTo>
                    <a:pt x="554" y="163"/>
                  </a:lnTo>
                  <a:lnTo>
                    <a:pt x="556" y="158"/>
                  </a:lnTo>
                  <a:lnTo>
                    <a:pt x="557" y="154"/>
                  </a:lnTo>
                  <a:lnTo>
                    <a:pt x="558" y="149"/>
                  </a:lnTo>
                  <a:lnTo>
                    <a:pt x="558" y="145"/>
                  </a:lnTo>
                  <a:lnTo>
                    <a:pt x="557" y="139"/>
                  </a:lnTo>
                  <a:lnTo>
                    <a:pt x="555" y="135"/>
                  </a:lnTo>
                  <a:close/>
                </a:path>
              </a:pathLst>
            </a:custGeom>
            <a:solidFill>
              <a:srgbClr val="4AB9C4"/>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10" name="Google Shape;2410;p31"/>
            <p:cNvSpPr/>
            <p:nvPr/>
          </p:nvSpPr>
          <p:spPr>
            <a:xfrm>
              <a:off x="1022350" y="909638"/>
              <a:ext cx="47625" cy="46038"/>
            </a:xfrm>
            <a:custGeom>
              <a:avLst/>
              <a:gdLst/>
              <a:ahLst/>
              <a:cxnLst/>
              <a:rect l="l" t="t" r="r" b="b"/>
              <a:pathLst>
                <a:path w="120" h="119" extrusionOk="0">
                  <a:moveTo>
                    <a:pt x="17" y="16"/>
                  </a:moveTo>
                  <a:lnTo>
                    <a:pt x="13" y="21"/>
                  </a:lnTo>
                  <a:lnTo>
                    <a:pt x="10" y="26"/>
                  </a:lnTo>
                  <a:lnTo>
                    <a:pt x="7" y="31"/>
                  </a:lnTo>
                  <a:lnTo>
                    <a:pt x="4" y="36"/>
                  </a:lnTo>
                  <a:lnTo>
                    <a:pt x="3" y="42"/>
                  </a:lnTo>
                  <a:lnTo>
                    <a:pt x="1" y="47"/>
                  </a:lnTo>
                  <a:lnTo>
                    <a:pt x="1" y="53"/>
                  </a:lnTo>
                  <a:lnTo>
                    <a:pt x="0" y="59"/>
                  </a:lnTo>
                  <a:lnTo>
                    <a:pt x="1" y="65"/>
                  </a:lnTo>
                  <a:lnTo>
                    <a:pt x="1" y="70"/>
                  </a:lnTo>
                  <a:lnTo>
                    <a:pt x="3" y="76"/>
                  </a:lnTo>
                  <a:lnTo>
                    <a:pt x="4" y="81"/>
                  </a:lnTo>
                  <a:lnTo>
                    <a:pt x="7" y="87"/>
                  </a:lnTo>
                  <a:lnTo>
                    <a:pt x="10" y="91"/>
                  </a:lnTo>
                  <a:lnTo>
                    <a:pt x="13" y="97"/>
                  </a:lnTo>
                  <a:lnTo>
                    <a:pt x="17" y="101"/>
                  </a:lnTo>
                  <a:lnTo>
                    <a:pt x="22" y="106"/>
                  </a:lnTo>
                  <a:lnTo>
                    <a:pt x="27" y="109"/>
                  </a:lnTo>
                  <a:lnTo>
                    <a:pt x="32" y="112"/>
                  </a:lnTo>
                  <a:lnTo>
                    <a:pt x="37" y="115"/>
                  </a:lnTo>
                  <a:lnTo>
                    <a:pt x="48" y="118"/>
                  </a:lnTo>
                  <a:lnTo>
                    <a:pt x="60" y="119"/>
                  </a:lnTo>
                  <a:lnTo>
                    <a:pt x="72" y="118"/>
                  </a:lnTo>
                  <a:lnTo>
                    <a:pt x="83" y="115"/>
                  </a:lnTo>
                  <a:lnTo>
                    <a:pt x="88" y="112"/>
                  </a:lnTo>
                  <a:lnTo>
                    <a:pt x="93" y="109"/>
                  </a:lnTo>
                  <a:lnTo>
                    <a:pt x="98" y="106"/>
                  </a:lnTo>
                  <a:lnTo>
                    <a:pt x="102" y="101"/>
                  </a:lnTo>
                  <a:lnTo>
                    <a:pt x="107" y="97"/>
                  </a:lnTo>
                  <a:lnTo>
                    <a:pt x="110" y="91"/>
                  </a:lnTo>
                  <a:lnTo>
                    <a:pt x="113" y="87"/>
                  </a:lnTo>
                  <a:lnTo>
                    <a:pt x="116" y="81"/>
                  </a:lnTo>
                  <a:lnTo>
                    <a:pt x="118" y="76"/>
                  </a:lnTo>
                  <a:lnTo>
                    <a:pt x="119" y="70"/>
                  </a:lnTo>
                  <a:lnTo>
                    <a:pt x="120" y="65"/>
                  </a:lnTo>
                  <a:lnTo>
                    <a:pt x="120" y="59"/>
                  </a:lnTo>
                  <a:lnTo>
                    <a:pt x="120" y="53"/>
                  </a:lnTo>
                  <a:lnTo>
                    <a:pt x="119" y="47"/>
                  </a:lnTo>
                  <a:lnTo>
                    <a:pt x="118" y="42"/>
                  </a:lnTo>
                  <a:lnTo>
                    <a:pt x="116" y="36"/>
                  </a:lnTo>
                  <a:lnTo>
                    <a:pt x="113" y="31"/>
                  </a:lnTo>
                  <a:lnTo>
                    <a:pt x="110" y="26"/>
                  </a:lnTo>
                  <a:lnTo>
                    <a:pt x="107" y="21"/>
                  </a:lnTo>
                  <a:lnTo>
                    <a:pt x="102" y="16"/>
                  </a:lnTo>
                  <a:lnTo>
                    <a:pt x="98" y="12"/>
                  </a:lnTo>
                  <a:lnTo>
                    <a:pt x="93" y="9"/>
                  </a:lnTo>
                  <a:lnTo>
                    <a:pt x="88" y="6"/>
                  </a:lnTo>
                  <a:lnTo>
                    <a:pt x="83" y="4"/>
                  </a:lnTo>
                  <a:lnTo>
                    <a:pt x="72" y="1"/>
                  </a:lnTo>
                  <a:lnTo>
                    <a:pt x="60" y="0"/>
                  </a:lnTo>
                  <a:lnTo>
                    <a:pt x="48" y="1"/>
                  </a:lnTo>
                  <a:lnTo>
                    <a:pt x="37" y="4"/>
                  </a:lnTo>
                  <a:lnTo>
                    <a:pt x="32" y="6"/>
                  </a:lnTo>
                  <a:lnTo>
                    <a:pt x="27" y="9"/>
                  </a:lnTo>
                  <a:lnTo>
                    <a:pt x="22" y="12"/>
                  </a:lnTo>
                  <a:lnTo>
                    <a:pt x="17" y="16"/>
                  </a:lnTo>
                  <a:close/>
                </a:path>
              </a:pathLst>
            </a:custGeom>
            <a:solidFill>
              <a:srgbClr val="4AB9C4"/>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grpSp>
      <p:sp>
        <p:nvSpPr>
          <p:cNvPr id="2411" name="Google Shape;2411;p31"/>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pPr>
              <a:buSzPts val="1400"/>
            </a:pPr>
            <a:r>
              <a:rPr lang="en-US"/>
              <a:t>https://pegasus.isi.edu</a:t>
            </a:r>
            <a:endParaRPr/>
          </a:p>
        </p:txBody>
      </p:sp>
      <p:sp>
        <p:nvSpPr>
          <p:cNvPr id="2412" name="Google Shape;2412;p31"/>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39</a:t>
            </a:fld>
            <a:endParaRPr/>
          </a:p>
        </p:txBody>
      </p:sp>
      <p:sp>
        <p:nvSpPr>
          <p:cNvPr id="2413" name="Google Shape;2413;p31"/>
          <p:cNvSpPr/>
          <p:nvPr/>
        </p:nvSpPr>
        <p:spPr>
          <a:xfrm>
            <a:off x="7844484" y="1937850"/>
            <a:ext cx="1661467" cy="460381"/>
          </a:xfrm>
          <a:prstGeom prst="roundRect">
            <a:avLst>
              <a:gd name="adj" fmla="val 50000"/>
            </a:avLst>
          </a:prstGeom>
          <a:solidFill>
            <a:srgbClr val="4AB9C4"/>
          </a:solidFill>
          <a:ln>
            <a:noFill/>
          </a:ln>
        </p:spPr>
        <p:txBody>
          <a:bodyPr spcFirstLastPara="1" wrap="square" lIns="72000" tIns="36000" rIns="72000" bIns="36000" anchor="ctr" anchorCtr="0">
            <a:noAutofit/>
          </a:bodyPr>
          <a:lstStyle/>
          <a:p>
            <a:pPr algn="ctr">
              <a:buSzPts val="2000"/>
            </a:pPr>
            <a:r>
              <a:rPr lang="en-US" sz="2000" b="1">
                <a:solidFill>
                  <a:schemeClr val="lt1"/>
                </a:solidFill>
                <a:latin typeface="Roboto"/>
                <a:ea typeface="Roboto"/>
                <a:cs typeface="Roboto"/>
                <a:sym typeface="Roboto"/>
              </a:rPr>
              <a:t>Job Retry</a:t>
            </a:r>
            <a:endParaRPr sz="1400"/>
          </a:p>
        </p:txBody>
      </p:sp>
      <p:sp>
        <p:nvSpPr>
          <p:cNvPr id="2414" name="Google Shape;2414;p31"/>
          <p:cNvSpPr/>
          <p:nvPr/>
        </p:nvSpPr>
        <p:spPr>
          <a:xfrm>
            <a:off x="2438401" y="1937850"/>
            <a:ext cx="1924355" cy="460381"/>
          </a:xfrm>
          <a:prstGeom prst="roundRect">
            <a:avLst>
              <a:gd name="adj" fmla="val 50000"/>
            </a:avLst>
          </a:prstGeom>
          <a:solidFill>
            <a:srgbClr val="2D75B6"/>
          </a:solidFill>
          <a:ln>
            <a:noFill/>
          </a:ln>
        </p:spPr>
        <p:txBody>
          <a:bodyPr spcFirstLastPara="1" wrap="square" lIns="72000" tIns="36000" rIns="72000" bIns="36000" anchor="ctr" anchorCtr="0">
            <a:noAutofit/>
          </a:bodyPr>
          <a:lstStyle/>
          <a:p>
            <a:pPr algn="ctr">
              <a:buSzPts val="2000"/>
            </a:pPr>
            <a:r>
              <a:rPr lang="en-US" sz="2000" b="1">
                <a:solidFill>
                  <a:schemeClr val="lt1"/>
                </a:solidFill>
                <a:latin typeface="Roboto"/>
                <a:ea typeface="Roboto"/>
                <a:cs typeface="Roboto"/>
                <a:sym typeface="Roboto"/>
              </a:rPr>
              <a:t>Postscript</a:t>
            </a:r>
            <a:endParaRPr sz="1400"/>
          </a:p>
        </p:txBody>
      </p:sp>
      <p:sp>
        <p:nvSpPr>
          <p:cNvPr id="2415" name="Google Shape;2415;p31"/>
          <p:cNvSpPr/>
          <p:nvPr/>
        </p:nvSpPr>
        <p:spPr>
          <a:xfrm>
            <a:off x="7844484" y="4432836"/>
            <a:ext cx="2061517" cy="460381"/>
          </a:xfrm>
          <a:prstGeom prst="roundRect">
            <a:avLst>
              <a:gd name="adj" fmla="val 50000"/>
            </a:avLst>
          </a:prstGeom>
          <a:solidFill>
            <a:srgbClr val="FCA904"/>
          </a:solidFill>
          <a:ln>
            <a:noFill/>
          </a:ln>
        </p:spPr>
        <p:txBody>
          <a:bodyPr spcFirstLastPara="1" wrap="square" lIns="72000" tIns="36000" rIns="72000" bIns="36000" anchor="ctr" anchorCtr="0">
            <a:noAutofit/>
          </a:bodyPr>
          <a:lstStyle/>
          <a:p>
            <a:pPr algn="ctr">
              <a:buSzPts val="2000"/>
            </a:pPr>
            <a:r>
              <a:rPr lang="en-US" sz="2000" b="1">
                <a:solidFill>
                  <a:schemeClr val="lt1"/>
                </a:solidFill>
                <a:latin typeface="Roboto"/>
                <a:ea typeface="Roboto"/>
                <a:cs typeface="Roboto"/>
                <a:sym typeface="Roboto"/>
              </a:rPr>
              <a:t>Rescue DAGs</a:t>
            </a:r>
            <a:endParaRPr sz="1400"/>
          </a:p>
        </p:txBody>
      </p:sp>
      <p:sp>
        <p:nvSpPr>
          <p:cNvPr id="2416" name="Google Shape;2416;p31"/>
          <p:cNvSpPr/>
          <p:nvPr/>
        </p:nvSpPr>
        <p:spPr>
          <a:xfrm>
            <a:off x="1866902" y="4432836"/>
            <a:ext cx="2495855" cy="460381"/>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algn="ctr">
              <a:buSzPts val="2000"/>
            </a:pPr>
            <a:r>
              <a:rPr lang="en-US" sz="2000" b="1">
                <a:solidFill>
                  <a:schemeClr val="lt1"/>
                </a:solidFill>
                <a:latin typeface="Roboto"/>
                <a:ea typeface="Roboto"/>
                <a:cs typeface="Roboto"/>
                <a:sym typeface="Roboto"/>
              </a:rPr>
              <a:t>Checkpoint Files</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7"/>
          <p:cNvSpPr/>
          <p:nvPr/>
        </p:nvSpPr>
        <p:spPr>
          <a:xfrm>
            <a:off x="6273800" y="1609726"/>
            <a:ext cx="5127625" cy="4514850"/>
          </a:xfrm>
          <a:prstGeom prst="roundRect">
            <a:avLst>
              <a:gd name="adj" fmla="val 4031"/>
            </a:avLst>
          </a:prstGeom>
          <a:noFill/>
          <a:ln w="12700" cap="flat" cmpd="sng">
            <a:solidFill>
              <a:srgbClr val="119D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67"/>
          <p:cNvSpPr/>
          <p:nvPr/>
        </p:nvSpPr>
        <p:spPr>
          <a:xfrm>
            <a:off x="1041401" y="1152526"/>
            <a:ext cx="4505324" cy="912018"/>
          </a:xfrm>
          <a:prstGeom prst="round2SameRect">
            <a:avLst>
              <a:gd name="adj1" fmla="val 12632"/>
              <a:gd name="adj2" fmla="val 0"/>
            </a:avLst>
          </a:prstGeom>
          <a:solidFill>
            <a:srgbClr val="BA083A"/>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Roboto"/>
                <a:ea typeface="Roboto"/>
                <a:cs typeface="Roboto"/>
                <a:sym typeface="Roboto"/>
              </a:rPr>
              <a:t>Workflow Challenges</a:t>
            </a:r>
            <a:br>
              <a:rPr lang="en-US" sz="2400" b="1" i="0" u="none" strike="noStrike" cap="none">
                <a:solidFill>
                  <a:schemeClr val="lt1"/>
                </a:solidFill>
                <a:latin typeface="Roboto"/>
                <a:ea typeface="Roboto"/>
                <a:cs typeface="Roboto"/>
                <a:sym typeface="Roboto"/>
              </a:rPr>
            </a:br>
            <a:r>
              <a:rPr lang="en-US" sz="2400" b="1" i="0" u="none" strike="noStrike" cap="none">
                <a:solidFill>
                  <a:schemeClr val="lt1"/>
                </a:solidFill>
                <a:latin typeface="Roboto"/>
                <a:ea typeface="Roboto"/>
                <a:cs typeface="Roboto"/>
                <a:sym typeface="Roboto"/>
              </a:rPr>
              <a:t> Across Domains</a:t>
            </a:r>
            <a:endParaRPr sz="1400" b="0" i="0" u="none" strike="noStrike" cap="none">
              <a:solidFill>
                <a:srgbClr val="000000"/>
              </a:solidFill>
              <a:latin typeface="Arial"/>
              <a:ea typeface="Arial"/>
              <a:cs typeface="Arial"/>
              <a:sym typeface="Arial"/>
            </a:endParaRPr>
          </a:p>
        </p:txBody>
      </p:sp>
      <p:sp>
        <p:nvSpPr>
          <p:cNvPr id="432" name="Google Shape;432;p67"/>
          <p:cNvSpPr/>
          <p:nvPr/>
        </p:nvSpPr>
        <p:spPr>
          <a:xfrm>
            <a:off x="1041401" y="2057751"/>
            <a:ext cx="4505324" cy="4066824"/>
          </a:xfrm>
          <a:prstGeom prst="rect">
            <a:avLst/>
          </a:prstGeom>
          <a:gradFill>
            <a:gsLst>
              <a:gs pos="0">
                <a:srgbClr val="F2F2F2">
                  <a:alpha val="74117"/>
                </a:srgbClr>
              </a:gs>
              <a:gs pos="100000">
                <a:srgbClr val="F2F2F2">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3" name="Google Shape;433;p67"/>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4</a:t>
            </a:fld>
            <a:endParaRPr/>
          </a:p>
        </p:txBody>
      </p:sp>
      <p:sp>
        <p:nvSpPr>
          <p:cNvPr id="434" name="Google Shape;434;p67"/>
          <p:cNvSpPr/>
          <p:nvPr/>
        </p:nvSpPr>
        <p:spPr>
          <a:xfrm>
            <a:off x="1377951" y="2226937"/>
            <a:ext cx="3832224" cy="3458245"/>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BA083A"/>
              </a:buClr>
              <a:buSzPts val="1800"/>
              <a:buFont typeface="Noto Sans Symbols"/>
              <a:buChar char="▪"/>
            </a:pPr>
            <a:r>
              <a:rPr lang="en-US" sz="1800" b="0" i="0" u="none" strike="noStrike" cap="none">
                <a:solidFill>
                  <a:srgbClr val="3F3F3F"/>
                </a:solidFill>
                <a:latin typeface="Roboto"/>
                <a:ea typeface="Roboto"/>
                <a:cs typeface="Roboto"/>
                <a:sym typeface="Roboto"/>
              </a:rPr>
              <a:t>Describe complex workflows in a simple way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rgbClr val="BA083A"/>
              </a:buClr>
              <a:buSzPts val="1800"/>
              <a:buFont typeface="Noto Sans Symbols"/>
              <a:buChar char="▪"/>
            </a:pPr>
            <a:r>
              <a:rPr lang="en-US" sz="1800" b="0" i="0" u="none" strike="noStrike" cap="none">
                <a:solidFill>
                  <a:srgbClr val="3F3F3F"/>
                </a:solidFill>
                <a:latin typeface="Roboto"/>
                <a:ea typeface="Roboto"/>
                <a:cs typeface="Roboto"/>
                <a:sym typeface="Roboto"/>
              </a:rPr>
              <a:t>Access distributed, heterogeneous data and resources (heterogeneous interfaces)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rgbClr val="BA083A"/>
              </a:buClr>
              <a:buSzPts val="1800"/>
              <a:buFont typeface="Noto Sans Symbols"/>
              <a:buChar char="▪"/>
            </a:pPr>
            <a:r>
              <a:rPr lang="en-US" sz="1800" b="0" i="0" u="none" strike="noStrike" cap="none">
                <a:solidFill>
                  <a:srgbClr val="3F3F3F"/>
                </a:solidFill>
                <a:latin typeface="Roboto"/>
                <a:ea typeface="Roboto"/>
                <a:cs typeface="Roboto"/>
                <a:sym typeface="Roboto"/>
              </a:rPr>
              <a:t>Deal with resources/software that change over time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200"/>
              </a:spcBef>
              <a:spcAft>
                <a:spcPts val="1200"/>
              </a:spcAft>
              <a:buClr>
                <a:srgbClr val="BA083A"/>
              </a:buClr>
              <a:buSzPts val="1800"/>
              <a:buFont typeface="Noto Sans Symbols"/>
              <a:buChar char="▪"/>
            </a:pPr>
            <a:r>
              <a:rPr lang="en-US" sz="1800" b="0" i="0" u="none" strike="noStrike" cap="none">
                <a:solidFill>
                  <a:srgbClr val="3F3F3F"/>
                </a:solidFill>
                <a:latin typeface="Roboto"/>
                <a:ea typeface="Roboto"/>
                <a:cs typeface="Roboto"/>
                <a:sym typeface="Roboto"/>
              </a:rPr>
              <a:t>Ease of use. Ability to debug and monitor large workflows</a:t>
            </a:r>
            <a:endParaRPr sz="1400" b="0" i="0" u="none" strike="noStrike" cap="none">
              <a:solidFill>
                <a:srgbClr val="000000"/>
              </a:solidFill>
              <a:latin typeface="Arial"/>
              <a:ea typeface="Arial"/>
              <a:cs typeface="Arial"/>
              <a:sym typeface="Arial"/>
            </a:endParaRPr>
          </a:p>
        </p:txBody>
      </p:sp>
      <p:sp>
        <p:nvSpPr>
          <p:cNvPr id="435" name="Google Shape;435;p67"/>
          <p:cNvSpPr/>
          <p:nvPr/>
        </p:nvSpPr>
        <p:spPr>
          <a:xfrm>
            <a:off x="6766358" y="1230852"/>
            <a:ext cx="4104410" cy="755367"/>
          </a:xfrm>
          <a:prstGeom prst="roundRect">
            <a:avLst>
              <a:gd name="adj" fmla="val 50000"/>
            </a:avLst>
          </a:prstGeom>
          <a:gradFill>
            <a:gsLst>
              <a:gs pos="0">
                <a:srgbClr val="2D75B6"/>
              </a:gs>
              <a:gs pos="100000">
                <a:srgbClr val="119D96"/>
              </a:gs>
            </a:gsLst>
            <a:lin ang="18900000"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a:solidFill>
                  <a:schemeClr val="lt1"/>
                </a:solidFill>
                <a:latin typeface="Roboto"/>
                <a:ea typeface="Roboto"/>
                <a:cs typeface="Roboto"/>
                <a:sym typeface="Roboto"/>
              </a:rPr>
              <a:t>Our Focus</a:t>
            </a:r>
            <a:endParaRPr sz="1400" b="0" i="0" u="none" strike="noStrike" cap="none">
              <a:solidFill>
                <a:srgbClr val="000000"/>
              </a:solidFill>
              <a:latin typeface="Arial"/>
              <a:ea typeface="Arial"/>
              <a:cs typeface="Arial"/>
              <a:sym typeface="Arial"/>
            </a:endParaRPr>
          </a:p>
        </p:txBody>
      </p:sp>
      <p:sp>
        <p:nvSpPr>
          <p:cNvPr id="436" name="Google Shape;436;p67"/>
          <p:cNvSpPr/>
          <p:nvPr/>
        </p:nvSpPr>
        <p:spPr>
          <a:xfrm>
            <a:off x="6740527" y="2226937"/>
            <a:ext cx="4156074" cy="3735244"/>
          </a:xfrm>
          <a:prstGeom prst="rect">
            <a:avLst/>
          </a:prstGeom>
          <a:noFill/>
          <a:ln>
            <a:noFill/>
          </a:ln>
        </p:spPr>
        <p:txBody>
          <a:bodyPr spcFirstLastPara="1" wrap="square" lIns="72000" tIns="36000" rIns="72000" bIns="36000" anchor="t" anchorCtr="0">
            <a:spAutoFit/>
          </a:bodyPr>
          <a:lstStyle/>
          <a:p>
            <a:pPr marL="285750" marR="0" lvl="0" indent="-285750" algn="l" rtl="0">
              <a:lnSpc>
                <a:spcPct val="100000"/>
              </a:lnSpc>
              <a:spcBef>
                <a:spcPts val="0"/>
              </a:spcBef>
              <a:spcAft>
                <a:spcPts val="0"/>
              </a:spcAft>
              <a:buClr>
                <a:srgbClr val="119D96"/>
              </a:buClr>
              <a:buSzPts val="1800"/>
              <a:buFont typeface="Montserrat"/>
              <a:buChar char="▶"/>
            </a:pPr>
            <a:r>
              <a:rPr lang="en-US" sz="1800" b="0" i="0" u="none" strike="noStrike" cap="none">
                <a:solidFill>
                  <a:srgbClr val="3F3F3F"/>
                </a:solidFill>
                <a:latin typeface="Roboto"/>
                <a:ea typeface="Roboto"/>
                <a:cs typeface="Roboto"/>
                <a:sym typeface="Roboto"/>
              </a:rPr>
              <a:t>Separation between workflow description and workflow execution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rgbClr val="119D96"/>
              </a:buClr>
              <a:buSzPts val="1800"/>
              <a:buFont typeface="Montserrat"/>
              <a:buChar char="▶"/>
            </a:pPr>
            <a:r>
              <a:rPr lang="en-US" sz="1800" b="0" i="0" u="none" strike="noStrike" cap="none">
                <a:solidFill>
                  <a:srgbClr val="3F3F3F"/>
                </a:solidFill>
                <a:latin typeface="Roboto"/>
                <a:ea typeface="Roboto"/>
                <a:cs typeface="Roboto"/>
                <a:sym typeface="Roboto"/>
              </a:rPr>
              <a:t>Workflow planning and scheduling (scalability, performance)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rgbClr val="119D96"/>
              </a:buClr>
              <a:buSzPts val="1800"/>
              <a:buFont typeface="Montserrat"/>
              <a:buChar char="▶"/>
            </a:pPr>
            <a:r>
              <a:rPr lang="en-US" sz="1800" b="0" i="0" u="none" strike="noStrike" cap="none">
                <a:solidFill>
                  <a:srgbClr val="3F3F3F"/>
                </a:solidFill>
                <a:latin typeface="Roboto"/>
                <a:ea typeface="Roboto"/>
                <a:cs typeface="Roboto"/>
                <a:sym typeface="Roboto"/>
              </a:rPr>
              <a:t>Task execution (monitoring, fault tolerance, debugging, web dashboard)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200"/>
              </a:spcBef>
              <a:spcAft>
                <a:spcPts val="1200"/>
              </a:spcAft>
              <a:buClr>
                <a:srgbClr val="119D96"/>
              </a:buClr>
              <a:buSzPts val="1800"/>
              <a:buFont typeface="Montserrat"/>
              <a:buChar char="▶"/>
            </a:pPr>
            <a:r>
              <a:rPr lang="en-US" sz="1800" b="0" i="0" u="none" strike="noStrike" cap="none">
                <a:solidFill>
                  <a:srgbClr val="3F3F3F"/>
                </a:solidFill>
                <a:latin typeface="Roboto"/>
                <a:ea typeface="Roboto"/>
                <a:cs typeface="Roboto"/>
                <a:sym typeface="Roboto"/>
              </a:rPr>
              <a:t>Provide additional assurances that a scientific workflow is not accidentally or maliciously tampered with during its execution.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32"/>
          <p:cNvSpPr txBox="1">
            <a:spLocks noGrp="1"/>
          </p:cNvSpPr>
          <p:nvPr>
            <p:ph type="title"/>
          </p:nvPr>
        </p:nvSpPr>
        <p:spPr>
          <a:xfrm>
            <a:off x="838200" y="365125"/>
            <a:ext cx="9548675" cy="646291"/>
          </a:xfrm>
          <a:prstGeom prst="rect">
            <a:avLst/>
          </a:prstGeom>
          <a:noFill/>
          <a:ln>
            <a:noFill/>
          </a:ln>
        </p:spPr>
        <p:txBody>
          <a:bodyPr spcFirstLastPara="1" vert="horz" wrap="square" lIns="91425" tIns="45700" rIns="91425" bIns="45700" rtlCol="0" anchor="t" anchorCtr="0">
            <a:spAutoFit/>
          </a:bodyPr>
          <a:lstStyle/>
          <a:p>
            <a:pPr>
              <a:buClr>
                <a:srgbClr val="2D75B6"/>
              </a:buClr>
            </a:pPr>
            <a:r>
              <a:rPr lang="en-US">
                <a:solidFill>
                  <a:srgbClr val="2D75B6"/>
                </a:solidFill>
              </a:rPr>
              <a:t>Metadata</a:t>
            </a:r>
            <a:endParaRPr/>
          </a:p>
        </p:txBody>
      </p:sp>
      <p:sp>
        <p:nvSpPr>
          <p:cNvPr id="2422" name="Google Shape;2422;p32"/>
          <p:cNvSpPr txBox="1">
            <a:spLocks noGrp="1"/>
          </p:cNvSpPr>
          <p:nvPr>
            <p:ph type="body" idx="2"/>
          </p:nvPr>
        </p:nvSpPr>
        <p:spPr>
          <a:xfrm>
            <a:off x="838200" y="928617"/>
            <a:ext cx="9548675" cy="363804"/>
          </a:xfrm>
          <a:prstGeom prst="rect">
            <a:avLst/>
          </a:prstGeom>
          <a:noFill/>
          <a:ln>
            <a:noFill/>
          </a:ln>
        </p:spPr>
        <p:txBody>
          <a:bodyPr spcFirstLastPara="1" vert="horz" wrap="square" lIns="91425" tIns="45700" rIns="91425" bIns="45700" rtlCol="0" anchor="t" anchorCtr="0">
            <a:noAutofit/>
          </a:bodyPr>
          <a:lstStyle/>
          <a:p>
            <a:pPr marL="0" indent="0">
              <a:buClr>
                <a:srgbClr val="4AB9C4"/>
              </a:buClr>
              <a:buSzPts val="1600"/>
            </a:pPr>
            <a:r>
              <a:rPr lang="en-US" sz="1600" b="0" i="1">
                <a:solidFill>
                  <a:srgbClr val="4AB9C4"/>
                </a:solidFill>
              </a:rPr>
              <a:t>Can associate arbitrary key-value pairs with workflows, jobs, and files</a:t>
            </a:r>
            <a:endParaRPr/>
          </a:p>
        </p:txBody>
      </p:sp>
      <p:sp>
        <p:nvSpPr>
          <p:cNvPr id="2423" name="Google Shape;2423;p32"/>
          <p:cNvSpPr/>
          <p:nvPr/>
        </p:nvSpPr>
        <p:spPr>
          <a:xfrm>
            <a:off x="8464551" y="2968260"/>
            <a:ext cx="1294423" cy="209419"/>
          </a:xfrm>
          <a:prstGeom prst="roundRect">
            <a:avLst>
              <a:gd name="adj" fmla="val 50000"/>
            </a:avLst>
          </a:prstGeom>
          <a:solidFill>
            <a:srgbClr val="4AB9C4"/>
          </a:solidFill>
          <a:ln>
            <a:noFill/>
          </a:ln>
        </p:spPr>
        <p:txBody>
          <a:bodyPr spcFirstLastPara="1" wrap="square" lIns="91425" tIns="45700" rIns="91425" bIns="45700" anchor="ctr" anchorCtr="0">
            <a:noAutofit/>
          </a:bodyPr>
          <a:lstStyle/>
          <a:p>
            <a:pPr>
              <a:lnSpc>
                <a:spcPct val="90000"/>
              </a:lnSpc>
              <a:buSzPts val="700"/>
            </a:pPr>
            <a:r>
              <a:rPr lang="en-US" sz="700" b="1">
                <a:solidFill>
                  <a:schemeClr val="lt1"/>
                </a:solidFill>
                <a:latin typeface="Roboto"/>
                <a:ea typeface="Roboto"/>
                <a:cs typeface="Roboto"/>
                <a:sym typeface="Roboto"/>
              </a:rPr>
              <a:t>Workflow Database</a:t>
            </a:r>
            <a:endParaRPr sz="700">
              <a:solidFill>
                <a:schemeClr val="lt1"/>
              </a:solidFill>
              <a:latin typeface="Roboto"/>
              <a:ea typeface="Roboto"/>
              <a:cs typeface="Roboto"/>
              <a:sym typeface="Roboto"/>
            </a:endParaRPr>
          </a:p>
        </p:txBody>
      </p:sp>
      <p:pic>
        <p:nvPicPr>
          <p:cNvPr id="2424" name="Google Shape;2424;p32"/>
          <p:cNvPicPr preferRelativeResize="0"/>
          <p:nvPr/>
        </p:nvPicPr>
        <p:blipFill rotWithShape="1">
          <a:blip r:embed="rId3">
            <a:alphaModFix/>
          </a:blip>
          <a:srcRect/>
          <a:stretch/>
        </p:blipFill>
        <p:spPr>
          <a:xfrm>
            <a:off x="3229134" y="2615533"/>
            <a:ext cx="2278004" cy="3823795"/>
          </a:xfrm>
          <a:prstGeom prst="rect">
            <a:avLst/>
          </a:prstGeom>
          <a:noFill/>
          <a:ln>
            <a:noFill/>
          </a:ln>
        </p:spPr>
      </p:pic>
      <p:sp>
        <p:nvSpPr>
          <p:cNvPr id="2425" name="Google Shape;2425;p32"/>
          <p:cNvSpPr/>
          <p:nvPr/>
        </p:nvSpPr>
        <p:spPr>
          <a:xfrm>
            <a:off x="858003" y="1561916"/>
            <a:ext cx="2688804" cy="341592"/>
          </a:xfrm>
          <a:prstGeom prst="rect">
            <a:avLst/>
          </a:prstGeom>
          <a:noFill/>
          <a:ln>
            <a:noFill/>
          </a:ln>
        </p:spPr>
        <p:txBody>
          <a:bodyPr spcFirstLastPara="1" wrap="square" lIns="91425" tIns="45700" rIns="91425" bIns="45700" anchor="t" anchorCtr="0">
            <a:spAutoFit/>
          </a:bodyPr>
          <a:lstStyle/>
          <a:p>
            <a:pPr>
              <a:lnSpc>
                <a:spcPct val="90000"/>
              </a:lnSpc>
              <a:buSzPts val="1800"/>
            </a:pPr>
            <a:r>
              <a:rPr lang="en-US" b="1">
                <a:solidFill>
                  <a:srgbClr val="BA083A"/>
                </a:solidFill>
                <a:latin typeface="Roboto"/>
                <a:ea typeface="Roboto"/>
                <a:cs typeface="Roboto"/>
                <a:sym typeface="Roboto"/>
              </a:rPr>
              <a:t>Data Registration</a:t>
            </a:r>
            <a:endParaRPr sz="1400"/>
          </a:p>
        </p:txBody>
      </p:sp>
      <p:sp>
        <p:nvSpPr>
          <p:cNvPr id="2426" name="Google Shape;2426;p32"/>
          <p:cNvSpPr/>
          <p:nvPr/>
        </p:nvSpPr>
        <p:spPr>
          <a:xfrm>
            <a:off x="858004" y="1904781"/>
            <a:ext cx="2713873" cy="757090"/>
          </a:xfrm>
          <a:prstGeom prst="rect">
            <a:avLst/>
          </a:prstGeom>
          <a:noFill/>
          <a:ln>
            <a:noFill/>
          </a:ln>
        </p:spPr>
        <p:txBody>
          <a:bodyPr spcFirstLastPara="1" wrap="square" lIns="91425" tIns="45700" rIns="91425" bIns="45700" anchor="t" anchorCtr="0">
            <a:spAutoFit/>
          </a:bodyPr>
          <a:lstStyle/>
          <a:p>
            <a:pPr>
              <a:lnSpc>
                <a:spcPct val="90000"/>
              </a:lnSpc>
              <a:buSzPts val="1600"/>
            </a:pPr>
            <a:r>
              <a:rPr lang="en-US" sz="1600">
                <a:solidFill>
                  <a:srgbClr val="3F3F3F"/>
                </a:solidFill>
                <a:latin typeface="Roboto"/>
                <a:ea typeface="Roboto"/>
                <a:cs typeface="Roboto"/>
                <a:sym typeface="Roboto"/>
              </a:rPr>
              <a:t>Output files get tagged with metadata on registration in the workflow database</a:t>
            </a:r>
            <a:endParaRPr sz="1400"/>
          </a:p>
        </p:txBody>
      </p:sp>
      <p:sp>
        <p:nvSpPr>
          <p:cNvPr id="2427" name="Google Shape;2427;p32"/>
          <p:cNvSpPr/>
          <p:nvPr/>
        </p:nvSpPr>
        <p:spPr>
          <a:xfrm>
            <a:off x="4096861" y="1561917"/>
            <a:ext cx="3248716" cy="341592"/>
          </a:xfrm>
          <a:prstGeom prst="rect">
            <a:avLst/>
          </a:prstGeom>
          <a:noFill/>
          <a:ln>
            <a:noFill/>
          </a:ln>
        </p:spPr>
        <p:txBody>
          <a:bodyPr spcFirstLastPara="1" wrap="square" lIns="91425" tIns="45700" rIns="91425" bIns="45700" anchor="t" anchorCtr="0">
            <a:spAutoFit/>
          </a:bodyPr>
          <a:lstStyle/>
          <a:p>
            <a:pPr>
              <a:lnSpc>
                <a:spcPct val="90000"/>
              </a:lnSpc>
              <a:buSzPts val="1800"/>
            </a:pPr>
            <a:r>
              <a:rPr lang="en-US" b="1">
                <a:solidFill>
                  <a:srgbClr val="BA083A"/>
                </a:solidFill>
                <a:latin typeface="Roboto"/>
                <a:ea typeface="Roboto"/>
                <a:cs typeface="Roboto"/>
                <a:sym typeface="Roboto"/>
              </a:rPr>
              <a:t>Static and Runtime Metadata</a:t>
            </a:r>
            <a:endParaRPr sz="1400"/>
          </a:p>
        </p:txBody>
      </p:sp>
      <p:sp>
        <p:nvSpPr>
          <p:cNvPr id="2428" name="Google Shape;2428;p32"/>
          <p:cNvSpPr/>
          <p:nvPr/>
        </p:nvSpPr>
        <p:spPr>
          <a:xfrm>
            <a:off x="4096859" y="1904780"/>
            <a:ext cx="3248716" cy="535491"/>
          </a:xfrm>
          <a:prstGeom prst="rect">
            <a:avLst/>
          </a:prstGeom>
          <a:noFill/>
          <a:ln>
            <a:noFill/>
          </a:ln>
        </p:spPr>
        <p:txBody>
          <a:bodyPr spcFirstLastPara="1" wrap="square" lIns="91425" tIns="45700" rIns="91425" bIns="45700" anchor="t" anchorCtr="0">
            <a:spAutoFit/>
          </a:bodyPr>
          <a:lstStyle/>
          <a:p>
            <a:pPr>
              <a:lnSpc>
                <a:spcPct val="90000"/>
              </a:lnSpc>
              <a:buSzPts val="1600"/>
            </a:pPr>
            <a:r>
              <a:rPr lang="en-US" sz="1600" b="1">
                <a:solidFill>
                  <a:srgbClr val="2D75B6"/>
                </a:solidFill>
                <a:latin typeface="Roboto"/>
                <a:ea typeface="Roboto"/>
                <a:cs typeface="Roboto"/>
                <a:sym typeface="Roboto"/>
              </a:rPr>
              <a:t>Static: </a:t>
            </a:r>
            <a:r>
              <a:rPr lang="en-US" sz="1600">
                <a:solidFill>
                  <a:srgbClr val="3F3F3F"/>
                </a:solidFill>
                <a:latin typeface="Roboto"/>
                <a:ea typeface="Roboto"/>
                <a:cs typeface="Roboto"/>
                <a:sym typeface="Roboto"/>
              </a:rPr>
              <a:t>application parameters</a:t>
            </a:r>
            <a:endParaRPr sz="1400"/>
          </a:p>
          <a:p>
            <a:pPr>
              <a:lnSpc>
                <a:spcPct val="90000"/>
              </a:lnSpc>
              <a:buSzPts val="1600"/>
            </a:pPr>
            <a:r>
              <a:rPr lang="en-US" sz="1600" b="1">
                <a:solidFill>
                  <a:srgbClr val="2D75B6"/>
                </a:solidFill>
                <a:latin typeface="Roboto"/>
                <a:ea typeface="Roboto"/>
                <a:cs typeface="Roboto"/>
                <a:sym typeface="Roboto"/>
              </a:rPr>
              <a:t>Runtime: </a:t>
            </a:r>
            <a:r>
              <a:rPr lang="en-US" sz="1600">
                <a:solidFill>
                  <a:srgbClr val="3F3F3F"/>
                </a:solidFill>
                <a:latin typeface="Roboto"/>
                <a:ea typeface="Roboto"/>
                <a:cs typeface="Roboto"/>
                <a:sym typeface="Roboto"/>
              </a:rPr>
              <a:t>performance metrics</a:t>
            </a:r>
            <a:endParaRPr sz="1400"/>
          </a:p>
        </p:txBody>
      </p:sp>
      <p:sp>
        <p:nvSpPr>
          <p:cNvPr id="2429" name="Google Shape;2429;p32"/>
          <p:cNvSpPr/>
          <p:nvPr/>
        </p:nvSpPr>
        <p:spPr>
          <a:xfrm>
            <a:off x="1594818" y="3609046"/>
            <a:ext cx="962807" cy="442035"/>
          </a:xfrm>
          <a:prstGeom prst="rect">
            <a:avLst/>
          </a:prstGeom>
          <a:noFill/>
          <a:ln>
            <a:noFill/>
          </a:ln>
        </p:spPr>
        <p:txBody>
          <a:bodyPr spcFirstLastPara="1" wrap="square" lIns="72000" tIns="36000" rIns="72000" bIns="36000" anchor="t" anchorCtr="0">
            <a:spAutoFit/>
          </a:bodyPr>
          <a:lstStyle/>
          <a:p>
            <a:pPr algn="r">
              <a:buSzPts val="1200"/>
            </a:pPr>
            <a:r>
              <a:rPr lang="en-US" sz="1200" b="1">
                <a:solidFill>
                  <a:srgbClr val="3F3F3F"/>
                </a:solidFill>
                <a:latin typeface="Roboto"/>
                <a:ea typeface="Roboto"/>
                <a:cs typeface="Roboto"/>
                <a:sym typeface="Roboto"/>
              </a:rPr>
              <a:t>Workflow, </a:t>
            </a:r>
            <a:endParaRPr sz="1400"/>
          </a:p>
          <a:p>
            <a:pPr algn="r">
              <a:buSzPts val="1200"/>
            </a:pPr>
            <a:r>
              <a:rPr lang="en-US" sz="1200" b="1">
                <a:solidFill>
                  <a:srgbClr val="3F3F3F"/>
                </a:solidFill>
                <a:latin typeface="Roboto"/>
                <a:ea typeface="Roboto"/>
                <a:cs typeface="Roboto"/>
                <a:sym typeface="Roboto"/>
              </a:rPr>
              <a:t>Job, File</a:t>
            </a:r>
            <a:endParaRPr sz="1400"/>
          </a:p>
        </p:txBody>
      </p:sp>
      <p:pic>
        <p:nvPicPr>
          <p:cNvPr id="2430" name="Google Shape;2430;p32" descr="http://www.marketingfortravelexperts.com/wp-content/uploads/2014/05/black-right-arrow.png"/>
          <p:cNvPicPr preferRelativeResize="0"/>
          <p:nvPr/>
        </p:nvPicPr>
        <p:blipFill rotWithShape="1">
          <a:blip r:embed="rId4">
            <a:alphaModFix amt="70000"/>
          </a:blip>
          <a:srcRect/>
          <a:stretch/>
        </p:blipFill>
        <p:spPr>
          <a:xfrm rot="-900000">
            <a:off x="2397629" y="3287328"/>
            <a:ext cx="644865" cy="221915"/>
          </a:xfrm>
          <a:prstGeom prst="rect">
            <a:avLst/>
          </a:prstGeom>
          <a:noFill/>
          <a:ln>
            <a:noFill/>
          </a:ln>
        </p:spPr>
      </p:pic>
      <p:pic>
        <p:nvPicPr>
          <p:cNvPr id="2431" name="Google Shape;2431;p32" descr="http://www.marketingfortravelexperts.com/wp-content/uploads/2014/05/black-right-arrow.png"/>
          <p:cNvPicPr preferRelativeResize="0"/>
          <p:nvPr/>
        </p:nvPicPr>
        <p:blipFill rotWithShape="1">
          <a:blip r:embed="rId4">
            <a:alphaModFix amt="70000"/>
          </a:blip>
          <a:srcRect/>
          <a:stretch/>
        </p:blipFill>
        <p:spPr>
          <a:xfrm rot="-9000000">
            <a:off x="4836085" y="5590300"/>
            <a:ext cx="644865" cy="221915"/>
          </a:xfrm>
          <a:prstGeom prst="rect">
            <a:avLst/>
          </a:prstGeom>
          <a:noFill/>
          <a:ln>
            <a:noFill/>
          </a:ln>
        </p:spPr>
      </p:pic>
      <p:sp>
        <p:nvSpPr>
          <p:cNvPr id="2432" name="Google Shape;2432;p32"/>
          <p:cNvSpPr/>
          <p:nvPr/>
        </p:nvSpPr>
        <p:spPr>
          <a:xfrm>
            <a:off x="5576304" y="5534830"/>
            <a:ext cx="1696976" cy="442035"/>
          </a:xfrm>
          <a:prstGeom prst="rect">
            <a:avLst/>
          </a:prstGeom>
          <a:noFill/>
          <a:ln>
            <a:noFill/>
          </a:ln>
        </p:spPr>
        <p:txBody>
          <a:bodyPr spcFirstLastPara="1" wrap="square" lIns="72000" tIns="36000" rIns="72000" bIns="36000" anchor="t" anchorCtr="0">
            <a:spAutoFit/>
          </a:bodyPr>
          <a:lstStyle/>
          <a:p>
            <a:pPr>
              <a:buSzPts val="1200"/>
            </a:pPr>
            <a:r>
              <a:rPr lang="en-US" sz="1200" b="1">
                <a:solidFill>
                  <a:srgbClr val="3F3F3F"/>
                </a:solidFill>
                <a:latin typeface="Roboto"/>
                <a:ea typeface="Roboto"/>
                <a:cs typeface="Roboto"/>
                <a:sym typeface="Roboto"/>
              </a:rPr>
              <a:t>Register Data</a:t>
            </a:r>
            <a:br>
              <a:rPr lang="en-US" sz="1200" b="1">
                <a:solidFill>
                  <a:srgbClr val="3F3F3F"/>
                </a:solidFill>
                <a:latin typeface="Roboto"/>
                <a:ea typeface="Roboto"/>
                <a:cs typeface="Roboto"/>
                <a:sym typeface="Roboto"/>
              </a:rPr>
            </a:br>
            <a:r>
              <a:rPr lang="en-US" sz="1200" b="1">
                <a:solidFill>
                  <a:srgbClr val="3F3F3F"/>
                </a:solidFill>
                <a:latin typeface="Roboto"/>
                <a:ea typeface="Roboto"/>
                <a:cs typeface="Roboto"/>
                <a:sym typeface="Roboto"/>
              </a:rPr>
              <a:t>With Metadata</a:t>
            </a:r>
            <a:endParaRPr sz="1400"/>
          </a:p>
        </p:txBody>
      </p:sp>
      <p:pic>
        <p:nvPicPr>
          <p:cNvPr id="2433" name="Google Shape;2433;p32" descr="http://www.marketingfortravelexperts.com/wp-content/uploads/2014/05/black-right-arrow.png"/>
          <p:cNvPicPr preferRelativeResize="0"/>
          <p:nvPr/>
        </p:nvPicPr>
        <p:blipFill rotWithShape="1">
          <a:blip r:embed="rId4">
            <a:alphaModFix amt="70000"/>
          </a:blip>
          <a:srcRect/>
          <a:stretch/>
        </p:blipFill>
        <p:spPr>
          <a:xfrm rot="900000" flipH="1">
            <a:off x="4755344" y="4510803"/>
            <a:ext cx="644865" cy="221915"/>
          </a:xfrm>
          <a:prstGeom prst="rect">
            <a:avLst/>
          </a:prstGeom>
          <a:noFill/>
          <a:ln>
            <a:noFill/>
          </a:ln>
        </p:spPr>
      </p:pic>
      <p:sp>
        <p:nvSpPr>
          <p:cNvPr id="2434" name="Google Shape;2434;p32"/>
          <p:cNvSpPr/>
          <p:nvPr/>
        </p:nvSpPr>
        <p:spPr>
          <a:xfrm>
            <a:off x="5457703" y="4569058"/>
            <a:ext cx="1855787" cy="442035"/>
          </a:xfrm>
          <a:prstGeom prst="rect">
            <a:avLst/>
          </a:prstGeom>
          <a:noFill/>
          <a:ln>
            <a:noFill/>
          </a:ln>
        </p:spPr>
        <p:txBody>
          <a:bodyPr spcFirstLastPara="1" wrap="square" lIns="72000" tIns="36000" rIns="72000" bIns="36000" anchor="t" anchorCtr="0">
            <a:spAutoFit/>
          </a:bodyPr>
          <a:lstStyle/>
          <a:p>
            <a:pPr>
              <a:buSzPts val="1200"/>
            </a:pPr>
            <a:r>
              <a:rPr lang="en-US" sz="1200" b="1">
                <a:solidFill>
                  <a:srgbClr val="3F3F3F"/>
                </a:solidFill>
                <a:latin typeface="Roboto"/>
                <a:ea typeface="Roboto"/>
                <a:cs typeface="Roboto"/>
                <a:sym typeface="Roboto"/>
              </a:rPr>
              <a:t>Select Data </a:t>
            </a:r>
            <a:br>
              <a:rPr lang="en-US" sz="1200" b="1">
                <a:solidFill>
                  <a:srgbClr val="3F3F3F"/>
                </a:solidFill>
                <a:latin typeface="Roboto"/>
                <a:ea typeface="Roboto"/>
                <a:cs typeface="Roboto"/>
                <a:sym typeface="Roboto"/>
              </a:rPr>
            </a:br>
            <a:r>
              <a:rPr lang="en-US" sz="1200" b="1">
                <a:solidFill>
                  <a:srgbClr val="3F3F3F"/>
                </a:solidFill>
                <a:latin typeface="Roboto"/>
                <a:ea typeface="Roboto"/>
                <a:cs typeface="Roboto"/>
                <a:sym typeface="Roboto"/>
              </a:rPr>
              <a:t>Based on Metadata</a:t>
            </a:r>
            <a:endParaRPr sz="1400"/>
          </a:p>
        </p:txBody>
      </p:sp>
      <p:sp>
        <p:nvSpPr>
          <p:cNvPr id="2435" name="Google Shape;2435;p32"/>
          <p:cNvSpPr/>
          <p:nvPr/>
        </p:nvSpPr>
        <p:spPr>
          <a:xfrm>
            <a:off x="8215495" y="1636587"/>
            <a:ext cx="1230699" cy="422471"/>
          </a:xfrm>
          <a:prstGeom prst="roundRect">
            <a:avLst>
              <a:gd name="adj" fmla="val 12158"/>
            </a:avLst>
          </a:prstGeom>
          <a:solidFill>
            <a:schemeClr val="accent1"/>
          </a:solidFill>
          <a:ln>
            <a:noFill/>
          </a:ln>
        </p:spPr>
        <p:txBody>
          <a:bodyPr spcFirstLastPara="1" wrap="square" lIns="91425" tIns="45700" rIns="91425" bIns="45700" anchor="ctr" anchorCtr="0">
            <a:noAutofit/>
          </a:bodyPr>
          <a:lstStyle/>
          <a:p>
            <a:pPr algn="ctr">
              <a:buSzPts val="800"/>
            </a:pPr>
            <a:r>
              <a:rPr lang="en-US" sz="800" b="1">
                <a:solidFill>
                  <a:schemeClr val="lt1"/>
                </a:solidFill>
                <a:latin typeface="Roboto"/>
                <a:ea typeface="Roboto"/>
                <a:cs typeface="Roboto"/>
                <a:sym typeface="Roboto"/>
              </a:rPr>
              <a:t>Static metadata from</a:t>
            </a:r>
            <a:endParaRPr sz="1400"/>
          </a:p>
          <a:p>
            <a:pPr algn="ctr">
              <a:buSzPts val="800"/>
            </a:pPr>
            <a:r>
              <a:rPr lang="en-US" sz="800" b="1">
                <a:solidFill>
                  <a:schemeClr val="lt1"/>
                </a:solidFill>
                <a:latin typeface="Roboto"/>
                <a:ea typeface="Roboto"/>
                <a:cs typeface="Roboto"/>
                <a:sym typeface="Roboto"/>
              </a:rPr>
              <a:t>DAX and catalogs</a:t>
            </a:r>
            <a:endParaRPr sz="1400"/>
          </a:p>
        </p:txBody>
      </p:sp>
      <p:sp>
        <p:nvSpPr>
          <p:cNvPr id="2436" name="Google Shape;2436;p32"/>
          <p:cNvSpPr/>
          <p:nvPr/>
        </p:nvSpPr>
        <p:spPr>
          <a:xfrm>
            <a:off x="10126845" y="1636587"/>
            <a:ext cx="1230699" cy="422471"/>
          </a:xfrm>
          <a:prstGeom prst="roundRect">
            <a:avLst>
              <a:gd name="adj" fmla="val 12158"/>
            </a:avLst>
          </a:prstGeom>
          <a:solidFill>
            <a:srgbClr val="119D96"/>
          </a:solidFill>
          <a:ln>
            <a:noFill/>
          </a:ln>
        </p:spPr>
        <p:txBody>
          <a:bodyPr spcFirstLastPara="1" wrap="square" lIns="91425" tIns="45700" rIns="91425" bIns="45700" anchor="ctr" anchorCtr="0">
            <a:noAutofit/>
          </a:bodyPr>
          <a:lstStyle/>
          <a:p>
            <a:pPr algn="ctr">
              <a:buSzPts val="800"/>
            </a:pPr>
            <a:r>
              <a:rPr lang="en-US" sz="800" b="1">
                <a:solidFill>
                  <a:schemeClr val="lt1"/>
                </a:solidFill>
                <a:latin typeface="Roboto"/>
                <a:ea typeface="Roboto"/>
                <a:cs typeface="Roboto"/>
                <a:sym typeface="Roboto"/>
              </a:rPr>
              <a:t>Runtime Metadata</a:t>
            </a:r>
            <a:endParaRPr sz="1400"/>
          </a:p>
        </p:txBody>
      </p:sp>
      <p:sp>
        <p:nvSpPr>
          <p:cNvPr id="2437" name="Google Shape;2437;p32"/>
          <p:cNvSpPr/>
          <p:nvPr/>
        </p:nvSpPr>
        <p:spPr>
          <a:xfrm>
            <a:off x="8215495" y="2324837"/>
            <a:ext cx="1230699" cy="341592"/>
          </a:xfrm>
          <a:prstGeom prst="rect">
            <a:avLst/>
          </a:prstGeom>
          <a:noFill/>
          <a:ln>
            <a:noFill/>
          </a:ln>
        </p:spPr>
        <p:txBody>
          <a:bodyPr spcFirstLastPara="1" wrap="square" lIns="91425" tIns="45700" rIns="91425" bIns="45700" anchor="t" anchorCtr="0">
            <a:spAutoFit/>
          </a:bodyPr>
          <a:lstStyle/>
          <a:p>
            <a:pPr>
              <a:lnSpc>
                <a:spcPct val="90000"/>
              </a:lnSpc>
              <a:buSzPts val="900"/>
            </a:pPr>
            <a:r>
              <a:rPr lang="en-US" sz="900" b="1">
                <a:solidFill>
                  <a:srgbClr val="3F3F3F"/>
                </a:solidFill>
                <a:latin typeface="Roboto"/>
                <a:ea typeface="Roboto"/>
                <a:cs typeface="Roboto"/>
                <a:sym typeface="Roboto"/>
              </a:rPr>
              <a:t>Netlogger </a:t>
            </a:r>
            <a:endParaRPr sz="1400"/>
          </a:p>
          <a:p>
            <a:pPr>
              <a:lnSpc>
                <a:spcPct val="90000"/>
              </a:lnSpc>
              <a:buSzPts val="900"/>
            </a:pPr>
            <a:r>
              <a:rPr lang="en-US" sz="900" b="1">
                <a:solidFill>
                  <a:srgbClr val="3F3F3F"/>
                </a:solidFill>
                <a:latin typeface="Roboto"/>
                <a:ea typeface="Roboto"/>
                <a:cs typeface="Roboto"/>
                <a:sym typeface="Roboto"/>
              </a:rPr>
              <a:t>Events</a:t>
            </a:r>
            <a:endParaRPr sz="900">
              <a:solidFill>
                <a:srgbClr val="3F3F3F"/>
              </a:solidFill>
              <a:latin typeface="Roboto"/>
              <a:ea typeface="Roboto"/>
              <a:cs typeface="Roboto"/>
              <a:sym typeface="Roboto"/>
            </a:endParaRPr>
          </a:p>
        </p:txBody>
      </p:sp>
      <p:sp>
        <p:nvSpPr>
          <p:cNvPr id="2438" name="Google Shape;2438;p32"/>
          <p:cNvSpPr/>
          <p:nvPr/>
        </p:nvSpPr>
        <p:spPr>
          <a:xfrm>
            <a:off x="10126845" y="2324837"/>
            <a:ext cx="1230700" cy="341592"/>
          </a:xfrm>
          <a:prstGeom prst="rect">
            <a:avLst/>
          </a:prstGeom>
          <a:noFill/>
          <a:ln>
            <a:noFill/>
          </a:ln>
        </p:spPr>
        <p:txBody>
          <a:bodyPr spcFirstLastPara="1" wrap="square" lIns="91425" tIns="45700" rIns="91425" bIns="45700" anchor="t" anchorCtr="0">
            <a:spAutoFit/>
          </a:bodyPr>
          <a:lstStyle/>
          <a:p>
            <a:pPr algn="r">
              <a:lnSpc>
                <a:spcPct val="90000"/>
              </a:lnSpc>
              <a:buSzPts val="900"/>
            </a:pPr>
            <a:r>
              <a:rPr lang="en-US" sz="900" b="1">
                <a:solidFill>
                  <a:srgbClr val="3F3F3F"/>
                </a:solidFill>
                <a:latin typeface="Roboto"/>
                <a:ea typeface="Roboto"/>
                <a:cs typeface="Roboto"/>
                <a:sym typeface="Roboto"/>
              </a:rPr>
              <a:t>Collected from</a:t>
            </a:r>
            <a:endParaRPr sz="1400"/>
          </a:p>
          <a:p>
            <a:pPr algn="r">
              <a:lnSpc>
                <a:spcPct val="90000"/>
              </a:lnSpc>
              <a:buSzPts val="900"/>
            </a:pPr>
            <a:r>
              <a:rPr lang="en-US" sz="900" b="1">
                <a:solidFill>
                  <a:srgbClr val="3F3F3F"/>
                </a:solidFill>
                <a:latin typeface="Roboto"/>
                <a:ea typeface="Roboto"/>
                <a:cs typeface="Roboto"/>
                <a:sym typeface="Roboto"/>
              </a:rPr>
              <a:t>Kickstart records</a:t>
            </a:r>
            <a:endParaRPr sz="900">
              <a:solidFill>
                <a:srgbClr val="3F3F3F"/>
              </a:solidFill>
              <a:latin typeface="Roboto"/>
              <a:ea typeface="Roboto"/>
              <a:cs typeface="Roboto"/>
              <a:sym typeface="Roboto"/>
            </a:endParaRPr>
          </a:p>
        </p:txBody>
      </p:sp>
      <p:grpSp>
        <p:nvGrpSpPr>
          <p:cNvPr id="2439" name="Google Shape;2439;p32"/>
          <p:cNvGrpSpPr/>
          <p:nvPr/>
        </p:nvGrpSpPr>
        <p:grpSpPr>
          <a:xfrm>
            <a:off x="9446194" y="2745719"/>
            <a:ext cx="726263" cy="693943"/>
            <a:chOff x="6540500" y="4689475"/>
            <a:chExt cx="1133475" cy="1452563"/>
          </a:xfrm>
        </p:grpSpPr>
        <p:sp>
          <p:nvSpPr>
            <p:cNvPr id="2440" name="Google Shape;2440;p32"/>
            <p:cNvSpPr/>
            <p:nvPr/>
          </p:nvSpPr>
          <p:spPr>
            <a:xfrm>
              <a:off x="6567488" y="5843588"/>
              <a:ext cx="1081088" cy="298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7"/>
                  </a:lnTo>
                  <a:lnTo>
                    <a:pt x="2071" y="56"/>
                  </a:lnTo>
                  <a:lnTo>
                    <a:pt x="2126" y="65"/>
                  </a:lnTo>
                  <a:lnTo>
                    <a:pt x="2179" y="75"/>
                  </a:lnTo>
                  <a:lnTo>
                    <a:pt x="2230" y="86"/>
                  </a:lnTo>
                  <a:lnTo>
                    <a:pt x="2281" y="98"/>
                  </a:lnTo>
                  <a:lnTo>
                    <a:pt x="2328" y="111"/>
                  </a:lnTo>
                  <a:lnTo>
                    <a:pt x="2373" y="124"/>
                  </a:lnTo>
                  <a:lnTo>
                    <a:pt x="2416" y="138"/>
                  </a:lnTo>
                  <a:lnTo>
                    <a:pt x="2457" y="152"/>
                  </a:lnTo>
                  <a:lnTo>
                    <a:pt x="2494" y="166"/>
                  </a:lnTo>
                  <a:lnTo>
                    <a:pt x="2530" y="182"/>
                  </a:lnTo>
                  <a:lnTo>
                    <a:pt x="2562" y="197"/>
                  </a:lnTo>
                  <a:lnTo>
                    <a:pt x="2593" y="214"/>
                  </a:lnTo>
                  <a:lnTo>
                    <a:pt x="2620" y="231"/>
                  </a:lnTo>
                  <a:lnTo>
                    <a:pt x="2645" y="247"/>
                  </a:lnTo>
                  <a:lnTo>
                    <a:pt x="2665" y="265"/>
                  </a:lnTo>
                  <a:lnTo>
                    <a:pt x="2685" y="283"/>
                  </a:lnTo>
                  <a:lnTo>
                    <a:pt x="2700" y="301"/>
                  </a:lnTo>
                  <a:lnTo>
                    <a:pt x="2712" y="319"/>
                  </a:lnTo>
                  <a:lnTo>
                    <a:pt x="2721" y="339"/>
                  </a:lnTo>
                  <a:lnTo>
                    <a:pt x="2726" y="358"/>
                  </a:lnTo>
                  <a:lnTo>
                    <a:pt x="2727" y="377"/>
                  </a:lnTo>
                  <a:lnTo>
                    <a:pt x="2726" y="397"/>
                  </a:lnTo>
                  <a:lnTo>
                    <a:pt x="2721" y="416"/>
                  </a:lnTo>
                  <a:lnTo>
                    <a:pt x="2712" y="434"/>
                  </a:lnTo>
                  <a:lnTo>
                    <a:pt x="2700" y="453"/>
                  </a:lnTo>
                  <a:lnTo>
                    <a:pt x="2685" y="471"/>
                  </a:lnTo>
                  <a:lnTo>
                    <a:pt x="2665" y="489"/>
                  </a:lnTo>
                  <a:lnTo>
                    <a:pt x="2645" y="506"/>
                  </a:lnTo>
                  <a:lnTo>
                    <a:pt x="2620" y="523"/>
                  </a:lnTo>
                  <a:lnTo>
                    <a:pt x="2593" y="539"/>
                  </a:lnTo>
                  <a:lnTo>
                    <a:pt x="2562" y="556"/>
                  </a:lnTo>
                  <a:lnTo>
                    <a:pt x="2530" y="572"/>
                  </a:lnTo>
                  <a:lnTo>
                    <a:pt x="2494" y="587"/>
                  </a:lnTo>
                  <a:lnTo>
                    <a:pt x="2457" y="602"/>
                  </a:lnTo>
                  <a:lnTo>
                    <a:pt x="2416" y="617"/>
                  </a:lnTo>
                  <a:lnTo>
                    <a:pt x="2373" y="629"/>
                  </a:lnTo>
                  <a:lnTo>
                    <a:pt x="2328" y="642"/>
                  </a:lnTo>
                  <a:lnTo>
                    <a:pt x="2281" y="655"/>
                  </a:lnTo>
                  <a:lnTo>
                    <a:pt x="2230" y="667"/>
                  </a:lnTo>
                  <a:lnTo>
                    <a:pt x="2179" y="678"/>
                  </a:lnTo>
                  <a:lnTo>
                    <a:pt x="2126" y="689"/>
                  </a:lnTo>
                  <a:lnTo>
                    <a:pt x="2071" y="699"/>
                  </a:lnTo>
                  <a:lnTo>
                    <a:pt x="2014" y="708"/>
                  </a:lnTo>
                  <a:lnTo>
                    <a:pt x="1955" y="716"/>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6"/>
                  </a:lnTo>
                  <a:lnTo>
                    <a:pt x="713" y="708"/>
                  </a:lnTo>
                  <a:lnTo>
                    <a:pt x="656" y="699"/>
                  </a:lnTo>
                  <a:lnTo>
                    <a:pt x="601" y="689"/>
                  </a:lnTo>
                  <a:lnTo>
                    <a:pt x="548" y="678"/>
                  </a:lnTo>
                  <a:lnTo>
                    <a:pt x="496" y="667"/>
                  </a:lnTo>
                  <a:lnTo>
                    <a:pt x="447" y="655"/>
                  </a:lnTo>
                  <a:lnTo>
                    <a:pt x="399" y="642"/>
                  </a:lnTo>
                  <a:lnTo>
                    <a:pt x="354" y="629"/>
                  </a:lnTo>
                  <a:lnTo>
                    <a:pt x="311" y="617"/>
                  </a:lnTo>
                  <a:lnTo>
                    <a:pt x="270" y="602"/>
                  </a:lnTo>
                  <a:lnTo>
                    <a:pt x="233" y="587"/>
                  </a:lnTo>
                  <a:lnTo>
                    <a:pt x="197" y="572"/>
                  </a:lnTo>
                  <a:lnTo>
                    <a:pt x="165" y="556"/>
                  </a:lnTo>
                  <a:lnTo>
                    <a:pt x="134" y="539"/>
                  </a:lnTo>
                  <a:lnTo>
                    <a:pt x="107" y="523"/>
                  </a:lnTo>
                  <a:lnTo>
                    <a:pt x="82" y="506"/>
                  </a:lnTo>
                  <a:lnTo>
                    <a:pt x="62" y="489"/>
                  </a:lnTo>
                  <a:lnTo>
                    <a:pt x="43" y="471"/>
                  </a:lnTo>
                  <a:lnTo>
                    <a:pt x="27" y="453"/>
                  </a:lnTo>
                  <a:lnTo>
                    <a:pt x="15" y="434"/>
                  </a:lnTo>
                  <a:lnTo>
                    <a:pt x="6" y="416"/>
                  </a:lnTo>
                  <a:lnTo>
                    <a:pt x="1" y="397"/>
                  </a:lnTo>
                  <a:lnTo>
                    <a:pt x="0" y="377"/>
                  </a:lnTo>
                  <a:lnTo>
                    <a:pt x="1" y="358"/>
                  </a:lnTo>
                  <a:lnTo>
                    <a:pt x="6" y="339"/>
                  </a:lnTo>
                  <a:lnTo>
                    <a:pt x="15" y="319"/>
                  </a:lnTo>
                  <a:lnTo>
                    <a:pt x="27" y="301"/>
                  </a:lnTo>
                  <a:lnTo>
                    <a:pt x="43" y="283"/>
                  </a:lnTo>
                  <a:lnTo>
                    <a:pt x="62" y="265"/>
                  </a:lnTo>
                  <a:lnTo>
                    <a:pt x="82" y="247"/>
                  </a:lnTo>
                  <a:lnTo>
                    <a:pt x="107" y="231"/>
                  </a:lnTo>
                  <a:lnTo>
                    <a:pt x="134" y="214"/>
                  </a:lnTo>
                  <a:lnTo>
                    <a:pt x="165" y="197"/>
                  </a:lnTo>
                  <a:lnTo>
                    <a:pt x="197" y="182"/>
                  </a:lnTo>
                  <a:lnTo>
                    <a:pt x="233" y="166"/>
                  </a:lnTo>
                  <a:lnTo>
                    <a:pt x="270" y="152"/>
                  </a:lnTo>
                  <a:lnTo>
                    <a:pt x="311" y="138"/>
                  </a:lnTo>
                  <a:lnTo>
                    <a:pt x="354" y="124"/>
                  </a:lnTo>
                  <a:lnTo>
                    <a:pt x="399" y="111"/>
                  </a:lnTo>
                  <a:lnTo>
                    <a:pt x="447" y="98"/>
                  </a:lnTo>
                  <a:lnTo>
                    <a:pt x="496" y="86"/>
                  </a:lnTo>
                  <a:lnTo>
                    <a:pt x="548" y="75"/>
                  </a:lnTo>
                  <a:lnTo>
                    <a:pt x="601" y="65"/>
                  </a:lnTo>
                  <a:lnTo>
                    <a:pt x="656" y="56"/>
                  </a:lnTo>
                  <a:lnTo>
                    <a:pt x="713" y="47"/>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solidFill>
              <a:srgbClr val="606062"/>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41" name="Google Shape;2441;p32"/>
            <p:cNvSpPr/>
            <p:nvPr/>
          </p:nvSpPr>
          <p:spPr>
            <a:xfrm>
              <a:off x="6540500" y="5632450"/>
              <a:ext cx="1133475" cy="479425"/>
            </a:xfrm>
            <a:custGeom>
              <a:avLst/>
              <a:gdLst/>
              <a:ahLst/>
              <a:cxnLst/>
              <a:rect l="l" t="t" r="r" b="b"/>
              <a:pathLst>
                <a:path w="2856" h="1211" extrusionOk="0">
                  <a:moveTo>
                    <a:pt x="2856" y="791"/>
                  </a:moveTo>
                  <a:lnTo>
                    <a:pt x="2852" y="812"/>
                  </a:lnTo>
                  <a:lnTo>
                    <a:pt x="2845" y="834"/>
                  </a:lnTo>
                  <a:lnTo>
                    <a:pt x="2835" y="855"/>
                  </a:lnTo>
                  <a:lnTo>
                    <a:pt x="2821" y="875"/>
                  </a:lnTo>
                  <a:lnTo>
                    <a:pt x="2804" y="896"/>
                  </a:lnTo>
                  <a:lnTo>
                    <a:pt x="2783" y="917"/>
                  </a:lnTo>
                  <a:lnTo>
                    <a:pt x="2760" y="936"/>
                  </a:lnTo>
                  <a:lnTo>
                    <a:pt x="2735" y="955"/>
                  </a:lnTo>
                  <a:lnTo>
                    <a:pt x="2705" y="973"/>
                  </a:lnTo>
                  <a:lnTo>
                    <a:pt x="2673" y="991"/>
                  </a:lnTo>
                  <a:lnTo>
                    <a:pt x="2638" y="1009"/>
                  </a:lnTo>
                  <a:lnTo>
                    <a:pt x="2601" y="1026"/>
                  </a:lnTo>
                  <a:lnTo>
                    <a:pt x="2561" y="1043"/>
                  </a:lnTo>
                  <a:lnTo>
                    <a:pt x="2518" y="1058"/>
                  </a:lnTo>
                  <a:lnTo>
                    <a:pt x="2475" y="1074"/>
                  </a:lnTo>
                  <a:lnTo>
                    <a:pt x="2427" y="1089"/>
                  </a:lnTo>
                  <a:lnTo>
                    <a:pt x="2378" y="1102"/>
                  </a:lnTo>
                  <a:lnTo>
                    <a:pt x="2325" y="1116"/>
                  </a:lnTo>
                  <a:lnTo>
                    <a:pt x="2273" y="1128"/>
                  </a:lnTo>
                  <a:lnTo>
                    <a:pt x="2217" y="1139"/>
                  </a:lnTo>
                  <a:lnTo>
                    <a:pt x="2159" y="1151"/>
                  </a:lnTo>
                  <a:lnTo>
                    <a:pt x="2100" y="1161"/>
                  </a:lnTo>
                  <a:lnTo>
                    <a:pt x="2040" y="1170"/>
                  </a:lnTo>
                  <a:lnTo>
                    <a:pt x="1977" y="1178"/>
                  </a:lnTo>
                  <a:lnTo>
                    <a:pt x="1912" y="1186"/>
                  </a:lnTo>
                  <a:lnTo>
                    <a:pt x="1847" y="1192"/>
                  </a:lnTo>
                  <a:lnTo>
                    <a:pt x="1780" y="1198"/>
                  </a:lnTo>
                  <a:lnTo>
                    <a:pt x="1711" y="1202"/>
                  </a:lnTo>
                  <a:lnTo>
                    <a:pt x="1642" y="1206"/>
                  </a:lnTo>
                  <a:lnTo>
                    <a:pt x="1571" y="1209"/>
                  </a:lnTo>
                  <a:lnTo>
                    <a:pt x="1500" y="1211"/>
                  </a:lnTo>
                  <a:lnTo>
                    <a:pt x="1427" y="1211"/>
                  </a:lnTo>
                  <a:lnTo>
                    <a:pt x="1355" y="1211"/>
                  </a:lnTo>
                  <a:lnTo>
                    <a:pt x="1284" y="1209"/>
                  </a:lnTo>
                  <a:lnTo>
                    <a:pt x="1213" y="1206"/>
                  </a:lnTo>
                  <a:lnTo>
                    <a:pt x="1144" y="1202"/>
                  </a:lnTo>
                  <a:lnTo>
                    <a:pt x="1076" y="1198"/>
                  </a:lnTo>
                  <a:lnTo>
                    <a:pt x="1009" y="1192"/>
                  </a:lnTo>
                  <a:lnTo>
                    <a:pt x="943" y="1186"/>
                  </a:lnTo>
                  <a:lnTo>
                    <a:pt x="879" y="1178"/>
                  </a:lnTo>
                  <a:lnTo>
                    <a:pt x="816" y="1170"/>
                  </a:lnTo>
                  <a:lnTo>
                    <a:pt x="755" y="1161"/>
                  </a:lnTo>
                  <a:lnTo>
                    <a:pt x="696" y="1151"/>
                  </a:lnTo>
                  <a:lnTo>
                    <a:pt x="638" y="1139"/>
                  </a:lnTo>
                  <a:lnTo>
                    <a:pt x="583" y="1128"/>
                  </a:lnTo>
                  <a:lnTo>
                    <a:pt x="529" y="1116"/>
                  </a:lnTo>
                  <a:lnTo>
                    <a:pt x="477" y="1102"/>
                  </a:lnTo>
                  <a:lnTo>
                    <a:pt x="428" y="1089"/>
                  </a:lnTo>
                  <a:lnTo>
                    <a:pt x="381" y="1074"/>
                  </a:lnTo>
                  <a:lnTo>
                    <a:pt x="337" y="1058"/>
                  </a:lnTo>
                  <a:lnTo>
                    <a:pt x="294" y="1043"/>
                  </a:lnTo>
                  <a:lnTo>
                    <a:pt x="255" y="1026"/>
                  </a:lnTo>
                  <a:lnTo>
                    <a:pt x="217" y="1009"/>
                  </a:lnTo>
                  <a:lnTo>
                    <a:pt x="182" y="991"/>
                  </a:lnTo>
                  <a:lnTo>
                    <a:pt x="150" y="973"/>
                  </a:lnTo>
                  <a:lnTo>
                    <a:pt x="121" y="955"/>
                  </a:lnTo>
                  <a:lnTo>
                    <a:pt x="95" y="936"/>
                  </a:lnTo>
                  <a:lnTo>
                    <a:pt x="72" y="917"/>
                  </a:lnTo>
                  <a:lnTo>
                    <a:pt x="51" y="896"/>
                  </a:lnTo>
                  <a:lnTo>
                    <a:pt x="34" y="875"/>
                  </a:lnTo>
                  <a:lnTo>
                    <a:pt x="20" y="855"/>
                  </a:lnTo>
                  <a:lnTo>
                    <a:pt x="10" y="834"/>
                  </a:lnTo>
                  <a:lnTo>
                    <a:pt x="4" y="812"/>
                  </a:lnTo>
                  <a:lnTo>
                    <a:pt x="0" y="791"/>
                  </a:lnTo>
                  <a:lnTo>
                    <a:pt x="0" y="791"/>
                  </a:lnTo>
                  <a:lnTo>
                    <a:pt x="0" y="0"/>
                  </a:lnTo>
                  <a:lnTo>
                    <a:pt x="670" y="322"/>
                  </a:lnTo>
                  <a:lnTo>
                    <a:pt x="2118" y="341"/>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42" name="Google Shape;2442;p32"/>
            <p:cNvSpPr/>
            <p:nvPr/>
          </p:nvSpPr>
          <p:spPr>
            <a:xfrm>
              <a:off x="6540500" y="5461000"/>
              <a:ext cx="1133475" cy="339725"/>
            </a:xfrm>
            <a:custGeom>
              <a:avLst/>
              <a:gdLst/>
              <a:ahLst/>
              <a:cxnLst/>
              <a:rect l="l" t="t" r="r" b="b"/>
              <a:pathLst>
                <a:path w="2856" h="858" extrusionOk="0">
                  <a:moveTo>
                    <a:pt x="1427" y="0"/>
                  </a:moveTo>
                  <a:lnTo>
                    <a:pt x="1502" y="0"/>
                  </a:lnTo>
                  <a:lnTo>
                    <a:pt x="1574" y="1"/>
                  </a:lnTo>
                  <a:lnTo>
                    <a:pt x="1644" y="4"/>
                  </a:lnTo>
                  <a:lnTo>
                    <a:pt x="1715" y="8"/>
                  </a:lnTo>
                  <a:lnTo>
                    <a:pt x="1785" y="13"/>
                  </a:lnTo>
                  <a:lnTo>
                    <a:pt x="1852" y="19"/>
                  </a:lnTo>
                  <a:lnTo>
                    <a:pt x="1919" y="26"/>
                  </a:lnTo>
                  <a:lnTo>
                    <a:pt x="1983" y="33"/>
                  </a:lnTo>
                  <a:lnTo>
                    <a:pt x="2046" y="42"/>
                  </a:lnTo>
                  <a:lnTo>
                    <a:pt x="2108" y="51"/>
                  </a:lnTo>
                  <a:lnTo>
                    <a:pt x="2168" y="62"/>
                  </a:lnTo>
                  <a:lnTo>
                    <a:pt x="2226" y="73"/>
                  </a:lnTo>
                  <a:lnTo>
                    <a:pt x="2282" y="85"/>
                  </a:lnTo>
                  <a:lnTo>
                    <a:pt x="2336" y="98"/>
                  </a:lnTo>
                  <a:lnTo>
                    <a:pt x="2387" y="111"/>
                  </a:lnTo>
                  <a:lnTo>
                    <a:pt x="2437" y="125"/>
                  </a:lnTo>
                  <a:lnTo>
                    <a:pt x="2485" y="140"/>
                  </a:lnTo>
                  <a:lnTo>
                    <a:pt x="2529" y="156"/>
                  </a:lnTo>
                  <a:lnTo>
                    <a:pt x="2571" y="172"/>
                  </a:lnTo>
                  <a:lnTo>
                    <a:pt x="2611" y="189"/>
                  </a:lnTo>
                  <a:lnTo>
                    <a:pt x="2648" y="206"/>
                  </a:lnTo>
                  <a:lnTo>
                    <a:pt x="2683" y="224"/>
                  </a:lnTo>
                  <a:lnTo>
                    <a:pt x="2714" y="243"/>
                  </a:lnTo>
                  <a:lnTo>
                    <a:pt x="2744" y="263"/>
                  </a:lnTo>
                  <a:lnTo>
                    <a:pt x="2769" y="282"/>
                  </a:lnTo>
                  <a:lnTo>
                    <a:pt x="2791" y="301"/>
                  </a:lnTo>
                  <a:lnTo>
                    <a:pt x="2811" y="322"/>
                  </a:lnTo>
                  <a:lnTo>
                    <a:pt x="2826" y="342"/>
                  </a:lnTo>
                  <a:lnTo>
                    <a:pt x="2839" y="364"/>
                  </a:lnTo>
                  <a:lnTo>
                    <a:pt x="2848" y="385"/>
                  </a:lnTo>
                  <a:lnTo>
                    <a:pt x="2853" y="407"/>
                  </a:lnTo>
                  <a:lnTo>
                    <a:pt x="2856" y="429"/>
                  </a:lnTo>
                  <a:lnTo>
                    <a:pt x="2853" y="452"/>
                  </a:lnTo>
                  <a:lnTo>
                    <a:pt x="2848" y="474"/>
                  </a:lnTo>
                  <a:lnTo>
                    <a:pt x="2839" y="494"/>
                  </a:lnTo>
                  <a:lnTo>
                    <a:pt x="2826" y="516"/>
                  </a:lnTo>
                  <a:lnTo>
                    <a:pt x="2811" y="537"/>
                  </a:lnTo>
                  <a:lnTo>
                    <a:pt x="2791" y="557"/>
                  </a:lnTo>
                  <a:lnTo>
                    <a:pt x="2769" y="577"/>
                  </a:lnTo>
                  <a:lnTo>
                    <a:pt x="2744" y="596"/>
                  </a:lnTo>
                  <a:lnTo>
                    <a:pt x="2714" y="615"/>
                  </a:lnTo>
                  <a:lnTo>
                    <a:pt x="2683" y="634"/>
                  </a:lnTo>
                  <a:lnTo>
                    <a:pt x="2648" y="652"/>
                  </a:lnTo>
                  <a:lnTo>
                    <a:pt x="2611" y="669"/>
                  </a:lnTo>
                  <a:lnTo>
                    <a:pt x="2571" y="686"/>
                  </a:lnTo>
                  <a:lnTo>
                    <a:pt x="2529" y="703"/>
                  </a:lnTo>
                  <a:lnTo>
                    <a:pt x="2485" y="718"/>
                  </a:lnTo>
                  <a:lnTo>
                    <a:pt x="2437" y="734"/>
                  </a:lnTo>
                  <a:lnTo>
                    <a:pt x="2387" y="748"/>
                  </a:lnTo>
                  <a:lnTo>
                    <a:pt x="2336" y="761"/>
                  </a:lnTo>
                  <a:lnTo>
                    <a:pt x="2282" y="773"/>
                  </a:lnTo>
                  <a:lnTo>
                    <a:pt x="2226" y="785"/>
                  </a:lnTo>
                  <a:lnTo>
                    <a:pt x="2168" y="797"/>
                  </a:lnTo>
                  <a:lnTo>
                    <a:pt x="2108" y="807"/>
                  </a:lnTo>
                  <a:lnTo>
                    <a:pt x="2046" y="816"/>
                  </a:lnTo>
                  <a:lnTo>
                    <a:pt x="1983" y="825"/>
                  </a:lnTo>
                  <a:lnTo>
                    <a:pt x="1919" y="833"/>
                  </a:lnTo>
                  <a:lnTo>
                    <a:pt x="1852" y="839"/>
                  </a:lnTo>
                  <a:lnTo>
                    <a:pt x="1785" y="845"/>
                  </a:lnTo>
                  <a:lnTo>
                    <a:pt x="1715" y="851"/>
                  </a:lnTo>
                  <a:lnTo>
                    <a:pt x="1644" y="853"/>
                  </a:lnTo>
                  <a:lnTo>
                    <a:pt x="1574" y="857"/>
                  </a:lnTo>
                  <a:lnTo>
                    <a:pt x="1502" y="858"/>
                  </a:lnTo>
                  <a:lnTo>
                    <a:pt x="1427" y="858"/>
                  </a:lnTo>
                  <a:lnTo>
                    <a:pt x="1354" y="858"/>
                  </a:lnTo>
                  <a:lnTo>
                    <a:pt x="1282" y="857"/>
                  </a:lnTo>
                  <a:lnTo>
                    <a:pt x="1211" y="853"/>
                  </a:lnTo>
                  <a:lnTo>
                    <a:pt x="1140" y="851"/>
                  </a:lnTo>
                  <a:lnTo>
                    <a:pt x="1070" y="845"/>
                  </a:lnTo>
                  <a:lnTo>
                    <a:pt x="1004" y="839"/>
                  </a:lnTo>
                  <a:lnTo>
                    <a:pt x="937" y="833"/>
                  </a:lnTo>
                  <a:lnTo>
                    <a:pt x="872" y="825"/>
                  </a:lnTo>
                  <a:lnTo>
                    <a:pt x="809" y="816"/>
                  </a:lnTo>
                  <a:lnTo>
                    <a:pt x="747" y="807"/>
                  </a:lnTo>
                  <a:lnTo>
                    <a:pt x="687" y="797"/>
                  </a:lnTo>
                  <a:lnTo>
                    <a:pt x="629" y="785"/>
                  </a:lnTo>
                  <a:lnTo>
                    <a:pt x="574" y="773"/>
                  </a:lnTo>
                  <a:lnTo>
                    <a:pt x="520" y="761"/>
                  </a:lnTo>
                  <a:lnTo>
                    <a:pt x="468" y="748"/>
                  </a:lnTo>
                  <a:lnTo>
                    <a:pt x="418" y="734"/>
                  </a:lnTo>
                  <a:lnTo>
                    <a:pt x="370" y="718"/>
                  </a:lnTo>
                  <a:lnTo>
                    <a:pt x="325" y="703"/>
                  </a:lnTo>
                  <a:lnTo>
                    <a:pt x="284" y="686"/>
                  </a:lnTo>
                  <a:lnTo>
                    <a:pt x="244" y="669"/>
                  </a:lnTo>
                  <a:lnTo>
                    <a:pt x="207" y="652"/>
                  </a:lnTo>
                  <a:lnTo>
                    <a:pt x="172" y="634"/>
                  </a:lnTo>
                  <a:lnTo>
                    <a:pt x="141" y="615"/>
                  </a:lnTo>
                  <a:lnTo>
                    <a:pt x="112" y="596"/>
                  </a:lnTo>
                  <a:lnTo>
                    <a:pt x="86" y="577"/>
                  </a:lnTo>
                  <a:lnTo>
                    <a:pt x="64" y="557"/>
                  </a:lnTo>
                  <a:lnTo>
                    <a:pt x="45" y="537"/>
                  </a:lnTo>
                  <a:lnTo>
                    <a:pt x="29" y="516"/>
                  </a:lnTo>
                  <a:lnTo>
                    <a:pt x="16" y="494"/>
                  </a:lnTo>
                  <a:lnTo>
                    <a:pt x="7" y="474"/>
                  </a:lnTo>
                  <a:lnTo>
                    <a:pt x="2" y="452"/>
                  </a:lnTo>
                  <a:lnTo>
                    <a:pt x="0" y="429"/>
                  </a:lnTo>
                  <a:lnTo>
                    <a:pt x="2" y="407"/>
                  </a:lnTo>
                  <a:lnTo>
                    <a:pt x="7" y="385"/>
                  </a:lnTo>
                  <a:lnTo>
                    <a:pt x="16" y="364"/>
                  </a:lnTo>
                  <a:lnTo>
                    <a:pt x="29" y="342"/>
                  </a:lnTo>
                  <a:lnTo>
                    <a:pt x="45" y="322"/>
                  </a:lnTo>
                  <a:lnTo>
                    <a:pt x="64" y="301"/>
                  </a:lnTo>
                  <a:lnTo>
                    <a:pt x="86" y="282"/>
                  </a:lnTo>
                  <a:lnTo>
                    <a:pt x="112" y="263"/>
                  </a:lnTo>
                  <a:lnTo>
                    <a:pt x="141" y="243"/>
                  </a:lnTo>
                  <a:lnTo>
                    <a:pt x="172" y="224"/>
                  </a:lnTo>
                  <a:lnTo>
                    <a:pt x="207" y="206"/>
                  </a:lnTo>
                  <a:lnTo>
                    <a:pt x="244" y="189"/>
                  </a:lnTo>
                  <a:lnTo>
                    <a:pt x="284" y="172"/>
                  </a:lnTo>
                  <a:lnTo>
                    <a:pt x="325" y="156"/>
                  </a:lnTo>
                  <a:lnTo>
                    <a:pt x="370" y="140"/>
                  </a:lnTo>
                  <a:lnTo>
                    <a:pt x="418" y="125"/>
                  </a:lnTo>
                  <a:lnTo>
                    <a:pt x="468" y="111"/>
                  </a:lnTo>
                  <a:lnTo>
                    <a:pt x="520" y="98"/>
                  </a:lnTo>
                  <a:lnTo>
                    <a:pt x="574" y="85"/>
                  </a:lnTo>
                  <a:lnTo>
                    <a:pt x="629" y="73"/>
                  </a:lnTo>
                  <a:lnTo>
                    <a:pt x="687" y="62"/>
                  </a:lnTo>
                  <a:lnTo>
                    <a:pt x="747" y="51"/>
                  </a:lnTo>
                  <a:lnTo>
                    <a:pt x="809" y="42"/>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43" name="Google Shape;2443;p32"/>
            <p:cNvSpPr/>
            <p:nvPr/>
          </p:nvSpPr>
          <p:spPr>
            <a:xfrm>
              <a:off x="6567488" y="5457825"/>
              <a:ext cx="1081088" cy="298450"/>
            </a:xfrm>
            <a:custGeom>
              <a:avLst/>
              <a:gdLst/>
              <a:ahLst/>
              <a:cxnLst/>
              <a:rect l="l" t="t" r="r" b="b"/>
              <a:pathLst>
                <a:path w="2727" h="752" extrusionOk="0">
                  <a:moveTo>
                    <a:pt x="1363" y="0"/>
                  </a:moveTo>
                  <a:lnTo>
                    <a:pt x="1434" y="0"/>
                  </a:lnTo>
                  <a:lnTo>
                    <a:pt x="1503" y="1"/>
                  </a:lnTo>
                  <a:lnTo>
                    <a:pt x="1571" y="3"/>
                  </a:lnTo>
                  <a:lnTo>
                    <a:pt x="1638" y="7"/>
                  </a:lnTo>
                  <a:lnTo>
                    <a:pt x="1704" y="11"/>
                  </a:lnTo>
                  <a:lnTo>
                    <a:pt x="1770" y="16"/>
                  </a:lnTo>
                  <a:lnTo>
                    <a:pt x="1833" y="23"/>
                  </a:lnTo>
                  <a:lnTo>
                    <a:pt x="1895" y="29"/>
                  </a:lnTo>
                  <a:lnTo>
                    <a:pt x="1955" y="37"/>
                  </a:lnTo>
                  <a:lnTo>
                    <a:pt x="2014" y="45"/>
                  </a:lnTo>
                  <a:lnTo>
                    <a:pt x="2071" y="54"/>
                  </a:lnTo>
                  <a:lnTo>
                    <a:pt x="2126" y="64"/>
                  </a:lnTo>
                  <a:lnTo>
                    <a:pt x="2179" y="74"/>
                  </a:lnTo>
                  <a:lnTo>
                    <a:pt x="2230" y="86"/>
                  </a:lnTo>
                  <a:lnTo>
                    <a:pt x="2281" y="97"/>
                  </a:lnTo>
                  <a:lnTo>
                    <a:pt x="2328" y="110"/>
                  </a:lnTo>
                  <a:lnTo>
                    <a:pt x="2373" y="123"/>
                  </a:lnTo>
                  <a:lnTo>
                    <a:pt x="2416" y="136"/>
                  </a:lnTo>
                  <a:lnTo>
                    <a:pt x="2457" y="150"/>
                  </a:lnTo>
                  <a:lnTo>
                    <a:pt x="2494" y="166"/>
                  </a:lnTo>
                  <a:lnTo>
                    <a:pt x="2530" y="181"/>
                  </a:lnTo>
                  <a:lnTo>
                    <a:pt x="2562" y="196"/>
                  </a:lnTo>
                  <a:lnTo>
                    <a:pt x="2593" y="213"/>
                  </a:lnTo>
                  <a:lnTo>
                    <a:pt x="2620" y="230"/>
                  </a:lnTo>
                  <a:lnTo>
                    <a:pt x="2645" y="247"/>
                  </a:lnTo>
                  <a:lnTo>
                    <a:pt x="2665" y="263"/>
                  </a:lnTo>
                  <a:lnTo>
                    <a:pt x="2685" y="281"/>
                  </a:lnTo>
                  <a:lnTo>
                    <a:pt x="2700" y="299"/>
                  </a:lnTo>
                  <a:lnTo>
                    <a:pt x="2712" y="319"/>
                  </a:lnTo>
                  <a:lnTo>
                    <a:pt x="2721" y="337"/>
                  </a:lnTo>
                  <a:lnTo>
                    <a:pt x="2726" y="356"/>
                  </a:lnTo>
                  <a:lnTo>
                    <a:pt x="2727" y="375"/>
                  </a:lnTo>
                  <a:lnTo>
                    <a:pt x="2726" y="395"/>
                  </a:lnTo>
                  <a:lnTo>
                    <a:pt x="2721" y="414"/>
                  </a:lnTo>
                  <a:lnTo>
                    <a:pt x="2712" y="433"/>
                  </a:lnTo>
                  <a:lnTo>
                    <a:pt x="2700" y="451"/>
                  </a:lnTo>
                  <a:lnTo>
                    <a:pt x="2685" y="469"/>
                  </a:lnTo>
                  <a:lnTo>
                    <a:pt x="2665" y="487"/>
                  </a:lnTo>
                  <a:lnTo>
                    <a:pt x="2645" y="505"/>
                  </a:lnTo>
                  <a:lnTo>
                    <a:pt x="2620" y="522"/>
                  </a:lnTo>
                  <a:lnTo>
                    <a:pt x="2593" y="539"/>
                  </a:lnTo>
                  <a:lnTo>
                    <a:pt x="2562" y="556"/>
                  </a:lnTo>
                  <a:lnTo>
                    <a:pt x="2530" y="571"/>
                  </a:lnTo>
                  <a:lnTo>
                    <a:pt x="2494" y="586"/>
                  </a:lnTo>
                  <a:lnTo>
                    <a:pt x="2457" y="601"/>
                  </a:lnTo>
                  <a:lnTo>
                    <a:pt x="2416" y="615"/>
                  </a:lnTo>
                  <a:lnTo>
                    <a:pt x="2373" y="629"/>
                  </a:lnTo>
                  <a:lnTo>
                    <a:pt x="2328" y="642"/>
                  </a:lnTo>
                  <a:lnTo>
                    <a:pt x="2281" y="655"/>
                  </a:lnTo>
                  <a:lnTo>
                    <a:pt x="2230" y="666"/>
                  </a:lnTo>
                  <a:lnTo>
                    <a:pt x="2179" y="678"/>
                  </a:lnTo>
                  <a:lnTo>
                    <a:pt x="2126" y="688"/>
                  </a:lnTo>
                  <a:lnTo>
                    <a:pt x="2071" y="697"/>
                  </a:lnTo>
                  <a:lnTo>
                    <a:pt x="2014" y="706"/>
                  </a:lnTo>
                  <a:lnTo>
                    <a:pt x="1955" y="715"/>
                  </a:lnTo>
                  <a:lnTo>
                    <a:pt x="1895" y="723"/>
                  </a:lnTo>
                  <a:lnTo>
                    <a:pt x="1833" y="729"/>
                  </a:lnTo>
                  <a:lnTo>
                    <a:pt x="1770" y="736"/>
                  </a:lnTo>
                  <a:lnTo>
                    <a:pt x="1704" y="740"/>
                  </a:lnTo>
                  <a:lnTo>
                    <a:pt x="1638" y="745"/>
                  </a:lnTo>
                  <a:lnTo>
                    <a:pt x="1571" y="747"/>
                  </a:lnTo>
                  <a:lnTo>
                    <a:pt x="1503" y="750"/>
                  </a:lnTo>
                  <a:lnTo>
                    <a:pt x="1434" y="751"/>
                  </a:lnTo>
                  <a:lnTo>
                    <a:pt x="1363" y="752"/>
                  </a:lnTo>
                  <a:lnTo>
                    <a:pt x="1293" y="751"/>
                  </a:lnTo>
                  <a:lnTo>
                    <a:pt x="1224" y="750"/>
                  </a:lnTo>
                  <a:lnTo>
                    <a:pt x="1156" y="747"/>
                  </a:lnTo>
                  <a:lnTo>
                    <a:pt x="1089" y="745"/>
                  </a:lnTo>
                  <a:lnTo>
                    <a:pt x="1023" y="740"/>
                  </a:lnTo>
                  <a:lnTo>
                    <a:pt x="958" y="736"/>
                  </a:lnTo>
                  <a:lnTo>
                    <a:pt x="895" y="729"/>
                  </a:lnTo>
                  <a:lnTo>
                    <a:pt x="833" y="723"/>
                  </a:lnTo>
                  <a:lnTo>
                    <a:pt x="772" y="715"/>
                  </a:lnTo>
                  <a:lnTo>
                    <a:pt x="713" y="706"/>
                  </a:lnTo>
                  <a:lnTo>
                    <a:pt x="656" y="697"/>
                  </a:lnTo>
                  <a:lnTo>
                    <a:pt x="601" y="688"/>
                  </a:lnTo>
                  <a:lnTo>
                    <a:pt x="548" y="678"/>
                  </a:lnTo>
                  <a:lnTo>
                    <a:pt x="496" y="666"/>
                  </a:lnTo>
                  <a:lnTo>
                    <a:pt x="447" y="655"/>
                  </a:lnTo>
                  <a:lnTo>
                    <a:pt x="399" y="642"/>
                  </a:lnTo>
                  <a:lnTo>
                    <a:pt x="354" y="629"/>
                  </a:lnTo>
                  <a:lnTo>
                    <a:pt x="311" y="615"/>
                  </a:lnTo>
                  <a:lnTo>
                    <a:pt x="270" y="601"/>
                  </a:lnTo>
                  <a:lnTo>
                    <a:pt x="233" y="586"/>
                  </a:lnTo>
                  <a:lnTo>
                    <a:pt x="197" y="571"/>
                  </a:lnTo>
                  <a:lnTo>
                    <a:pt x="165" y="556"/>
                  </a:lnTo>
                  <a:lnTo>
                    <a:pt x="134" y="539"/>
                  </a:lnTo>
                  <a:lnTo>
                    <a:pt x="107" y="522"/>
                  </a:lnTo>
                  <a:lnTo>
                    <a:pt x="82" y="505"/>
                  </a:lnTo>
                  <a:lnTo>
                    <a:pt x="62" y="487"/>
                  </a:lnTo>
                  <a:lnTo>
                    <a:pt x="43" y="469"/>
                  </a:lnTo>
                  <a:lnTo>
                    <a:pt x="27" y="451"/>
                  </a:lnTo>
                  <a:lnTo>
                    <a:pt x="15" y="433"/>
                  </a:lnTo>
                  <a:lnTo>
                    <a:pt x="6" y="414"/>
                  </a:lnTo>
                  <a:lnTo>
                    <a:pt x="1" y="395"/>
                  </a:lnTo>
                  <a:lnTo>
                    <a:pt x="0" y="375"/>
                  </a:lnTo>
                  <a:lnTo>
                    <a:pt x="1" y="356"/>
                  </a:lnTo>
                  <a:lnTo>
                    <a:pt x="6" y="337"/>
                  </a:lnTo>
                  <a:lnTo>
                    <a:pt x="15" y="319"/>
                  </a:lnTo>
                  <a:lnTo>
                    <a:pt x="27" y="299"/>
                  </a:lnTo>
                  <a:lnTo>
                    <a:pt x="43" y="281"/>
                  </a:lnTo>
                  <a:lnTo>
                    <a:pt x="62" y="263"/>
                  </a:lnTo>
                  <a:lnTo>
                    <a:pt x="82" y="247"/>
                  </a:lnTo>
                  <a:lnTo>
                    <a:pt x="107" y="230"/>
                  </a:lnTo>
                  <a:lnTo>
                    <a:pt x="134" y="213"/>
                  </a:lnTo>
                  <a:lnTo>
                    <a:pt x="165" y="196"/>
                  </a:lnTo>
                  <a:lnTo>
                    <a:pt x="197" y="181"/>
                  </a:lnTo>
                  <a:lnTo>
                    <a:pt x="233" y="166"/>
                  </a:lnTo>
                  <a:lnTo>
                    <a:pt x="270" y="150"/>
                  </a:lnTo>
                  <a:lnTo>
                    <a:pt x="311" y="136"/>
                  </a:lnTo>
                  <a:lnTo>
                    <a:pt x="354" y="123"/>
                  </a:lnTo>
                  <a:lnTo>
                    <a:pt x="399" y="110"/>
                  </a:lnTo>
                  <a:lnTo>
                    <a:pt x="447" y="97"/>
                  </a:lnTo>
                  <a:lnTo>
                    <a:pt x="496" y="86"/>
                  </a:lnTo>
                  <a:lnTo>
                    <a:pt x="548" y="74"/>
                  </a:lnTo>
                  <a:lnTo>
                    <a:pt x="601" y="64"/>
                  </a:lnTo>
                  <a:lnTo>
                    <a:pt x="656" y="54"/>
                  </a:lnTo>
                  <a:lnTo>
                    <a:pt x="713" y="45"/>
                  </a:lnTo>
                  <a:lnTo>
                    <a:pt x="772" y="37"/>
                  </a:lnTo>
                  <a:lnTo>
                    <a:pt x="833" y="29"/>
                  </a:lnTo>
                  <a:lnTo>
                    <a:pt x="895" y="23"/>
                  </a:lnTo>
                  <a:lnTo>
                    <a:pt x="958" y="16"/>
                  </a:lnTo>
                  <a:lnTo>
                    <a:pt x="1023" y="11"/>
                  </a:lnTo>
                  <a:lnTo>
                    <a:pt x="1089" y="7"/>
                  </a:lnTo>
                  <a:lnTo>
                    <a:pt x="1156" y="3"/>
                  </a:lnTo>
                  <a:lnTo>
                    <a:pt x="1224" y="1"/>
                  </a:lnTo>
                  <a:lnTo>
                    <a:pt x="1293" y="0"/>
                  </a:lnTo>
                  <a:lnTo>
                    <a:pt x="1363" y="0"/>
                  </a:lnTo>
                  <a:close/>
                </a:path>
              </a:pathLst>
            </a:custGeom>
            <a:solidFill>
              <a:srgbClr val="606062"/>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44" name="Google Shape;2444;p32"/>
            <p:cNvSpPr/>
            <p:nvPr/>
          </p:nvSpPr>
          <p:spPr>
            <a:xfrm>
              <a:off x="6540500" y="5245100"/>
              <a:ext cx="1133475" cy="481013"/>
            </a:xfrm>
            <a:custGeom>
              <a:avLst/>
              <a:gdLst/>
              <a:ahLst/>
              <a:cxnLst/>
              <a:rect l="l" t="t" r="r" b="b"/>
              <a:pathLst>
                <a:path w="2856" h="1212" extrusionOk="0">
                  <a:moveTo>
                    <a:pt x="2856" y="791"/>
                  </a:moveTo>
                  <a:lnTo>
                    <a:pt x="2852" y="813"/>
                  </a:lnTo>
                  <a:lnTo>
                    <a:pt x="2845" y="835"/>
                  </a:lnTo>
                  <a:lnTo>
                    <a:pt x="2835" y="855"/>
                  </a:lnTo>
                  <a:lnTo>
                    <a:pt x="2821" y="876"/>
                  </a:lnTo>
                  <a:lnTo>
                    <a:pt x="2804" y="896"/>
                  </a:lnTo>
                  <a:lnTo>
                    <a:pt x="2783" y="916"/>
                  </a:lnTo>
                  <a:lnTo>
                    <a:pt x="2760" y="936"/>
                  </a:lnTo>
                  <a:lnTo>
                    <a:pt x="2735" y="954"/>
                  </a:lnTo>
                  <a:lnTo>
                    <a:pt x="2705" y="974"/>
                  </a:lnTo>
                  <a:lnTo>
                    <a:pt x="2673" y="992"/>
                  </a:lnTo>
                  <a:lnTo>
                    <a:pt x="2638" y="1010"/>
                  </a:lnTo>
                  <a:lnTo>
                    <a:pt x="2601" y="1026"/>
                  </a:lnTo>
                  <a:lnTo>
                    <a:pt x="2561" y="1043"/>
                  </a:lnTo>
                  <a:lnTo>
                    <a:pt x="2518" y="1059"/>
                  </a:lnTo>
                  <a:lnTo>
                    <a:pt x="2475" y="1074"/>
                  </a:lnTo>
                  <a:lnTo>
                    <a:pt x="2427" y="1088"/>
                  </a:lnTo>
                  <a:lnTo>
                    <a:pt x="2378" y="1102"/>
                  </a:lnTo>
                  <a:lnTo>
                    <a:pt x="2325" y="1115"/>
                  </a:lnTo>
                  <a:lnTo>
                    <a:pt x="2273" y="1128"/>
                  </a:lnTo>
                  <a:lnTo>
                    <a:pt x="2217" y="1140"/>
                  </a:lnTo>
                  <a:lnTo>
                    <a:pt x="2159" y="1151"/>
                  </a:lnTo>
                  <a:lnTo>
                    <a:pt x="2100" y="1160"/>
                  </a:lnTo>
                  <a:lnTo>
                    <a:pt x="2040" y="1171"/>
                  </a:lnTo>
                  <a:lnTo>
                    <a:pt x="1977" y="1178"/>
                  </a:lnTo>
                  <a:lnTo>
                    <a:pt x="1912" y="1186"/>
                  </a:lnTo>
                  <a:lnTo>
                    <a:pt x="1847" y="1192"/>
                  </a:lnTo>
                  <a:lnTo>
                    <a:pt x="1780" y="1198"/>
                  </a:lnTo>
                  <a:lnTo>
                    <a:pt x="1711" y="1203"/>
                  </a:lnTo>
                  <a:lnTo>
                    <a:pt x="1642" y="1207"/>
                  </a:lnTo>
                  <a:lnTo>
                    <a:pt x="1571" y="1209"/>
                  </a:lnTo>
                  <a:lnTo>
                    <a:pt x="1500" y="1210"/>
                  </a:lnTo>
                  <a:lnTo>
                    <a:pt x="1427" y="1212"/>
                  </a:lnTo>
                  <a:lnTo>
                    <a:pt x="1355" y="1210"/>
                  </a:lnTo>
                  <a:lnTo>
                    <a:pt x="1284" y="1209"/>
                  </a:lnTo>
                  <a:lnTo>
                    <a:pt x="1213" y="1207"/>
                  </a:lnTo>
                  <a:lnTo>
                    <a:pt x="1144" y="1203"/>
                  </a:lnTo>
                  <a:lnTo>
                    <a:pt x="1076" y="1198"/>
                  </a:lnTo>
                  <a:lnTo>
                    <a:pt x="1009" y="1192"/>
                  </a:lnTo>
                  <a:lnTo>
                    <a:pt x="943" y="1186"/>
                  </a:lnTo>
                  <a:lnTo>
                    <a:pt x="879" y="1178"/>
                  </a:lnTo>
                  <a:lnTo>
                    <a:pt x="816" y="1171"/>
                  </a:lnTo>
                  <a:lnTo>
                    <a:pt x="755" y="1160"/>
                  </a:lnTo>
                  <a:lnTo>
                    <a:pt x="696" y="1151"/>
                  </a:lnTo>
                  <a:lnTo>
                    <a:pt x="638" y="1140"/>
                  </a:lnTo>
                  <a:lnTo>
                    <a:pt x="583" y="1128"/>
                  </a:lnTo>
                  <a:lnTo>
                    <a:pt x="529" y="1115"/>
                  </a:lnTo>
                  <a:lnTo>
                    <a:pt x="477" y="1102"/>
                  </a:lnTo>
                  <a:lnTo>
                    <a:pt x="428" y="1088"/>
                  </a:lnTo>
                  <a:lnTo>
                    <a:pt x="381" y="1074"/>
                  </a:lnTo>
                  <a:lnTo>
                    <a:pt x="337" y="1059"/>
                  </a:lnTo>
                  <a:lnTo>
                    <a:pt x="294" y="1043"/>
                  </a:lnTo>
                  <a:lnTo>
                    <a:pt x="255" y="1026"/>
                  </a:lnTo>
                  <a:lnTo>
                    <a:pt x="217" y="1010"/>
                  </a:lnTo>
                  <a:lnTo>
                    <a:pt x="182" y="992"/>
                  </a:lnTo>
                  <a:lnTo>
                    <a:pt x="150" y="974"/>
                  </a:lnTo>
                  <a:lnTo>
                    <a:pt x="121" y="954"/>
                  </a:lnTo>
                  <a:lnTo>
                    <a:pt x="95" y="936"/>
                  </a:lnTo>
                  <a:lnTo>
                    <a:pt x="72" y="916"/>
                  </a:lnTo>
                  <a:lnTo>
                    <a:pt x="51" y="896"/>
                  </a:lnTo>
                  <a:lnTo>
                    <a:pt x="34" y="876"/>
                  </a:lnTo>
                  <a:lnTo>
                    <a:pt x="20" y="855"/>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45" name="Google Shape;2445;p32"/>
            <p:cNvSpPr/>
            <p:nvPr/>
          </p:nvSpPr>
          <p:spPr>
            <a:xfrm>
              <a:off x="6540500" y="5073650"/>
              <a:ext cx="1133475" cy="341313"/>
            </a:xfrm>
            <a:custGeom>
              <a:avLst/>
              <a:gdLst/>
              <a:ahLst/>
              <a:cxnLst/>
              <a:rect l="l" t="t" r="r" b="b"/>
              <a:pathLst>
                <a:path w="2856" h="860" extrusionOk="0">
                  <a:moveTo>
                    <a:pt x="1427" y="0"/>
                  </a:moveTo>
                  <a:lnTo>
                    <a:pt x="1502" y="1"/>
                  </a:lnTo>
                  <a:lnTo>
                    <a:pt x="1574" y="3"/>
                  </a:lnTo>
                  <a:lnTo>
                    <a:pt x="1644" y="5"/>
                  </a:lnTo>
                  <a:lnTo>
                    <a:pt x="1715" y="9"/>
                  </a:lnTo>
                  <a:lnTo>
                    <a:pt x="1785" y="14"/>
                  </a:lnTo>
                  <a:lnTo>
                    <a:pt x="1852" y="19"/>
                  </a:lnTo>
                  <a:lnTo>
                    <a:pt x="1919" y="27"/>
                  </a:lnTo>
                  <a:lnTo>
                    <a:pt x="1983" y="35"/>
                  </a:lnTo>
                  <a:lnTo>
                    <a:pt x="2046" y="43"/>
                  </a:lnTo>
                  <a:lnTo>
                    <a:pt x="2108" y="53"/>
                  </a:lnTo>
                  <a:lnTo>
                    <a:pt x="2168" y="63"/>
                  </a:lnTo>
                  <a:lnTo>
                    <a:pt x="2226" y="73"/>
                  </a:lnTo>
                  <a:lnTo>
                    <a:pt x="2282" y="86"/>
                  </a:lnTo>
                  <a:lnTo>
                    <a:pt x="2336" y="99"/>
                  </a:lnTo>
                  <a:lnTo>
                    <a:pt x="2387" y="112"/>
                  </a:lnTo>
                  <a:lnTo>
                    <a:pt x="2437" y="126"/>
                  </a:lnTo>
                  <a:lnTo>
                    <a:pt x="2485" y="142"/>
                  </a:lnTo>
                  <a:lnTo>
                    <a:pt x="2529" y="157"/>
                  </a:lnTo>
                  <a:lnTo>
                    <a:pt x="2571" y="173"/>
                  </a:lnTo>
                  <a:lnTo>
                    <a:pt x="2611" y="189"/>
                  </a:lnTo>
                  <a:lnTo>
                    <a:pt x="2648" y="207"/>
                  </a:lnTo>
                  <a:lnTo>
                    <a:pt x="2683" y="225"/>
                  </a:lnTo>
                  <a:lnTo>
                    <a:pt x="2714" y="243"/>
                  </a:lnTo>
                  <a:lnTo>
                    <a:pt x="2744" y="263"/>
                  </a:lnTo>
                  <a:lnTo>
                    <a:pt x="2769" y="282"/>
                  </a:lnTo>
                  <a:lnTo>
                    <a:pt x="2791" y="303"/>
                  </a:lnTo>
                  <a:lnTo>
                    <a:pt x="2811" y="323"/>
                  </a:lnTo>
                  <a:lnTo>
                    <a:pt x="2826" y="344"/>
                  </a:lnTo>
                  <a:lnTo>
                    <a:pt x="2839" y="364"/>
                  </a:lnTo>
                  <a:lnTo>
                    <a:pt x="2848" y="386"/>
                  </a:lnTo>
                  <a:lnTo>
                    <a:pt x="2853" y="408"/>
                  </a:lnTo>
                  <a:lnTo>
                    <a:pt x="2856" y="430"/>
                  </a:lnTo>
                  <a:lnTo>
                    <a:pt x="2853" y="452"/>
                  </a:lnTo>
                  <a:lnTo>
                    <a:pt x="2848" y="474"/>
                  </a:lnTo>
                  <a:lnTo>
                    <a:pt x="2839" y="496"/>
                  </a:lnTo>
                  <a:lnTo>
                    <a:pt x="2826" y="516"/>
                  </a:lnTo>
                  <a:lnTo>
                    <a:pt x="2811" y="538"/>
                  </a:lnTo>
                  <a:lnTo>
                    <a:pt x="2791" y="557"/>
                  </a:lnTo>
                  <a:lnTo>
                    <a:pt x="2769" y="578"/>
                  </a:lnTo>
                  <a:lnTo>
                    <a:pt x="2744" y="597"/>
                  </a:lnTo>
                  <a:lnTo>
                    <a:pt x="2714" y="617"/>
                  </a:lnTo>
                  <a:lnTo>
                    <a:pt x="2683" y="635"/>
                  </a:lnTo>
                  <a:lnTo>
                    <a:pt x="2648" y="653"/>
                  </a:lnTo>
                  <a:lnTo>
                    <a:pt x="2611" y="671"/>
                  </a:lnTo>
                  <a:lnTo>
                    <a:pt x="2571" y="687"/>
                  </a:lnTo>
                  <a:lnTo>
                    <a:pt x="2529" y="704"/>
                  </a:lnTo>
                  <a:lnTo>
                    <a:pt x="2485" y="720"/>
                  </a:lnTo>
                  <a:lnTo>
                    <a:pt x="2437" y="734"/>
                  </a:lnTo>
                  <a:lnTo>
                    <a:pt x="2387" y="748"/>
                  </a:lnTo>
                  <a:lnTo>
                    <a:pt x="2336" y="762"/>
                  </a:lnTo>
                  <a:lnTo>
                    <a:pt x="2282" y="775"/>
                  </a:lnTo>
                  <a:lnTo>
                    <a:pt x="2226" y="786"/>
                  </a:lnTo>
                  <a:lnTo>
                    <a:pt x="2168" y="798"/>
                  </a:lnTo>
                  <a:lnTo>
                    <a:pt x="2108" y="808"/>
                  </a:lnTo>
                  <a:lnTo>
                    <a:pt x="2046" y="817"/>
                  </a:lnTo>
                  <a:lnTo>
                    <a:pt x="1983" y="826"/>
                  </a:lnTo>
                  <a:lnTo>
                    <a:pt x="1919" y="834"/>
                  </a:lnTo>
                  <a:lnTo>
                    <a:pt x="1852" y="840"/>
                  </a:lnTo>
                  <a:lnTo>
                    <a:pt x="1785" y="846"/>
                  </a:lnTo>
                  <a:lnTo>
                    <a:pt x="1715" y="851"/>
                  </a:lnTo>
                  <a:lnTo>
                    <a:pt x="1644" y="855"/>
                  </a:lnTo>
                  <a:lnTo>
                    <a:pt x="1574" y="857"/>
                  </a:lnTo>
                  <a:lnTo>
                    <a:pt x="1502" y="860"/>
                  </a:lnTo>
                  <a:lnTo>
                    <a:pt x="1427" y="860"/>
                  </a:lnTo>
                  <a:lnTo>
                    <a:pt x="1354" y="860"/>
                  </a:lnTo>
                  <a:lnTo>
                    <a:pt x="1282" y="857"/>
                  </a:lnTo>
                  <a:lnTo>
                    <a:pt x="1211" y="855"/>
                  </a:lnTo>
                  <a:lnTo>
                    <a:pt x="1140" y="851"/>
                  </a:lnTo>
                  <a:lnTo>
                    <a:pt x="1070" y="846"/>
                  </a:lnTo>
                  <a:lnTo>
                    <a:pt x="1004" y="840"/>
                  </a:lnTo>
                  <a:lnTo>
                    <a:pt x="937" y="834"/>
                  </a:lnTo>
                  <a:lnTo>
                    <a:pt x="872" y="826"/>
                  </a:lnTo>
                  <a:lnTo>
                    <a:pt x="809" y="817"/>
                  </a:lnTo>
                  <a:lnTo>
                    <a:pt x="747" y="808"/>
                  </a:lnTo>
                  <a:lnTo>
                    <a:pt x="687" y="798"/>
                  </a:lnTo>
                  <a:lnTo>
                    <a:pt x="629" y="786"/>
                  </a:lnTo>
                  <a:lnTo>
                    <a:pt x="574" y="775"/>
                  </a:lnTo>
                  <a:lnTo>
                    <a:pt x="520" y="762"/>
                  </a:lnTo>
                  <a:lnTo>
                    <a:pt x="468" y="748"/>
                  </a:lnTo>
                  <a:lnTo>
                    <a:pt x="418" y="734"/>
                  </a:lnTo>
                  <a:lnTo>
                    <a:pt x="370" y="720"/>
                  </a:lnTo>
                  <a:lnTo>
                    <a:pt x="325" y="704"/>
                  </a:lnTo>
                  <a:lnTo>
                    <a:pt x="284" y="687"/>
                  </a:lnTo>
                  <a:lnTo>
                    <a:pt x="244" y="671"/>
                  </a:lnTo>
                  <a:lnTo>
                    <a:pt x="207" y="653"/>
                  </a:lnTo>
                  <a:lnTo>
                    <a:pt x="172" y="635"/>
                  </a:lnTo>
                  <a:lnTo>
                    <a:pt x="141" y="617"/>
                  </a:lnTo>
                  <a:lnTo>
                    <a:pt x="112" y="597"/>
                  </a:lnTo>
                  <a:lnTo>
                    <a:pt x="86" y="578"/>
                  </a:lnTo>
                  <a:lnTo>
                    <a:pt x="64" y="557"/>
                  </a:lnTo>
                  <a:lnTo>
                    <a:pt x="45" y="538"/>
                  </a:lnTo>
                  <a:lnTo>
                    <a:pt x="29" y="516"/>
                  </a:lnTo>
                  <a:lnTo>
                    <a:pt x="16" y="496"/>
                  </a:lnTo>
                  <a:lnTo>
                    <a:pt x="7" y="474"/>
                  </a:lnTo>
                  <a:lnTo>
                    <a:pt x="2" y="452"/>
                  </a:lnTo>
                  <a:lnTo>
                    <a:pt x="0" y="430"/>
                  </a:lnTo>
                  <a:lnTo>
                    <a:pt x="2" y="408"/>
                  </a:lnTo>
                  <a:lnTo>
                    <a:pt x="7" y="386"/>
                  </a:lnTo>
                  <a:lnTo>
                    <a:pt x="16" y="364"/>
                  </a:lnTo>
                  <a:lnTo>
                    <a:pt x="29" y="344"/>
                  </a:lnTo>
                  <a:lnTo>
                    <a:pt x="45" y="323"/>
                  </a:lnTo>
                  <a:lnTo>
                    <a:pt x="64" y="303"/>
                  </a:lnTo>
                  <a:lnTo>
                    <a:pt x="86" y="282"/>
                  </a:lnTo>
                  <a:lnTo>
                    <a:pt x="112" y="263"/>
                  </a:lnTo>
                  <a:lnTo>
                    <a:pt x="141" y="243"/>
                  </a:lnTo>
                  <a:lnTo>
                    <a:pt x="172" y="225"/>
                  </a:lnTo>
                  <a:lnTo>
                    <a:pt x="207" y="207"/>
                  </a:lnTo>
                  <a:lnTo>
                    <a:pt x="244" y="189"/>
                  </a:lnTo>
                  <a:lnTo>
                    <a:pt x="284" y="173"/>
                  </a:lnTo>
                  <a:lnTo>
                    <a:pt x="325" y="157"/>
                  </a:lnTo>
                  <a:lnTo>
                    <a:pt x="370" y="142"/>
                  </a:lnTo>
                  <a:lnTo>
                    <a:pt x="418" y="126"/>
                  </a:lnTo>
                  <a:lnTo>
                    <a:pt x="468" y="112"/>
                  </a:lnTo>
                  <a:lnTo>
                    <a:pt x="520" y="99"/>
                  </a:lnTo>
                  <a:lnTo>
                    <a:pt x="574" y="86"/>
                  </a:lnTo>
                  <a:lnTo>
                    <a:pt x="629" y="73"/>
                  </a:lnTo>
                  <a:lnTo>
                    <a:pt x="687" y="63"/>
                  </a:lnTo>
                  <a:lnTo>
                    <a:pt x="747" y="53"/>
                  </a:lnTo>
                  <a:lnTo>
                    <a:pt x="809" y="43"/>
                  </a:lnTo>
                  <a:lnTo>
                    <a:pt x="872" y="35"/>
                  </a:lnTo>
                  <a:lnTo>
                    <a:pt x="937" y="27"/>
                  </a:lnTo>
                  <a:lnTo>
                    <a:pt x="1004" y="19"/>
                  </a:lnTo>
                  <a:lnTo>
                    <a:pt x="1070" y="14"/>
                  </a:lnTo>
                  <a:lnTo>
                    <a:pt x="1140" y="9"/>
                  </a:lnTo>
                  <a:lnTo>
                    <a:pt x="1211" y="5"/>
                  </a:lnTo>
                  <a:lnTo>
                    <a:pt x="1282" y="3"/>
                  </a:lnTo>
                  <a:lnTo>
                    <a:pt x="1354" y="1"/>
                  </a:lnTo>
                  <a:lnTo>
                    <a:pt x="1427" y="0"/>
                  </a:lnTo>
                  <a:close/>
                </a:path>
              </a:pathLst>
            </a:custGeom>
            <a:solidFill>
              <a:srgbClr val="A9ABAE"/>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46" name="Google Shape;2446;p32"/>
            <p:cNvSpPr/>
            <p:nvPr/>
          </p:nvSpPr>
          <p:spPr>
            <a:xfrm>
              <a:off x="6567488" y="5072063"/>
              <a:ext cx="1081088" cy="298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5"/>
                  </a:lnTo>
                  <a:lnTo>
                    <a:pt x="2071" y="54"/>
                  </a:lnTo>
                  <a:lnTo>
                    <a:pt x="2126" y="64"/>
                  </a:lnTo>
                  <a:lnTo>
                    <a:pt x="2179" y="75"/>
                  </a:lnTo>
                  <a:lnTo>
                    <a:pt x="2230" y="86"/>
                  </a:lnTo>
                  <a:lnTo>
                    <a:pt x="2281" y="98"/>
                  </a:lnTo>
                  <a:lnTo>
                    <a:pt x="2328" y="111"/>
                  </a:lnTo>
                  <a:lnTo>
                    <a:pt x="2373" y="124"/>
                  </a:lnTo>
                  <a:lnTo>
                    <a:pt x="2416" y="138"/>
                  </a:lnTo>
                  <a:lnTo>
                    <a:pt x="2457" y="152"/>
                  </a:lnTo>
                  <a:lnTo>
                    <a:pt x="2494" y="166"/>
                  </a:lnTo>
                  <a:lnTo>
                    <a:pt x="2530" y="181"/>
                  </a:lnTo>
                  <a:lnTo>
                    <a:pt x="2562" y="197"/>
                  </a:lnTo>
                  <a:lnTo>
                    <a:pt x="2593" y="214"/>
                  </a:lnTo>
                  <a:lnTo>
                    <a:pt x="2620" y="230"/>
                  </a:lnTo>
                  <a:lnTo>
                    <a:pt x="2645" y="247"/>
                  </a:lnTo>
                  <a:lnTo>
                    <a:pt x="2665" y="265"/>
                  </a:lnTo>
                  <a:lnTo>
                    <a:pt x="2685" y="282"/>
                  </a:lnTo>
                  <a:lnTo>
                    <a:pt x="2700" y="301"/>
                  </a:lnTo>
                  <a:lnTo>
                    <a:pt x="2712" y="319"/>
                  </a:lnTo>
                  <a:lnTo>
                    <a:pt x="2721" y="338"/>
                  </a:lnTo>
                  <a:lnTo>
                    <a:pt x="2726" y="356"/>
                  </a:lnTo>
                  <a:lnTo>
                    <a:pt x="2727" y="377"/>
                  </a:lnTo>
                  <a:lnTo>
                    <a:pt x="2726" y="396"/>
                  </a:lnTo>
                  <a:lnTo>
                    <a:pt x="2721" y="414"/>
                  </a:lnTo>
                  <a:lnTo>
                    <a:pt x="2712" y="434"/>
                  </a:lnTo>
                  <a:lnTo>
                    <a:pt x="2700" y="452"/>
                  </a:lnTo>
                  <a:lnTo>
                    <a:pt x="2685" y="471"/>
                  </a:lnTo>
                  <a:lnTo>
                    <a:pt x="2665" y="488"/>
                  </a:lnTo>
                  <a:lnTo>
                    <a:pt x="2645" y="506"/>
                  </a:lnTo>
                  <a:lnTo>
                    <a:pt x="2620" y="522"/>
                  </a:lnTo>
                  <a:lnTo>
                    <a:pt x="2593" y="539"/>
                  </a:lnTo>
                  <a:lnTo>
                    <a:pt x="2562" y="556"/>
                  </a:lnTo>
                  <a:lnTo>
                    <a:pt x="2530" y="571"/>
                  </a:lnTo>
                  <a:lnTo>
                    <a:pt x="2494" y="587"/>
                  </a:lnTo>
                  <a:lnTo>
                    <a:pt x="2457" y="601"/>
                  </a:lnTo>
                  <a:lnTo>
                    <a:pt x="2416" y="616"/>
                  </a:lnTo>
                  <a:lnTo>
                    <a:pt x="2373" y="629"/>
                  </a:lnTo>
                  <a:lnTo>
                    <a:pt x="2328" y="642"/>
                  </a:lnTo>
                  <a:lnTo>
                    <a:pt x="2281" y="655"/>
                  </a:lnTo>
                  <a:lnTo>
                    <a:pt x="2230" y="667"/>
                  </a:lnTo>
                  <a:lnTo>
                    <a:pt x="2179" y="678"/>
                  </a:lnTo>
                  <a:lnTo>
                    <a:pt x="2126" y="688"/>
                  </a:lnTo>
                  <a:lnTo>
                    <a:pt x="2071" y="699"/>
                  </a:lnTo>
                  <a:lnTo>
                    <a:pt x="2014" y="708"/>
                  </a:lnTo>
                  <a:lnTo>
                    <a:pt x="1955" y="715"/>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5"/>
                  </a:lnTo>
                  <a:lnTo>
                    <a:pt x="713" y="708"/>
                  </a:lnTo>
                  <a:lnTo>
                    <a:pt x="656" y="699"/>
                  </a:lnTo>
                  <a:lnTo>
                    <a:pt x="601" y="688"/>
                  </a:lnTo>
                  <a:lnTo>
                    <a:pt x="548" y="678"/>
                  </a:lnTo>
                  <a:lnTo>
                    <a:pt x="496" y="667"/>
                  </a:lnTo>
                  <a:lnTo>
                    <a:pt x="447" y="655"/>
                  </a:lnTo>
                  <a:lnTo>
                    <a:pt x="399" y="642"/>
                  </a:lnTo>
                  <a:lnTo>
                    <a:pt x="354" y="629"/>
                  </a:lnTo>
                  <a:lnTo>
                    <a:pt x="311" y="616"/>
                  </a:lnTo>
                  <a:lnTo>
                    <a:pt x="270" y="601"/>
                  </a:lnTo>
                  <a:lnTo>
                    <a:pt x="233" y="587"/>
                  </a:lnTo>
                  <a:lnTo>
                    <a:pt x="197" y="571"/>
                  </a:lnTo>
                  <a:lnTo>
                    <a:pt x="165" y="556"/>
                  </a:lnTo>
                  <a:lnTo>
                    <a:pt x="134" y="539"/>
                  </a:lnTo>
                  <a:lnTo>
                    <a:pt x="107" y="522"/>
                  </a:lnTo>
                  <a:lnTo>
                    <a:pt x="82" y="506"/>
                  </a:lnTo>
                  <a:lnTo>
                    <a:pt x="62" y="488"/>
                  </a:lnTo>
                  <a:lnTo>
                    <a:pt x="43" y="471"/>
                  </a:lnTo>
                  <a:lnTo>
                    <a:pt x="27" y="452"/>
                  </a:lnTo>
                  <a:lnTo>
                    <a:pt x="15" y="434"/>
                  </a:lnTo>
                  <a:lnTo>
                    <a:pt x="6" y="414"/>
                  </a:lnTo>
                  <a:lnTo>
                    <a:pt x="1" y="396"/>
                  </a:lnTo>
                  <a:lnTo>
                    <a:pt x="0" y="377"/>
                  </a:lnTo>
                  <a:lnTo>
                    <a:pt x="1" y="356"/>
                  </a:lnTo>
                  <a:lnTo>
                    <a:pt x="6" y="338"/>
                  </a:lnTo>
                  <a:lnTo>
                    <a:pt x="15" y="319"/>
                  </a:lnTo>
                  <a:lnTo>
                    <a:pt x="27" y="301"/>
                  </a:lnTo>
                  <a:lnTo>
                    <a:pt x="43" y="282"/>
                  </a:lnTo>
                  <a:lnTo>
                    <a:pt x="62" y="265"/>
                  </a:lnTo>
                  <a:lnTo>
                    <a:pt x="82" y="247"/>
                  </a:lnTo>
                  <a:lnTo>
                    <a:pt x="107" y="230"/>
                  </a:lnTo>
                  <a:lnTo>
                    <a:pt x="134" y="214"/>
                  </a:lnTo>
                  <a:lnTo>
                    <a:pt x="165" y="197"/>
                  </a:lnTo>
                  <a:lnTo>
                    <a:pt x="197" y="181"/>
                  </a:lnTo>
                  <a:lnTo>
                    <a:pt x="233" y="166"/>
                  </a:lnTo>
                  <a:lnTo>
                    <a:pt x="270" y="152"/>
                  </a:lnTo>
                  <a:lnTo>
                    <a:pt x="311" y="138"/>
                  </a:lnTo>
                  <a:lnTo>
                    <a:pt x="354" y="124"/>
                  </a:lnTo>
                  <a:lnTo>
                    <a:pt x="399" y="111"/>
                  </a:lnTo>
                  <a:lnTo>
                    <a:pt x="447" y="98"/>
                  </a:lnTo>
                  <a:lnTo>
                    <a:pt x="496" y="86"/>
                  </a:lnTo>
                  <a:lnTo>
                    <a:pt x="548" y="75"/>
                  </a:lnTo>
                  <a:lnTo>
                    <a:pt x="601" y="64"/>
                  </a:lnTo>
                  <a:lnTo>
                    <a:pt x="656" y="54"/>
                  </a:lnTo>
                  <a:lnTo>
                    <a:pt x="713" y="45"/>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solidFill>
              <a:srgbClr val="606062"/>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47" name="Google Shape;2447;p32"/>
            <p:cNvSpPr/>
            <p:nvPr/>
          </p:nvSpPr>
          <p:spPr>
            <a:xfrm>
              <a:off x="6540500" y="4859338"/>
              <a:ext cx="1133475" cy="482600"/>
            </a:xfrm>
            <a:custGeom>
              <a:avLst/>
              <a:gdLst/>
              <a:ahLst/>
              <a:cxnLst/>
              <a:rect l="l" t="t" r="r" b="b"/>
              <a:pathLst>
                <a:path w="2856" h="1212" extrusionOk="0">
                  <a:moveTo>
                    <a:pt x="2856" y="791"/>
                  </a:moveTo>
                  <a:lnTo>
                    <a:pt x="2852" y="813"/>
                  </a:lnTo>
                  <a:lnTo>
                    <a:pt x="2845" y="835"/>
                  </a:lnTo>
                  <a:lnTo>
                    <a:pt x="2835" y="856"/>
                  </a:lnTo>
                  <a:lnTo>
                    <a:pt x="2821" y="876"/>
                  </a:lnTo>
                  <a:lnTo>
                    <a:pt x="2804" y="897"/>
                  </a:lnTo>
                  <a:lnTo>
                    <a:pt x="2783" y="917"/>
                  </a:lnTo>
                  <a:lnTo>
                    <a:pt x="2760" y="937"/>
                  </a:lnTo>
                  <a:lnTo>
                    <a:pt x="2735" y="956"/>
                  </a:lnTo>
                  <a:lnTo>
                    <a:pt x="2705" y="974"/>
                  </a:lnTo>
                  <a:lnTo>
                    <a:pt x="2673" y="992"/>
                  </a:lnTo>
                  <a:lnTo>
                    <a:pt x="2638" y="1010"/>
                  </a:lnTo>
                  <a:lnTo>
                    <a:pt x="2601" y="1027"/>
                  </a:lnTo>
                  <a:lnTo>
                    <a:pt x="2561" y="1044"/>
                  </a:lnTo>
                  <a:lnTo>
                    <a:pt x="2518" y="1059"/>
                  </a:lnTo>
                  <a:lnTo>
                    <a:pt x="2475" y="1074"/>
                  </a:lnTo>
                  <a:lnTo>
                    <a:pt x="2427" y="1089"/>
                  </a:lnTo>
                  <a:lnTo>
                    <a:pt x="2378" y="1103"/>
                  </a:lnTo>
                  <a:lnTo>
                    <a:pt x="2325" y="1116"/>
                  </a:lnTo>
                  <a:lnTo>
                    <a:pt x="2273" y="1129"/>
                  </a:lnTo>
                  <a:lnTo>
                    <a:pt x="2217" y="1140"/>
                  </a:lnTo>
                  <a:lnTo>
                    <a:pt x="2159" y="1152"/>
                  </a:lnTo>
                  <a:lnTo>
                    <a:pt x="2100" y="1162"/>
                  </a:lnTo>
                  <a:lnTo>
                    <a:pt x="2040" y="1171"/>
                  </a:lnTo>
                  <a:lnTo>
                    <a:pt x="1977" y="1179"/>
                  </a:lnTo>
                  <a:lnTo>
                    <a:pt x="1912" y="1186"/>
                  </a:lnTo>
                  <a:lnTo>
                    <a:pt x="1847" y="1193"/>
                  </a:lnTo>
                  <a:lnTo>
                    <a:pt x="1780" y="1199"/>
                  </a:lnTo>
                  <a:lnTo>
                    <a:pt x="1711" y="1203"/>
                  </a:lnTo>
                  <a:lnTo>
                    <a:pt x="1642" y="1207"/>
                  </a:lnTo>
                  <a:lnTo>
                    <a:pt x="1571" y="1210"/>
                  </a:lnTo>
                  <a:lnTo>
                    <a:pt x="1500" y="1211"/>
                  </a:lnTo>
                  <a:lnTo>
                    <a:pt x="1427" y="1212"/>
                  </a:lnTo>
                  <a:lnTo>
                    <a:pt x="1355" y="1211"/>
                  </a:lnTo>
                  <a:lnTo>
                    <a:pt x="1284" y="1210"/>
                  </a:lnTo>
                  <a:lnTo>
                    <a:pt x="1213" y="1207"/>
                  </a:lnTo>
                  <a:lnTo>
                    <a:pt x="1144" y="1203"/>
                  </a:lnTo>
                  <a:lnTo>
                    <a:pt x="1076" y="1199"/>
                  </a:lnTo>
                  <a:lnTo>
                    <a:pt x="1009" y="1193"/>
                  </a:lnTo>
                  <a:lnTo>
                    <a:pt x="943" y="1186"/>
                  </a:lnTo>
                  <a:lnTo>
                    <a:pt x="879" y="1179"/>
                  </a:lnTo>
                  <a:lnTo>
                    <a:pt x="816" y="1171"/>
                  </a:lnTo>
                  <a:lnTo>
                    <a:pt x="755" y="1162"/>
                  </a:lnTo>
                  <a:lnTo>
                    <a:pt x="696" y="1152"/>
                  </a:lnTo>
                  <a:lnTo>
                    <a:pt x="638" y="1140"/>
                  </a:lnTo>
                  <a:lnTo>
                    <a:pt x="583" y="1129"/>
                  </a:lnTo>
                  <a:lnTo>
                    <a:pt x="529" y="1116"/>
                  </a:lnTo>
                  <a:lnTo>
                    <a:pt x="477" y="1103"/>
                  </a:lnTo>
                  <a:lnTo>
                    <a:pt x="428" y="1089"/>
                  </a:lnTo>
                  <a:lnTo>
                    <a:pt x="381" y="1074"/>
                  </a:lnTo>
                  <a:lnTo>
                    <a:pt x="337" y="1059"/>
                  </a:lnTo>
                  <a:lnTo>
                    <a:pt x="294" y="1044"/>
                  </a:lnTo>
                  <a:lnTo>
                    <a:pt x="255" y="1027"/>
                  </a:lnTo>
                  <a:lnTo>
                    <a:pt x="217" y="1010"/>
                  </a:lnTo>
                  <a:lnTo>
                    <a:pt x="182" y="992"/>
                  </a:lnTo>
                  <a:lnTo>
                    <a:pt x="150" y="974"/>
                  </a:lnTo>
                  <a:lnTo>
                    <a:pt x="121" y="956"/>
                  </a:lnTo>
                  <a:lnTo>
                    <a:pt x="95" y="937"/>
                  </a:lnTo>
                  <a:lnTo>
                    <a:pt x="72" y="917"/>
                  </a:lnTo>
                  <a:lnTo>
                    <a:pt x="51" y="897"/>
                  </a:lnTo>
                  <a:lnTo>
                    <a:pt x="34" y="876"/>
                  </a:lnTo>
                  <a:lnTo>
                    <a:pt x="20" y="856"/>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48" name="Google Shape;2448;p32"/>
            <p:cNvSpPr/>
            <p:nvPr/>
          </p:nvSpPr>
          <p:spPr>
            <a:xfrm>
              <a:off x="6540500" y="4689475"/>
              <a:ext cx="1133475" cy="339725"/>
            </a:xfrm>
            <a:custGeom>
              <a:avLst/>
              <a:gdLst/>
              <a:ahLst/>
              <a:cxnLst/>
              <a:rect l="l" t="t" r="r" b="b"/>
              <a:pathLst>
                <a:path w="2856" h="858" extrusionOk="0">
                  <a:moveTo>
                    <a:pt x="1427" y="0"/>
                  </a:moveTo>
                  <a:lnTo>
                    <a:pt x="1502" y="0"/>
                  </a:lnTo>
                  <a:lnTo>
                    <a:pt x="1574" y="1"/>
                  </a:lnTo>
                  <a:lnTo>
                    <a:pt x="1644" y="4"/>
                  </a:lnTo>
                  <a:lnTo>
                    <a:pt x="1715" y="8"/>
                  </a:lnTo>
                  <a:lnTo>
                    <a:pt x="1785" y="13"/>
                  </a:lnTo>
                  <a:lnTo>
                    <a:pt x="1852" y="19"/>
                  </a:lnTo>
                  <a:lnTo>
                    <a:pt x="1919" y="26"/>
                  </a:lnTo>
                  <a:lnTo>
                    <a:pt x="1983" y="33"/>
                  </a:lnTo>
                  <a:lnTo>
                    <a:pt x="2046" y="41"/>
                  </a:lnTo>
                  <a:lnTo>
                    <a:pt x="2108" y="51"/>
                  </a:lnTo>
                  <a:lnTo>
                    <a:pt x="2168" y="62"/>
                  </a:lnTo>
                  <a:lnTo>
                    <a:pt x="2226" y="73"/>
                  </a:lnTo>
                  <a:lnTo>
                    <a:pt x="2282" y="85"/>
                  </a:lnTo>
                  <a:lnTo>
                    <a:pt x="2336" y="98"/>
                  </a:lnTo>
                  <a:lnTo>
                    <a:pt x="2387" y="110"/>
                  </a:lnTo>
                  <a:lnTo>
                    <a:pt x="2437" y="125"/>
                  </a:lnTo>
                  <a:lnTo>
                    <a:pt x="2485" y="140"/>
                  </a:lnTo>
                  <a:lnTo>
                    <a:pt x="2529" y="156"/>
                  </a:lnTo>
                  <a:lnTo>
                    <a:pt x="2571" y="172"/>
                  </a:lnTo>
                  <a:lnTo>
                    <a:pt x="2611" y="189"/>
                  </a:lnTo>
                  <a:lnTo>
                    <a:pt x="2648" y="206"/>
                  </a:lnTo>
                  <a:lnTo>
                    <a:pt x="2683" y="224"/>
                  </a:lnTo>
                  <a:lnTo>
                    <a:pt x="2714" y="243"/>
                  </a:lnTo>
                  <a:lnTo>
                    <a:pt x="2744" y="261"/>
                  </a:lnTo>
                  <a:lnTo>
                    <a:pt x="2769" y="282"/>
                  </a:lnTo>
                  <a:lnTo>
                    <a:pt x="2791" y="301"/>
                  </a:lnTo>
                  <a:lnTo>
                    <a:pt x="2811" y="322"/>
                  </a:lnTo>
                  <a:lnTo>
                    <a:pt x="2826" y="342"/>
                  </a:lnTo>
                  <a:lnTo>
                    <a:pt x="2839" y="364"/>
                  </a:lnTo>
                  <a:lnTo>
                    <a:pt x="2848" y="385"/>
                  </a:lnTo>
                  <a:lnTo>
                    <a:pt x="2853" y="406"/>
                  </a:lnTo>
                  <a:lnTo>
                    <a:pt x="2856" y="428"/>
                  </a:lnTo>
                  <a:lnTo>
                    <a:pt x="2853" y="452"/>
                  </a:lnTo>
                  <a:lnTo>
                    <a:pt x="2848" y="473"/>
                  </a:lnTo>
                  <a:lnTo>
                    <a:pt x="2839" y="494"/>
                  </a:lnTo>
                  <a:lnTo>
                    <a:pt x="2826" y="516"/>
                  </a:lnTo>
                  <a:lnTo>
                    <a:pt x="2811" y="536"/>
                  </a:lnTo>
                  <a:lnTo>
                    <a:pt x="2791" y="557"/>
                  </a:lnTo>
                  <a:lnTo>
                    <a:pt x="2769" y="576"/>
                  </a:lnTo>
                  <a:lnTo>
                    <a:pt x="2744" y="596"/>
                  </a:lnTo>
                  <a:lnTo>
                    <a:pt x="2714" y="615"/>
                  </a:lnTo>
                  <a:lnTo>
                    <a:pt x="2683" y="633"/>
                  </a:lnTo>
                  <a:lnTo>
                    <a:pt x="2648" y="651"/>
                  </a:lnTo>
                  <a:lnTo>
                    <a:pt x="2611" y="669"/>
                  </a:lnTo>
                  <a:lnTo>
                    <a:pt x="2571" y="686"/>
                  </a:lnTo>
                  <a:lnTo>
                    <a:pt x="2529" y="702"/>
                  </a:lnTo>
                  <a:lnTo>
                    <a:pt x="2485" y="718"/>
                  </a:lnTo>
                  <a:lnTo>
                    <a:pt x="2437" y="732"/>
                  </a:lnTo>
                  <a:lnTo>
                    <a:pt x="2387" y="746"/>
                  </a:lnTo>
                  <a:lnTo>
                    <a:pt x="2336" y="760"/>
                  </a:lnTo>
                  <a:lnTo>
                    <a:pt x="2282" y="773"/>
                  </a:lnTo>
                  <a:lnTo>
                    <a:pt x="2226" y="785"/>
                  </a:lnTo>
                  <a:lnTo>
                    <a:pt x="2168" y="796"/>
                  </a:lnTo>
                  <a:lnTo>
                    <a:pt x="2108" y="807"/>
                  </a:lnTo>
                  <a:lnTo>
                    <a:pt x="2046" y="816"/>
                  </a:lnTo>
                  <a:lnTo>
                    <a:pt x="1983" y="825"/>
                  </a:lnTo>
                  <a:lnTo>
                    <a:pt x="1919" y="832"/>
                  </a:lnTo>
                  <a:lnTo>
                    <a:pt x="1852" y="839"/>
                  </a:lnTo>
                  <a:lnTo>
                    <a:pt x="1785" y="845"/>
                  </a:lnTo>
                  <a:lnTo>
                    <a:pt x="1715" y="849"/>
                  </a:lnTo>
                  <a:lnTo>
                    <a:pt x="1644" y="853"/>
                  </a:lnTo>
                  <a:lnTo>
                    <a:pt x="1574" y="856"/>
                  </a:lnTo>
                  <a:lnTo>
                    <a:pt x="1502" y="858"/>
                  </a:lnTo>
                  <a:lnTo>
                    <a:pt x="1427" y="858"/>
                  </a:lnTo>
                  <a:lnTo>
                    <a:pt x="1354" y="858"/>
                  </a:lnTo>
                  <a:lnTo>
                    <a:pt x="1282" y="856"/>
                  </a:lnTo>
                  <a:lnTo>
                    <a:pt x="1211" y="853"/>
                  </a:lnTo>
                  <a:lnTo>
                    <a:pt x="1140" y="849"/>
                  </a:lnTo>
                  <a:lnTo>
                    <a:pt x="1070" y="845"/>
                  </a:lnTo>
                  <a:lnTo>
                    <a:pt x="1004" y="839"/>
                  </a:lnTo>
                  <a:lnTo>
                    <a:pt x="937" y="832"/>
                  </a:lnTo>
                  <a:lnTo>
                    <a:pt x="872" y="825"/>
                  </a:lnTo>
                  <a:lnTo>
                    <a:pt x="809" y="816"/>
                  </a:lnTo>
                  <a:lnTo>
                    <a:pt x="747" y="807"/>
                  </a:lnTo>
                  <a:lnTo>
                    <a:pt x="687" y="796"/>
                  </a:lnTo>
                  <a:lnTo>
                    <a:pt x="629" y="785"/>
                  </a:lnTo>
                  <a:lnTo>
                    <a:pt x="574" y="773"/>
                  </a:lnTo>
                  <a:lnTo>
                    <a:pt x="520" y="760"/>
                  </a:lnTo>
                  <a:lnTo>
                    <a:pt x="468" y="746"/>
                  </a:lnTo>
                  <a:lnTo>
                    <a:pt x="418" y="732"/>
                  </a:lnTo>
                  <a:lnTo>
                    <a:pt x="370" y="718"/>
                  </a:lnTo>
                  <a:lnTo>
                    <a:pt x="325" y="702"/>
                  </a:lnTo>
                  <a:lnTo>
                    <a:pt x="284" y="686"/>
                  </a:lnTo>
                  <a:lnTo>
                    <a:pt x="244" y="669"/>
                  </a:lnTo>
                  <a:lnTo>
                    <a:pt x="207" y="651"/>
                  </a:lnTo>
                  <a:lnTo>
                    <a:pt x="172" y="633"/>
                  </a:lnTo>
                  <a:lnTo>
                    <a:pt x="141" y="615"/>
                  </a:lnTo>
                  <a:lnTo>
                    <a:pt x="112" y="596"/>
                  </a:lnTo>
                  <a:lnTo>
                    <a:pt x="86" y="576"/>
                  </a:lnTo>
                  <a:lnTo>
                    <a:pt x="64" y="557"/>
                  </a:lnTo>
                  <a:lnTo>
                    <a:pt x="45" y="536"/>
                  </a:lnTo>
                  <a:lnTo>
                    <a:pt x="29" y="516"/>
                  </a:lnTo>
                  <a:lnTo>
                    <a:pt x="16" y="494"/>
                  </a:lnTo>
                  <a:lnTo>
                    <a:pt x="7" y="473"/>
                  </a:lnTo>
                  <a:lnTo>
                    <a:pt x="2" y="452"/>
                  </a:lnTo>
                  <a:lnTo>
                    <a:pt x="0" y="428"/>
                  </a:lnTo>
                  <a:lnTo>
                    <a:pt x="2" y="406"/>
                  </a:lnTo>
                  <a:lnTo>
                    <a:pt x="7" y="385"/>
                  </a:lnTo>
                  <a:lnTo>
                    <a:pt x="16" y="364"/>
                  </a:lnTo>
                  <a:lnTo>
                    <a:pt x="29" y="342"/>
                  </a:lnTo>
                  <a:lnTo>
                    <a:pt x="45" y="322"/>
                  </a:lnTo>
                  <a:lnTo>
                    <a:pt x="64" y="301"/>
                  </a:lnTo>
                  <a:lnTo>
                    <a:pt x="86" y="282"/>
                  </a:lnTo>
                  <a:lnTo>
                    <a:pt x="112" y="261"/>
                  </a:lnTo>
                  <a:lnTo>
                    <a:pt x="141" y="243"/>
                  </a:lnTo>
                  <a:lnTo>
                    <a:pt x="172" y="224"/>
                  </a:lnTo>
                  <a:lnTo>
                    <a:pt x="207" y="206"/>
                  </a:lnTo>
                  <a:lnTo>
                    <a:pt x="244" y="189"/>
                  </a:lnTo>
                  <a:lnTo>
                    <a:pt x="284" y="172"/>
                  </a:lnTo>
                  <a:lnTo>
                    <a:pt x="325" y="156"/>
                  </a:lnTo>
                  <a:lnTo>
                    <a:pt x="370" y="140"/>
                  </a:lnTo>
                  <a:lnTo>
                    <a:pt x="418" y="125"/>
                  </a:lnTo>
                  <a:lnTo>
                    <a:pt x="468" y="110"/>
                  </a:lnTo>
                  <a:lnTo>
                    <a:pt x="520" y="98"/>
                  </a:lnTo>
                  <a:lnTo>
                    <a:pt x="574" y="85"/>
                  </a:lnTo>
                  <a:lnTo>
                    <a:pt x="629" y="73"/>
                  </a:lnTo>
                  <a:lnTo>
                    <a:pt x="687" y="62"/>
                  </a:lnTo>
                  <a:lnTo>
                    <a:pt x="747" y="51"/>
                  </a:lnTo>
                  <a:lnTo>
                    <a:pt x="809" y="41"/>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49" name="Google Shape;2449;p32"/>
            <p:cNvSpPr/>
            <p:nvPr/>
          </p:nvSpPr>
          <p:spPr>
            <a:xfrm>
              <a:off x="6572250" y="4689475"/>
              <a:ext cx="1076325" cy="269875"/>
            </a:xfrm>
            <a:custGeom>
              <a:avLst/>
              <a:gdLst/>
              <a:ahLst/>
              <a:cxnLst/>
              <a:rect l="l" t="t" r="r" b="b"/>
              <a:pathLst>
                <a:path w="2712" h="682" extrusionOk="0">
                  <a:moveTo>
                    <a:pt x="1357" y="0"/>
                  </a:moveTo>
                  <a:lnTo>
                    <a:pt x="1426" y="0"/>
                  </a:lnTo>
                  <a:lnTo>
                    <a:pt x="1495" y="1"/>
                  </a:lnTo>
                  <a:lnTo>
                    <a:pt x="1563" y="4"/>
                  </a:lnTo>
                  <a:lnTo>
                    <a:pt x="1630" y="6"/>
                  </a:lnTo>
                  <a:lnTo>
                    <a:pt x="1695" y="10"/>
                  </a:lnTo>
                  <a:lnTo>
                    <a:pt x="1760" y="14"/>
                  </a:lnTo>
                  <a:lnTo>
                    <a:pt x="1823" y="20"/>
                  </a:lnTo>
                  <a:lnTo>
                    <a:pt x="1885" y="26"/>
                  </a:lnTo>
                  <a:lnTo>
                    <a:pt x="1944" y="33"/>
                  </a:lnTo>
                  <a:lnTo>
                    <a:pt x="2003" y="41"/>
                  </a:lnTo>
                  <a:lnTo>
                    <a:pt x="2060" y="49"/>
                  </a:lnTo>
                  <a:lnTo>
                    <a:pt x="2115" y="58"/>
                  </a:lnTo>
                  <a:lnTo>
                    <a:pt x="2168" y="67"/>
                  </a:lnTo>
                  <a:lnTo>
                    <a:pt x="2219" y="77"/>
                  </a:lnTo>
                  <a:lnTo>
                    <a:pt x="2268" y="87"/>
                  </a:lnTo>
                  <a:lnTo>
                    <a:pt x="2316" y="99"/>
                  </a:lnTo>
                  <a:lnTo>
                    <a:pt x="2360" y="110"/>
                  </a:lnTo>
                  <a:lnTo>
                    <a:pt x="2403" y="123"/>
                  </a:lnTo>
                  <a:lnTo>
                    <a:pt x="2443" y="136"/>
                  </a:lnTo>
                  <a:lnTo>
                    <a:pt x="2481" y="150"/>
                  </a:lnTo>
                  <a:lnTo>
                    <a:pt x="2517" y="163"/>
                  </a:lnTo>
                  <a:lnTo>
                    <a:pt x="2549" y="177"/>
                  </a:lnTo>
                  <a:lnTo>
                    <a:pt x="2578" y="193"/>
                  </a:lnTo>
                  <a:lnTo>
                    <a:pt x="2605" y="208"/>
                  </a:lnTo>
                  <a:lnTo>
                    <a:pt x="2630" y="224"/>
                  </a:lnTo>
                  <a:lnTo>
                    <a:pt x="2652" y="239"/>
                  </a:lnTo>
                  <a:lnTo>
                    <a:pt x="2670" y="256"/>
                  </a:lnTo>
                  <a:lnTo>
                    <a:pt x="2685" y="271"/>
                  </a:lnTo>
                  <a:lnTo>
                    <a:pt x="2697" y="289"/>
                  </a:lnTo>
                  <a:lnTo>
                    <a:pt x="2706" y="306"/>
                  </a:lnTo>
                  <a:lnTo>
                    <a:pt x="2711" y="323"/>
                  </a:lnTo>
                  <a:lnTo>
                    <a:pt x="2712" y="341"/>
                  </a:lnTo>
                  <a:lnTo>
                    <a:pt x="2711" y="359"/>
                  </a:lnTo>
                  <a:lnTo>
                    <a:pt x="2706" y="376"/>
                  </a:lnTo>
                  <a:lnTo>
                    <a:pt x="2697" y="392"/>
                  </a:lnTo>
                  <a:lnTo>
                    <a:pt x="2685" y="409"/>
                  </a:lnTo>
                  <a:lnTo>
                    <a:pt x="2670" y="426"/>
                  </a:lnTo>
                  <a:lnTo>
                    <a:pt x="2652" y="443"/>
                  </a:lnTo>
                  <a:lnTo>
                    <a:pt x="2630" y="458"/>
                  </a:lnTo>
                  <a:lnTo>
                    <a:pt x="2605" y="473"/>
                  </a:lnTo>
                  <a:lnTo>
                    <a:pt x="2578" y="489"/>
                  </a:lnTo>
                  <a:lnTo>
                    <a:pt x="2549" y="503"/>
                  </a:lnTo>
                  <a:lnTo>
                    <a:pt x="2517" y="518"/>
                  </a:lnTo>
                  <a:lnTo>
                    <a:pt x="2481" y="531"/>
                  </a:lnTo>
                  <a:lnTo>
                    <a:pt x="2443" y="545"/>
                  </a:lnTo>
                  <a:lnTo>
                    <a:pt x="2403" y="558"/>
                  </a:lnTo>
                  <a:lnTo>
                    <a:pt x="2360" y="570"/>
                  </a:lnTo>
                  <a:lnTo>
                    <a:pt x="2316" y="583"/>
                  </a:lnTo>
                  <a:lnTo>
                    <a:pt x="2268" y="593"/>
                  </a:lnTo>
                  <a:lnTo>
                    <a:pt x="2219" y="605"/>
                  </a:lnTo>
                  <a:lnTo>
                    <a:pt x="2168" y="615"/>
                  </a:lnTo>
                  <a:lnTo>
                    <a:pt x="2115" y="624"/>
                  </a:lnTo>
                  <a:lnTo>
                    <a:pt x="2060" y="633"/>
                  </a:lnTo>
                  <a:lnTo>
                    <a:pt x="2003" y="641"/>
                  </a:lnTo>
                  <a:lnTo>
                    <a:pt x="1944" y="648"/>
                  </a:lnTo>
                  <a:lnTo>
                    <a:pt x="1885" y="656"/>
                  </a:lnTo>
                  <a:lnTo>
                    <a:pt x="1823" y="661"/>
                  </a:lnTo>
                  <a:lnTo>
                    <a:pt x="1760" y="666"/>
                  </a:lnTo>
                  <a:lnTo>
                    <a:pt x="1695" y="672"/>
                  </a:lnTo>
                  <a:lnTo>
                    <a:pt x="1630" y="675"/>
                  </a:lnTo>
                  <a:lnTo>
                    <a:pt x="1563" y="678"/>
                  </a:lnTo>
                  <a:lnTo>
                    <a:pt x="1495" y="681"/>
                  </a:lnTo>
                  <a:lnTo>
                    <a:pt x="1426" y="682"/>
                  </a:lnTo>
                  <a:lnTo>
                    <a:pt x="1357" y="682"/>
                  </a:lnTo>
                  <a:lnTo>
                    <a:pt x="1286" y="682"/>
                  </a:lnTo>
                  <a:lnTo>
                    <a:pt x="1218" y="681"/>
                  </a:lnTo>
                  <a:lnTo>
                    <a:pt x="1150" y="678"/>
                  </a:lnTo>
                  <a:lnTo>
                    <a:pt x="1083" y="675"/>
                  </a:lnTo>
                  <a:lnTo>
                    <a:pt x="1017" y="672"/>
                  </a:lnTo>
                  <a:lnTo>
                    <a:pt x="953" y="666"/>
                  </a:lnTo>
                  <a:lnTo>
                    <a:pt x="891" y="661"/>
                  </a:lnTo>
                  <a:lnTo>
                    <a:pt x="829" y="656"/>
                  </a:lnTo>
                  <a:lnTo>
                    <a:pt x="769" y="648"/>
                  </a:lnTo>
                  <a:lnTo>
                    <a:pt x="711" y="641"/>
                  </a:lnTo>
                  <a:lnTo>
                    <a:pt x="653" y="633"/>
                  </a:lnTo>
                  <a:lnTo>
                    <a:pt x="599" y="624"/>
                  </a:lnTo>
                  <a:lnTo>
                    <a:pt x="545" y="615"/>
                  </a:lnTo>
                  <a:lnTo>
                    <a:pt x="495" y="605"/>
                  </a:lnTo>
                  <a:lnTo>
                    <a:pt x="445" y="593"/>
                  </a:lnTo>
                  <a:lnTo>
                    <a:pt x="398" y="583"/>
                  </a:lnTo>
                  <a:lnTo>
                    <a:pt x="353" y="570"/>
                  </a:lnTo>
                  <a:lnTo>
                    <a:pt x="311" y="558"/>
                  </a:lnTo>
                  <a:lnTo>
                    <a:pt x="271" y="545"/>
                  </a:lnTo>
                  <a:lnTo>
                    <a:pt x="232" y="531"/>
                  </a:lnTo>
                  <a:lnTo>
                    <a:pt x="197" y="518"/>
                  </a:lnTo>
                  <a:lnTo>
                    <a:pt x="164" y="503"/>
                  </a:lnTo>
                  <a:lnTo>
                    <a:pt x="134" y="489"/>
                  </a:lnTo>
                  <a:lnTo>
                    <a:pt x="107" y="473"/>
                  </a:lnTo>
                  <a:lnTo>
                    <a:pt x="83" y="458"/>
                  </a:lnTo>
                  <a:lnTo>
                    <a:pt x="62" y="443"/>
                  </a:lnTo>
                  <a:lnTo>
                    <a:pt x="43" y="426"/>
                  </a:lnTo>
                  <a:lnTo>
                    <a:pt x="29" y="409"/>
                  </a:lnTo>
                  <a:lnTo>
                    <a:pt x="16" y="392"/>
                  </a:lnTo>
                  <a:lnTo>
                    <a:pt x="8" y="376"/>
                  </a:lnTo>
                  <a:lnTo>
                    <a:pt x="3" y="359"/>
                  </a:lnTo>
                  <a:lnTo>
                    <a:pt x="0" y="341"/>
                  </a:lnTo>
                  <a:lnTo>
                    <a:pt x="3" y="323"/>
                  </a:lnTo>
                  <a:lnTo>
                    <a:pt x="8" y="306"/>
                  </a:lnTo>
                  <a:lnTo>
                    <a:pt x="16" y="289"/>
                  </a:lnTo>
                  <a:lnTo>
                    <a:pt x="29" y="271"/>
                  </a:lnTo>
                  <a:lnTo>
                    <a:pt x="43" y="256"/>
                  </a:lnTo>
                  <a:lnTo>
                    <a:pt x="62" y="239"/>
                  </a:lnTo>
                  <a:lnTo>
                    <a:pt x="83" y="224"/>
                  </a:lnTo>
                  <a:lnTo>
                    <a:pt x="107" y="208"/>
                  </a:lnTo>
                  <a:lnTo>
                    <a:pt x="134" y="193"/>
                  </a:lnTo>
                  <a:lnTo>
                    <a:pt x="164" y="177"/>
                  </a:lnTo>
                  <a:lnTo>
                    <a:pt x="197" y="163"/>
                  </a:lnTo>
                  <a:lnTo>
                    <a:pt x="232" y="150"/>
                  </a:lnTo>
                  <a:lnTo>
                    <a:pt x="271" y="136"/>
                  </a:lnTo>
                  <a:lnTo>
                    <a:pt x="311" y="123"/>
                  </a:lnTo>
                  <a:lnTo>
                    <a:pt x="353" y="110"/>
                  </a:lnTo>
                  <a:lnTo>
                    <a:pt x="398" y="99"/>
                  </a:lnTo>
                  <a:lnTo>
                    <a:pt x="445" y="87"/>
                  </a:lnTo>
                  <a:lnTo>
                    <a:pt x="495" y="77"/>
                  </a:lnTo>
                  <a:lnTo>
                    <a:pt x="545" y="67"/>
                  </a:lnTo>
                  <a:lnTo>
                    <a:pt x="599" y="58"/>
                  </a:lnTo>
                  <a:lnTo>
                    <a:pt x="653" y="49"/>
                  </a:lnTo>
                  <a:lnTo>
                    <a:pt x="711" y="41"/>
                  </a:lnTo>
                  <a:lnTo>
                    <a:pt x="769" y="33"/>
                  </a:lnTo>
                  <a:lnTo>
                    <a:pt x="829" y="26"/>
                  </a:lnTo>
                  <a:lnTo>
                    <a:pt x="891" y="20"/>
                  </a:lnTo>
                  <a:lnTo>
                    <a:pt x="953" y="14"/>
                  </a:lnTo>
                  <a:lnTo>
                    <a:pt x="1017" y="10"/>
                  </a:lnTo>
                  <a:lnTo>
                    <a:pt x="1083" y="6"/>
                  </a:lnTo>
                  <a:lnTo>
                    <a:pt x="1150" y="4"/>
                  </a:lnTo>
                  <a:lnTo>
                    <a:pt x="1218" y="1"/>
                  </a:lnTo>
                  <a:lnTo>
                    <a:pt x="1286" y="0"/>
                  </a:lnTo>
                  <a:lnTo>
                    <a:pt x="1357" y="0"/>
                  </a:lnTo>
                  <a:close/>
                </a:path>
              </a:pathLst>
            </a:custGeom>
            <a:solidFill>
              <a:srgbClr val="4B4B4D"/>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50" name="Google Shape;2450;p32"/>
            <p:cNvSpPr/>
            <p:nvPr/>
          </p:nvSpPr>
          <p:spPr>
            <a:xfrm>
              <a:off x="6665913" y="4711700"/>
              <a:ext cx="890588" cy="206375"/>
            </a:xfrm>
            <a:custGeom>
              <a:avLst/>
              <a:gdLst/>
              <a:ahLst/>
              <a:cxnLst/>
              <a:rect l="l" t="t" r="r" b="b"/>
              <a:pathLst>
                <a:path w="2246" h="517" extrusionOk="0">
                  <a:moveTo>
                    <a:pt x="1124" y="0"/>
                  </a:moveTo>
                  <a:lnTo>
                    <a:pt x="1182" y="0"/>
                  </a:lnTo>
                  <a:lnTo>
                    <a:pt x="1239" y="1"/>
                  </a:lnTo>
                  <a:lnTo>
                    <a:pt x="1295" y="2"/>
                  </a:lnTo>
                  <a:lnTo>
                    <a:pt x="1349" y="5"/>
                  </a:lnTo>
                  <a:lnTo>
                    <a:pt x="1405" y="7"/>
                  </a:lnTo>
                  <a:lnTo>
                    <a:pt x="1457" y="11"/>
                  </a:lnTo>
                  <a:lnTo>
                    <a:pt x="1510" y="15"/>
                  </a:lnTo>
                  <a:lnTo>
                    <a:pt x="1560" y="20"/>
                  </a:lnTo>
                  <a:lnTo>
                    <a:pt x="1610" y="25"/>
                  </a:lnTo>
                  <a:lnTo>
                    <a:pt x="1658" y="31"/>
                  </a:lnTo>
                  <a:lnTo>
                    <a:pt x="1706" y="37"/>
                  </a:lnTo>
                  <a:lnTo>
                    <a:pt x="1751" y="43"/>
                  </a:lnTo>
                  <a:lnTo>
                    <a:pt x="1796" y="51"/>
                  </a:lnTo>
                  <a:lnTo>
                    <a:pt x="1838" y="59"/>
                  </a:lnTo>
                  <a:lnTo>
                    <a:pt x="1878" y="67"/>
                  </a:lnTo>
                  <a:lnTo>
                    <a:pt x="1918" y="76"/>
                  </a:lnTo>
                  <a:lnTo>
                    <a:pt x="1954" y="85"/>
                  </a:lnTo>
                  <a:lnTo>
                    <a:pt x="1990" y="94"/>
                  </a:lnTo>
                  <a:lnTo>
                    <a:pt x="2024" y="104"/>
                  </a:lnTo>
                  <a:lnTo>
                    <a:pt x="2054" y="114"/>
                  </a:lnTo>
                  <a:lnTo>
                    <a:pt x="2084" y="125"/>
                  </a:lnTo>
                  <a:lnTo>
                    <a:pt x="2111" y="135"/>
                  </a:lnTo>
                  <a:lnTo>
                    <a:pt x="2136" y="146"/>
                  </a:lnTo>
                  <a:lnTo>
                    <a:pt x="2157" y="158"/>
                  </a:lnTo>
                  <a:lnTo>
                    <a:pt x="2178" y="170"/>
                  </a:lnTo>
                  <a:lnTo>
                    <a:pt x="2196" y="181"/>
                  </a:lnTo>
                  <a:lnTo>
                    <a:pt x="2212" y="194"/>
                  </a:lnTo>
                  <a:lnTo>
                    <a:pt x="2223" y="207"/>
                  </a:lnTo>
                  <a:lnTo>
                    <a:pt x="2233" y="220"/>
                  </a:lnTo>
                  <a:lnTo>
                    <a:pt x="2240" y="233"/>
                  </a:lnTo>
                  <a:lnTo>
                    <a:pt x="2245" y="246"/>
                  </a:lnTo>
                  <a:lnTo>
                    <a:pt x="2246" y="258"/>
                  </a:lnTo>
                  <a:lnTo>
                    <a:pt x="2245" y="273"/>
                  </a:lnTo>
                  <a:lnTo>
                    <a:pt x="2240" y="285"/>
                  </a:lnTo>
                  <a:lnTo>
                    <a:pt x="2233" y="298"/>
                  </a:lnTo>
                  <a:lnTo>
                    <a:pt x="2223" y="311"/>
                  </a:lnTo>
                  <a:lnTo>
                    <a:pt x="2212" y="324"/>
                  </a:lnTo>
                  <a:lnTo>
                    <a:pt x="2196" y="336"/>
                  </a:lnTo>
                  <a:lnTo>
                    <a:pt x="2178" y="347"/>
                  </a:lnTo>
                  <a:lnTo>
                    <a:pt x="2157" y="360"/>
                  </a:lnTo>
                  <a:lnTo>
                    <a:pt x="2136" y="370"/>
                  </a:lnTo>
                  <a:lnTo>
                    <a:pt x="2111" y="382"/>
                  </a:lnTo>
                  <a:lnTo>
                    <a:pt x="2084" y="394"/>
                  </a:lnTo>
                  <a:lnTo>
                    <a:pt x="2054" y="404"/>
                  </a:lnTo>
                  <a:lnTo>
                    <a:pt x="2024" y="414"/>
                  </a:lnTo>
                  <a:lnTo>
                    <a:pt x="1990" y="423"/>
                  </a:lnTo>
                  <a:lnTo>
                    <a:pt x="1954" y="433"/>
                  </a:lnTo>
                  <a:lnTo>
                    <a:pt x="1918" y="442"/>
                  </a:lnTo>
                  <a:lnTo>
                    <a:pt x="1878" y="450"/>
                  </a:lnTo>
                  <a:lnTo>
                    <a:pt x="1838" y="458"/>
                  </a:lnTo>
                  <a:lnTo>
                    <a:pt x="1796" y="466"/>
                  </a:lnTo>
                  <a:lnTo>
                    <a:pt x="1751" y="473"/>
                  </a:lnTo>
                  <a:lnTo>
                    <a:pt x="1706" y="480"/>
                  </a:lnTo>
                  <a:lnTo>
                    <a:pt x="1658" y="486"/>
                  </a:lnTo>
                  <a:lnTo>
                    <a:pt x="1610" y="493"/>
                  </a:lnTo>
                  <a:lnTo>
                    <a:pt x="1560" y="498"/>
                  </a:lnTo>
                  <a:lnTo>
                    <a:pt x="1510" y="502"/>
                  </a:lnTo>
                  <a:lnTo>
                    <a:pt x="1457" y="505"/>
                  </a:lnTo>
                  <a:lnTo>
                    <a:pt x="1405" y="509"/>
                  </a:lnTo>
                  <a:lnTo>
                    <a:pt x="1349" y="512"/>
                  </a:lnTo>
                  <a:lnTo>
                    <a:pt x="1295" y="514"/>
                  </a:lnTo>
                  <a:lnTo>
                    <a:pt x="1239" y="516"/>
                  </a:lnTo>
                  <a:lnTo>
                    <a:pt x="1182" y="517"/>
                  </a:lnTo>
                  <a:lnTo>
                    <a:pt x="1124" y="517"/>
                  </a:lnTo>
                  <a:lnTo>
                    <a:pt x="1066" y="517"/>
                  </a:lnTo>
                  <a:lnTo>
                    <a:pt x="1009" y="516"/>
                  </a:lnTo>
                  <a:lnTo>
                    <a:pt x="953" y="514"/>
                  </a:lnTo>
                  <a:lnTo>
                    <a:pt x="897" y="512"/>
                  </a:lnTo>
                  <a:lnTo>
                    <a:pt x="843" y="509"/>
                  </a:lnTo>
                  <a:lnTo>
                    <a:pt x="789" y="505"/>
                  </a:lnTo>
                  <a:lnTo>
                    <a:pt x="738" y="502"/>
                  </a:lnTo>
                  <a:lnTo>
                    <a:pt x="686" y="498"/>
                  </a:lnTo>
                  <a:lnTo>
                    <a:pt x="638" y="493"/>
                  </a:lnTo>
                  <a:lnTo>
                    <a:pt x="589" y="486"/>
                  </a:lnTo>
                  <a:lnTo>
                    <a:pt x="541" y="480"/>
                  </a:lnTo>
                  <a:lnTo>
                    <a:pt x="496" y="473"/>
                  </a:lnTo>
                  <a:lnTo>
                    <a:pt x="452" y="466"/>
                  </a:lnTo>
                  <a:lnTo>
                    <a:pt x="410" y="458"/>
                  </a:lnTo>
                  <a:lnTo>
                    <a:pt x="369" y="450"/>
                  </a:lnTo>
                  <a:lnTo>
                    <a:pt x="330" y="442"/>
                  </a:lnTo>
                  <a:lnTo>
                    <a:pt x="293" y="433"/>
                  </a:lnTo>
                  <a:lnTo>
                    <a:pt x="258" y="423"/>
                  </a:lnTo>
                  <a:lnTo>
                    <a:pt x="224" y="414"/>
                  </a:lnTo>
                  <a:lnTo>
                    <a:pt x="192" y="404"/>
                  </a:lnTo>
                  <a:lnTo>
                    <a:pt x="164" y="394"/>
                  </a:lnTo>
                  <a:lnTo>
                    <a:pt x="137" y="382"/>
                  </a:lnTo>
                  <a:lnTo>
                    <a:pt x="111" y="370"/>
                  </a:lnTo>
                  <a:lnTo>
                    <a:pt x="89" y="360"/>
                  </a:lnTo>
                  <a:lnTo>
                    <a:pt x="69" y="347"/>
                  </a:lnTo>
                  <a:lnTo>
                    <a:pt x="52" y="336"/>
                  </a:lnTo>
                  <a:lnTo>
                    <a:pt x="36" y="324"/>
                  </a:lnTo>
                  <a:lnTo>
                    <a:pt x="24" y="311"/>
                  </a:lnTo>
                  <a:lnTo>
                    <a:pt x="13" y="298"/>
                  </a:lnTo>
                  <a:lnTo>
                    <a:pt x="7" y="285"/>
                  </a:lnTo>
                  <a:lnTo>
                    <a:pt x="3" y="273"/>
                  </a:lnTo>
                  <a:lnTo>
                    <a:pt x="0" y="258"/>
                  </a:lnTo>
                  <a:lnTo>
                    <a:pt x="3" y="246"/>
                  </a:lnTo>
                  <a:lnTo>
                    <a:pt x="7" y="233"/>
                  </a:lnTo>
                  <a:lnTo>
                    <a:pt x="13" y="220"/>
                  </a:lnTo>
                  <a:lnTo>
                    <a:pt x="24" y="207"/>
                  </a:lnTo>
                  <a:lnTo>
                    <a:pt x="36" y="194"/>
                  </a:lnTo>
                  <a:lnTo>
                    <a:pt x="52" y="181"/>
                  </a:lnTo>
                  <a:lnTo>
                    <a:pt x="69" y="170"/>
                  </a:lnTo>
                  <a:lnTo>
                    <a:pt x="89" y="158"/>
                  </a:lnTo>
                  <a:lnTo>
                    <a:pt x="111" y="146"/>
                  </a:lnTo>
                  <a:lnTo>
                    <a:pt x="137" y="135"/>
                  </a:lnTo>
                  <a:lnTo>
                    <a:pt x="164" y="125"/>
                  </a:lnTo>
                  <a:lnTo>
                    <a:pt x="192" y="114"/>
                  </a:lnTo>
                  <a:lnTo>
                    <a:pt x="224" y="104"/>
                  </a:lnTo>
                  <a:lnTo>
                    <a:pt x="258" y="94"/>
                  </a:lnTo>
                  <a:lnTo>
                    <a:pt x="293" y="85"/>
                  </a:lnTo>
                  <a:lnTo>
                    <a:pt x="330" y="76"/>
                  </a:lnTo>
                  <a:lnTo>
                    <a:pt x="369" y="67"/>
                  </a:lnTo>
                  <a:lnTo>
                    <a:pt x="410" y="59"/>
                  </a:lnTo>
                  <a:lnTo>
                    <a:pt x="452" y="51"/>
                  </a:lnTo>
                  <a:lnTo>
                    <a:pt x="496" y="43"/>
                  </a:lnTo>
                  <a:lnTo>
                    <a:pt x="541" y="37"/>
                  </a:lnTo>
                  <a:lnTo>
                    <a:pt x="589" y="31"/>
                  </a:lnTo>
                  <a:lnTo>
                    <a:pt x="638" y="25"/>
                  </a:lnTo>
                  <a:lnTo>
                    <a:pt x="686" y="20"/>
                  </a:lnTo>
                  <a:lnTo>
                    <a:pt x="738" y="15"/>
                  </a:lnTo>
                  <a:lnTo>
                    <a:pt x="789" y="11"/>
                  </a:lnTo>
                  <a:lnTo>
                    <a:pt x="843" y="7"/>
                  </a:lnTo>
                  <a:lnTo>
                    <a:pt x="897" y="5"/>
                  </a:lnTo>
                  <a:lnTo>
                    <a:pt x="953" y="2"/>
                  </a:lnTo>
                  <a:lnTo>
                    <a:pt x="1009" y="1"/>
                  </a:lnTo>
                  <a:lnTo>
                    <a:pt x="1066" y="0"/>
                  </a:lnTo>
                  <a:lnTo>
                    <a:pt x="1124" y="0"/>
                  </a:lnTo>
                  <a:close/>
                </a:path>
              </a:pathLst>
            </a:custGeom>
            <a:solidFill>
              <a:srgbClr val="0070C0"/>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51" name="Google Shape;2451;p32"/>
            <p:cNvSpPr/>
            <p:nvPr/>
          </p:nvSpPr>
          <p:spPr>
            <a:xfrm>
              <a:off x="6748463" y="4806950"/>
              <a:ext cx="725488" cy="111125"/>
            </a:xfrm>
            <a:custGeom>
              <a:avLst/>
              <a:gdLst/>
              <a:ahLst/>
              <a:cxnLst/>
              <a:rect l="l" t="t" r="r" b="b"/>
              <a:pathLst>
                <a:path w="1824" h="278" extrusionOk="0">
                  <a:moveTo>
                    <a:pt x="1824" y="170"/>
                  </a:moveTo>
                  <a:lnTo>
                    <a:pt x="1785" y="183"/>
                  </a:lnTo>
                  <a:lnTo>
                    <a:pt x="1742" y="194"/>
                  </a:lnTo>
                  <a:lnTo>
                    <a:pt x="1697" y="205"/>
                  </a:lnTo>
                  <a:lnTo>
                    <a:pt x="1648" y="215"/>
                  </a:lnTo>
                  <a:lnTo>
                    <a:pt x="1598" y="224"/>
                  </a:lnTo>
                  <a:lnTo>
                    <a:pt x="1545" y="233"/>
                  </a:lnTo>
                  <a:lnTo>
                    <a:pt x="1490" y="242"/>
                  </a:lnTo>
                  <a:lnTo>
                    <a:pt x="1432" y="248"/>
                  </a:lnTo>
                  <a:lnTo>
                    <a:pt x="1373" y="256"/>
                  </a:lnTo>
                  <a:lnTo>
                    <a:pt x="1312" y="261"/>
                  </a:lnTo>
                  <a:lnTo>
                    <a:pt x="1249" y="266"/>
                  </a:lnTo>
                  <a:lnTo>
                    <a:pt x="1185" y="270"/>
                  </a:lnTo>
                  <a:lnTo>
                    <a:pt x="1118" y="274"/>
                  </a:lnTo>
                  <a:lnTo>
                    <a:pt x="1051" y="277"/>
                  </a:lnTo>
                  <a:lnTo>
                    <a:pt x="981" y="278"/>
                  </a:lnTo>
                  <a:lnTo>
                    <a:pt x="912" y="278"/>
                  </a:lnTo>
                  <a:lnTo>
                    <a:pt x="841" y="278"/>
                  </a:lnTo>
                  <a:lnTo>
                    <a:pt x="773" y="277"/>
                  </a:lnTo>
                  <a:lnTo>
                    <a:pt x="705" y="274"/>
                  </a:lnTo>
                  <a:lnTo>
                    <a:pt x="639" y="270"/>
                  </a:lnTo>
                  <a:lnTo>
                    <a:pt x="575" y="266"/>
                  </a:lnTo>
                  <a:lnTo>
                    <a:pt x="512" y="261"/>
                  </a:lnTo>
                  <a:lnTo>
                    <a:pt x="450" y="256"/>
                  </a:lnTo>
                  <a:lnTo>
                    <a:pt x="391" y="248"/>
                  </a:lnTo>
                  <a:lnTo>
                    <a:pt x="333" y="242"/>
                  </a:lnTo>
                  <a:lnTo>
                    <a:pt x="277" y="233"/>
                  </a:lnTo>
                  <a:lnTo>
                    <a:pt x="225" y="224"/>
                  </a:lnTo>
                  <a:lnTo>
                    <a:pt x="175" y="215"/>
                  </a:lnTo>
                  <a:lnTo>
                    <a:pt x="127" y="205"/>
                  </a:lnTo>
                  <a:lnTo>
                    <a:pt x="81" y="194"/>
                  </a:lnTo>
                  <a:lnTo>
                    <a:pt x="38" y="183"/>
                  </a:lnTo>
                  <a:lnTo>
                    <a:pt x="0" y="170"/>
                  </a:lnTo>
                  <a:lnTo>
                    <a:pt x="0" y="0"/>
                  </a:lnTo>
                  <a:lnTo>
                    <a:pt x="1824" y="0"/>
                  </a:lnTo>
                  <a:lnTo>
                    <a:pt x="1824" y="170"/>
                  </a:lnTo>
                  <a:close/>
                </a:path>
              </a:pathLst>
            </a:custGeom>
            <a:solidFill>
              <a:srgbClr val="00B0F0"/>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52" name="Google Shape;2452;p32"/>
            <p:cNvSpPr/>
            <p:nvPr/>
          </p:nvSpPr>
          <p:spPr>
            <a:xfrm>
              <a:off x="6748463" y="4730750"/>
              <a:ext cx="725488" cy="157163"/>
            </a:xfrm>
            <a:custGeom>
              <a:avLst/>
              <a:gdLst/>
              <a:ahLst/>
              <a:cxnLst/>
              <a:rect l="l" t="t" r="r" b="b"/>
              <a:pathLst>
                <a:path w="1829" h="395" extrusionOk="0">
                  <a:moveTo>
                    <a:pt x="915" y="0"/>
                  </a:moveTo>
                  <a:lnTo>
                    <a:pt x="1008" y="2"/>
                  </a:lnTo>
                  <a:lnTo>
                    <a:pt x="1099" y="5"/>
                  </a:lnTo>
                  <a:lnTo>
                    <a:pt x="1187" y="9"/>
                  </a:lnTo>
                  <a:lnTo>
                    <a:pt x="1270" y="17"/>
                  </a:lnTo>
                  <a:lnTo>
                    <a:pt x="1350" y="25"/>
                  </a:lnTo>
                  <a:lnTo>
                    <a:pt x="1426" y="35"/>
                  </a:lnTo>
                  <a:lnTo>
                    <a:pt x="1497" y="47"/>
                  </a:lnTo>
                  <a:lnTo>
                    <a:pt x="1561" y="58"/>
                  </a:lnTo>
                  <a:lnTo>
                    <a:pt x="1592" y="66"/>
                  </a:lnTo>
                  <a:lnTo>
                    <a:pt x="1620" y="72"/>
                  </a:lnTo>
                  <a:lnTo>
                    <a:pt x="1647" y="80"/>
                  </a:lnTo>
                  <a:lnTo>
                    <a:pt x="1673" y="88"/>
                  </a:lnTo>
                  <a:lnTo>
                    <a:pt x="1696" y="96"/>
                  </a:lnTo>
                  <a:lnTo>
                    <a:pt x="1718" y="105"/>
                  </a:lnTo>
                  <a:lnTo>
                    <a:pt x="1739" y="112"/>
                  </a:lnTo>
                  <a:lnTo>
                    <a:pt x="1757" y="121"/>
                  </a:lnTo>
                  <a:lnTo>
                    <a:pt x="1773" y="130"/>
                  </a:lnTo>
                  <a:lnTo>
                    <a:pt x="1788" y="139"/>
                  </a:lnTo>
                  <a:lnTo>
                    <a:pt x="1800" y="150"/>
                  </a:lnTo>
                  <a:lnTo>
                    <a:pt x="1811" y="159"/>
                  </a:lnTo>
                  <a:lnTo>
                    <a:pt x="1818" y="169"/>
                  </a:lnTo>
                  <a:lnTo>
                    <a:pt x="1824" y="178"/>
                  </a:lnTo>
                  <a:lnTo>
                    <a:pt x="1827" y="188"/>
                  </a:lnTo>
                  <a:lnTo>
                    <a:pt x="1829" y="199"/>
                  </a:lnTo>
                  <a:lnTo>
                    <a:pt x="1827" y="209"/>
                  </a:lnTo>
                  <a:lnTo>
                    <a:pt x="1824" y="219"/>
                  </a:lnTo>
                  <a:lnTo>
                    <a:pt x="1818" y="228"/>
                  </a:lnTo>
                  <a:lnTo>
                    <a:pt x="1811" y="238"/>
                  </a:lnTo>
                  <a:lnTo>
                    <a:pt x="1800" y="247"/>
                  </a:lnTo>
                  <a:lnTo>
                    <a:pt x="1788" y="258"/>
                  </a:lnTo>
                  <a:lnTo>
                    <a:pt x="1773" y="267"/>
                  </a:lnTo>
                  <a:lnTo>
                    <a:pt x="1757" y="276"/>
                  </a:lnTo>
                  <a:lnTo>
                    <a:pt x="1739" y="283"/>
                  </a:lnTo>
                  <a:lnTo>
                    <a:pt x="1718" y="292"/>
                  </a:lnTo>
                  <a:lnTo>
                    <a:pt x="1696" y="300"/>
                  </a:lnTo>
                  <a:lnTo>
                    <a:pt x="1673" y="309"/>
                  </a:lnTo>
                  <a:lnTo>
                    <a:pt x="1647" y="317"/>
                  </a:lnTo>
                  <a:lnTo>
                    <a:pt x="1620" y="325"/>
                  </a:lnTo>
                  <a:lnTo>
                    <a:pt x="1592" y="331"/>
                  </a:lnTo>
                  <a:lnTo>
                    <a:pt x="1561" y="338"/>
                  </a:lnTo>
                  <a:lnTo>
                    <a:pt x="1497" y="350"/>
                  </a:lnTo>
                  <a:lnTo>
                    <a:pt x="1426" y="362"/>
                  </a:lnTo>
                  <a:lnTo>
                    <a:pt x="1350" y="372"/>
                  </a:lnTo>
                  <a:lnTo>
                    <a:pt x="1270" y="380"/>
                  </a:lnTo>
                  <a:lnTo>
                    <a:pt x="1187" y="386"/>
                  </a:lnTo>
                  <a:lnTo>
                    <a:pt x="1099" y="392"/>
                  </a:lnTo>
                  <a:lnTo>
                    <a:pt x="1008" y="395"/>
                  </a:lnTo>
                  <a:lnTo>
                    <a:pt x="915" y="395"/>
                  </a:lnTo>
                  <a:lnTo>
                    <a:pt x="821" y="395"/>
                  </a:lnTo>
                  <a:lnTo>
                    <a:pt x="731" y="392"/>
                  </a:lnTo>
                  <a:lnTo>
                    <a:pt x="642" y="386"/>
                  </a:lnTo>
                  <a:lnTo>
                    <a:pt x="558" y="380"/>
                  </a:lnTo>
                  <a:lnTo>
                    <a:pt x="479" y="372"/>
                  </a:lnTo>
                  <a:lnTo>
                    <a:pt x="403" y="362"/>
                  </a:lnTo>
                  <a:lnTo>
                    <a:pt x="333" y="350"/>
                  </a:lnTo>
                  <a:lnTo>
                    <a:pt x="268" y="338"/>
                  </a:lnTo>
                  <a:lnTo>
                    <a:pt x="238" y="331"/>
                  </a:lnTo>
                  <a:lnTo>
                    <a:pt x="208" y="325"/>
                  </a:lnTo>
                  <a:lnTo>
                    <a:pt x="181" y="317"/>
                  </a:lnTo>
                  <a:lnTo>
                    <a:pt x="157" y="309"/>
                  </a:lnTo>
                  <a:lnTo>
                    <a:pt x="132" y="300"/>
                  </a:lnTo>
                  <a:lnTo>
                    <a:pt x="111" y="292"/>
                  </a:lnTo>
                  <a:lnTo>
                    <a:pt x="90" y="283"/>
                  </a:lnTo>
                  <a:lnTo>
                    <a:pt x="72" y="276"/>
                  </a:lnTo>
                  <a:lnTo>
                    <a:pt x="55" y="267"/>
                  </a:lnTo>
                  <a:lnTo>
                    <a:pt x="41" y="258"/>
                  </a:lnTo>
                  <a:lnTo>
                    <a:pt x="30" y="247"/>
                  </a:lnTo>
                  <a:lnTo>
                    <a:pt x="19" y="238"/>
                  </a:lnTo>
                  <a:lnTo>
                    <a:pt x="10" y="228"/>
                  </a:lnTo>
                  <a:lnTo>
                    <a:pt x="5" y="219"/>
                  </a:lnTo>
                  <a:lnTo>
                    <a:pt x="1" y="209"/>
                  </a:lnTo>
                  <a:lnTo>
                    <a:pt x="0" y="199"/>
                  </a:lnTo>
                  <a:lnTo>
                    <a:pt x="1" y="188"/>
                  </a:lnTo>
                  <a:lnTo>
                    <a:pt x="5" y="178"/>
                  </a:lnTo>
                  <a:lnTo>
                    <a:pt x="10" y="169"/>
                  </a:lnTo>
                  <a:lnTo>
                    <a:pt x="19" y="159"/>
                  </a:lnTo>
                  <a:lnTo>
                    <a:pt x="30" y="150"/>
                  </a:lnTo>
                  <a:lnTo>
                    <a:pt x="41" y="139"/>
                  </a:lnTo>
                  <a:lnTo>
                    <a:pt x="55" y="130"/>
                  </a:lnTo>
                  <a:lnTo>
                    <a:pt x="72" y="121"/>
                  </a:lnTo>
                  <a:lnTo>
                    <a:pt x="90" y="112"/>
                  </a:lnTo>
                  <a:lnTo>
                    <a:pt x="111" y="105"/>
                  </a:lnTo>
                  <a:lnTo>
                    <a:pt x="132" y="96"/>
                  </a:lnTo>
                  <a:lnTo>
                    <a:pt x="157" y="88"/>
                  </a:lnTo>
                  <a:lnTo>
                    <a:pt x="181" y="80"/>
                  </a:lnTo>
                  <a:lnTo>
                    <a:pt x="208" y="72"/>
                  </a:lnTo>
                  <a:lnTo>
                    <a:pt x="238" y="66"/>
                  </a:lnTo>
                  <a:lnTo>
                    <a:pt x="268" y="58"/>
                  </a:lnTo>
                  <a:lnTo>
                    <a:pt x="333" y="47"/>
                  </a:lnTo>
                  <a:lnTo>
                    <a:pt x="403" y="35"/>
                  </a:lnTo>
                  <a:lnTo>
                    <a:pt x="479" y="25"/>
                  </a:lnTo>
                  <a:lnTo>
                    <a:pt x="558" y="17"/>
                  </a:lnTo>
                  <a:lnTo>
                    <a:pt x="642" y="9"/>
                  </a:lnTo>
                  <a:lnTo>
                    <a:pt x="731" y="5"/>
                  </a:lnTo>
                  <a:lnTo>
                    <a:pt x="821" y="2"/>
                  </a:lnTo>
                  <a:lnTo>
                    <a:pt x="915" y="0"/>
                  </a:lnTo>
                  <a:close/>
                </a:path>
              </a:pathLst>
            </a:custGeom>
            <a:solidFill>
              <a:srgbClr val="00B0F0"/>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53" name="Google Shape;2453;p32"/>
            <p:cNvSpPr/>
            <p:nvPr/>
          </p:nvSpPr>
          <p:spPr>
            <a:xfrm>
              <a:off x="6767513" y="4735513"/>
              <a:ext cx="687388" cy="131763"/>
            </a:xfrm>
            <a:custGeom>
              <a:avLst/>
              <a:gdLst/>
              <a:ahLst/>
              <a:cxnLst/>
              <a:rect l="l" t="t" r="r" b="b"/>
              <a:pathLst>
                <a:path w="1730" h="331" extrusionOk="0">
                  <a:moveTo>
                    <a:pt x="865" y="0"/>
                  </a:moveTo>
                  <a:lnTo>
                    <a:pt x="953" y="0"/>
                  </a:lnTo>
                  <a:lnTo>
                    <a:pt x="1039" y="3"/>
                  </a:lnTo>
                  <a:lnTo>
                    <a:pt x="1122" y="8"/>
                  </a:lnTo>
                  <a:lnTo>
                    <a:pt x="1201" y="13"/>
                  </a:lnTo>
                  <a:lnTo>
                    <a:pt x="1277" y="19"/>
                  </a:lnTo>
                  <a:lnTo>
                    <a:pt x="1348" y="28"/>
                  </a:lnTo>
                  <a:lnTo>
                    <a:pt x="1415" y="37"/>
                  </a:lnTo>
                  <a:lnTo>
                    <a:pt x="1476" y="48"/>
                  </a:lnTo>
                  <a:lnTo>
                    <a:pt x="1532" y="60"/>
                  </a:lnTo>
                  <a:lnTo>
                    <a:pt x="1582" y="72"/>
                  </a:lnTo>
                  <a:lnTo>
                    <a:pt x="1604" y="80"/>
                  </a:lnTo>
                  <a:lnTo>
                    <a:pt x="1626" y="86"/>
                  </a:lnTo>
                  <a:lnTo>
                    <a:pt x="1644" y="94"/>
                  </a:lnTo>
                  <a:lnTo>
                    <a:pt x="1662" y="100"/>
                  </a:lnTo>
                  <a:lnTo>
                    <a:pt x="1677" y="108"/>
                  </a:lnTo>
                  <a:lnTo>
                    <a:pt x="1691" y="116"/>
                  </a:lnTo>
                  <a:lnTo>
                    <a:pt x="1703" y="123"/>
                  </a:lnTo>
                  <a:lnTo>
                    <a:pt x="1712" y="131"/>
                  </a:lnTo>
                  <a:lnTo>
                    <a:pt x="1720" y="140"/>
                  </a:lnTo>
                  <a:lnTo>
                    <a:pt x="1725" y="148"/>
                  </a:lnTo>
                  <a:lnTo>
                    <a:pt x="1729" y="157"/>
                  </a:lnTo>
                  <a:lnTo>
                    <a:pt x="1730" y="165"/>
                  </a:lnTo>
                  <a:lnTo>
                    <a:pt x="1729" y="174"/>
                  </a:lnTo>
                  <a:lnTo>
                    <a:pt x="1725" y="181"/>
                  </a:lnTo>
                  <a:lnTo>
                    <a:pt x="1720" y="190"/>
                  </a:lnTo>
                  <a:lnTo>
                    <a:pt x="1712" y="198"/>
                  </a:lnTo>
                  <a:lnTo>
                    <a:pt x="1703" y="206"/>
                  </a:lnTo>
                  <a:lnTo>
                    <a:pt x="1691" y="215"/>
                  </a:lnTo>
                  <a:lnTo>
                    <a:pt x="1677" y="223"/>
                  </a:lnTo>
                  <a:lnTo>
                    <a:pt x="1662" y="229"/>
                  </a:lnTo>
                  <a:lnTo>
                    <a:pt x="1644" y="237"/>
                  </a:lnTo>
                  <a:lnTo>
                    <a:pt x="1626" y="244"/>
                  </a:lnTo>
                  <a:lnTo>
                    <a:pt x="1604" y="251"/>
                  </a:lnTo>
                  <a:lnTo>
                    <a:pt x="1582" y="257"/>
                  </a:lnTo>
                  <a:lnTo>
                    <a:pt x="1532" y="270"/>
                  </a:lnTo>
                  <a:lnTo>
                    <a:pt x="1476" y="282"/>
                  </a:lnTo>
                  <a:lnTo>
                    <a:pt x="1415" y="293"/>
                  </a:lnTo>
                  <a:lnTo>
                    <a:pt x="1348" y="302"/>
                  </a:lnTo>
                  <a:lnTo>
                    <a:pt x="1277" y="310"/>
                  </a:lnTo>
                  <a:lnTo>
                    <a:pt x="1201" y="318"/>
                  </a:lnTo>
                  <a:lnTo>
                    <a:pt x="1122" y="323"/>
                  </a:lnTo>
                  <a:lnTo>
                    <a:pt x="1039" y="327"/>
                  </a:lnTo>
                  <a:lnTo>
                    <a:pt x="953" y="329"/>
                  </a:lnTo>
                  <a:lnTo>
                    <a:pt x="865" y="331"/>
                  </a:lnTo>
                  <a:lnTo>
                    <a:pt x="776" y="329"/>
                  </a:lnTo>
                  <a:lnTo>
                    <a:pt x="690" y="327"/>
                  </a:lnTo>
                  <a:lnTo>
                    <a:pt x="608" y="323"/>
                  </a:lnTo>
                  <a:lnTo>
                    <a:pt x="528" y="318"/>
                  </a:lnTo>
                  <a:lnTo>
                    <a:pt x="452" y="310"/>
                  </a:lnTo>
                  <a:lnTo>
                    <a:pt x="381" y="302"/>
                  </a:lnTo>
                  <a:lnTo>
                    <a:pt x="314" y="293"/>
                  </a:lnTo>
                  <a:lnTo>
                    <a:pt x="254" y="282"/>
                  </a:lnTo>
                  <a:lnTo>
                    <a:pt x="197" y="270"/>
                  </a:lnTo>
                  <a:lnTo>
                    <a:pt x="147" y="257"/>
                  </a:lnTo>
                  <a:lnTo>
                    <a:pt x="125" y="251"/>
                  </a:lnTo>
                  <a:lnTo>
                    <a:pt x="104" y="244"/>
                  </a:lnTo>
                  <a:lnTo>
                    <a:pt x="85" y="237"/>
                  </a:lnTo>
                  <a:lnTo>
                    <a:pt x="67" y="229"/>
                  </a:lnTo>
                  <a:lnTo>
                    <a:pt x="52" y="223"/>
                  </a:lnTo>
                  <a:lnTo>
                    <a:pt x="39" y="215"/>
                  </a:lnTo>
                  <a:lnTo>
                    <a:pt x="27" y="206"/>
                  </a:lnTo>
                  <a:lnTo>
                    <a:pt x="17" y="198"/>
                  </a:lnTo>
                  <a:lnTo>
                    <a:pt x="9" y="190"/>
                  </a:lnTo>
                  <a:lnTo>
                    <a:pt x="4" y="181"/>
                  </a:lnTo>
                  <a:lnTo>
                    <a:pt x="1" y="174"/>
                  </a:lnTo>
                  <a:lnTo>
                    <a:pt x="0" y="165"/>
                  </a:lnTo>
                  <a:lnTo>
                    <a:pt x="1" y="157"/>
                  </a:lnTo>
                  <a:lnTo>
                    <a:pt x="4" y="148"/>
                  </a:lnTo>
                  <a:lnTo>
                    <a:pt x="9" y="140"/>
                  </a:lnTo>
                  <a:lnTo>
                    <a:pt x="17" y="131"/>
                  </a:lnTo>
                  <a:lnTo>
                    <a:pt x="27" y="123"/>
                  </a:lnTo>
                  <a:lnTo>
                    <a:pt x="39" y="116"/>
                  </a:lnTo>
                  <a:lnTo>
                    <a:pt x="52" y="108"/>
                  </a:lnTo>
                  <a:lnTo>
                    <a:pt x="67" y="100"/>
                  </a:lnTo>
                  <a:lnTo>
                    <a:pt x="85" y="94"/>
                  </a:lnTo>
                  <a:lnTo>
                    <a:pt x="104" y="86"/>
                  </a:lnTo>
                  <a:lnTo>
                    <a:pt x="125" y="80"/>
                  </a:lnTo>
                  <a:lnTo>
                    <a:pt x="147" y="72"/>
                  </a:lnTo>
                  <a:lnTo>
                    <a:pt x="197" y="60"/>
                  </a:lnTo>
                  <a:lnTo>
                    <a:pt x="254" y="48"/>
                  </a:lnTo>
                  <a:lnTo>
                    <a:pt x="314" y="37"/>
                  </a:lnTo>
                  <a:lnTo>
                    <a:pt x="381" y="28"/>
                  </a:lnTo>
                  <a:lnTo>
                    <a:pt x="452" y="19"/>
                  </a:lnTo>
                  <a:lnTo>
                    <a:pt x="528" y="13"/>
                  </a:lnTo>
                  <a:lnTo>
                    <a:pt x="608" y="8"/>
                  </a:lnTo>
                  <a:lnTo>
                    <a:pt x="690" y="3"/>
                  </a:lnTo>
                  <a:lnTo>
                    <a:pt x="776" y="0"/>
                  </a:lnTo>
                  <a:lnTo>
                    <a:pt x="865" y="0"/>
                  </a:lnTo>
                  <a:close/>
                </a:path>
              </a:pathLst>
            </a:custGeom>
            <a:solidFill>
              <a:srgbClr val="4B4B4D"/>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grpSp>
      <p:sp>
        <p:nvSpPr>
          <p:cNvPr id="2454" name="Google Shape;2454;p32"/>
          <p:cNvSpPr/>
          <p:nvPr/>
        </p:nvSpPr>
        <p:spPr>
          <a:xfrm>
            <a:off x="8220900" y="3779279"/>
            <a:ext cx="3142051" cy="302052"/>
          </a:xfrm>
          <a:prstGeom prst="rect">
            <a:avLst/>
          </a:prstGeom>
          <a:gradFill>
            <a:gsLst>
              <a:gs pos="0">
                <a:schemeClr val="lt2"/>
              </a:gs>
              <a:gs pos="100000">
                <a:srgbClr val="D8D8D8">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SzPts val="900"/>
            </a:pPr>
            <a:r>
              <a:rPr lang="en-US" sz="900" b="1">
                <a:solidFill>
                  <a:srgbClr val="3F3F3F"/>
                </a:solidFill>
                <a:latin typeface="Roboto"/>
                <a:ea typeface="Roboto"/>
                <a:cs typeface="Roboto"/>
                <a:sym typeface="Roboto"/>
              </a:rPr>
              <a:t>Python Metadata API</a:t>
            </a:r>
            <a:endParaRPr sz="1400"/>
          </a:p>
        </p:txBody>
      </p:sp>
      <p:sp>
        <p:nvSpPr>
          <p:cNvPr id="2455" name="Google Shape;2455;p32"/>
          <p:cNvSpPr/>
          <p:nvPr/>
        </p:nvSpPr>
        <p:spPr>
          <a:xfrm>
            <a:off x="8069509" y="4559783"/>
            <a:ext cx="630056" cy="422471"/>
          </a:xfrm>
          <a:prstGeom prst="roundRect">
            <a:avLst>
              <a:gd name="adj" fmla="val 12158"/>
            </a:avLst>
          </a:prstGeom>
          <a:solidFill>
            <a:srgbClr val="F2F2F2"/>
          </a:solidFill>
          <a:ln w="9525" cap="flat" cmpd="sng">
            <a:solidFill>
              <a:srgbClr val="42719B"/>
            </a:solidFill>
            <a:prstDash val="dash"/>
            <a:miter lim="800000"/>
            <a:headEnd type="none" w="sm" len="sm"/>
            <a:tailEnd type="none" w="sm" len="sm"/>
          </a:ln>
        </p:spPr>
        <p:txBody>
          <a:bodyPr spcFirstLastPara="1" wrap="square" lIns="36000" tIns="36000" rIns="36000" bIns="36000" anchor="ctr" anchorCtr="0">
            <a:noAutofit/>
          </a:bodyPr>
          <a:lstStyle/>
          <a:p>
            <a:pPr algn="ctr">
              <a:buSzPts val="800"/>
            </a:pPr>
            <a:r>
              <a:rPr lang="en-US" sz="800" b="1">
                <a:solidFill>
                  <a:srgbClr val="3F3F3F"/>
                </a:solidFill>
                <a:latin typeface="Roboto"/>
                <a:ea typeface="Roboto"/>
                <a:cs typeface="Roboto"/>
                <a:sym typeface="Roboto"/>
              </a:rPr>
              <a:t>S3</a:t>
            </a:r>
            <a:endParaRPr sz="1400"/>
          </a:p>
        </p:txBody>
      </p:sp>
      <p:sp>
        <p:nvSpPr>
          <p:cNvPr id="2456" name="Google Shape;2456;p32"/>
          <p:cNvSpPr/>
          <p:nvPr/>
        </p:nvSpPr>
        <p:spPr>
          <a:xfrm>
            <a:off x="8793839" y="4559783"/>
            <a:ext cx="630056" cy="422471"/>
          </a:xfrm>
          <a:prstGeom prst="roundRect">
            <a:avLst>
              <a:gd name="adj" fmla="val 12158"/>
            </a:avLst>
          </a:prstGeom>
          <a:solidFill>
            <a:srgbClr val="F2F2F2"/>
          </a:solidFill>
          <a:ln w="9525" cap="flat" cmpd="sng">
            <a:solidFill>
              <a:srgbClr val="42719B"/>
            </a:solidFill>
            <a:prstDash val="dash"/>
            <a:miter lim="800000"/>
            <a:headEnd type="none" w="sm" len="sm"/>
            <a:tailEnd type="none" w="sm" len="sm"/>
          </a:ln>
        </p:spPr>
        <p:txBody>
          <a:bodyPr spcFirstLastPara="1" wrap="square" lIns="36000" tIns="36000" rIns="36000" bIns="36000" anchor="ctr" anchorCtr="0">
            <a:noAutofit/>
          </a:bodyPr>
          <a:lstStyle/>
          <a:p>
            <a:pPr algn="ctr">
              <a:buSzPts val="800"/>
            </a:pPr>
            <a:r>
              <a:rPr lang="en-US" sz="800" b="1">
                <a:solidFill>
                  <a:srgbClr val="3F3F3F"/>
                </a:solidFill>
                <a:latin typeface="Roboto"/>
                <a:ea typeface="Roboto"/>
                <a:cs typeface="Roboto"/>
                <a:sym typeface="Roboto"/>
              </a:rPr>
              <a:t>IRODS</a:t>
            </a:r>
            <a:endParaRPr sz="1400"/>
          </a:p>
        </p:txBody>
      </p:sp>
      <p:sp>
        <p:nvSpPr>
          <p:cNvPr id="2457" name="Google Shape;2457;p32"/>
          <p:cNvSpPr/>
          <p:nvPr/>
        </p:nvSpPr>
        <p:spPr>
          <a:xfrm>
            <a:off x="9518169" y="4559783"/>
            <a:ext cx="1054643" cy="422471"/>
          </a:xfrm>
          <a:prstGeom prst="roundRect">
            <a:avLst>
              <a:gd name="adj" fmla="val 12158"/>
            </a:avLst>
          </a:prstGeom>
          <a:solidFill>
            <a:srgbClr val="F2F2F2"/>
          </a:solidFill>
          <a:ln w="9525" cap="flat" cmpd="sng">
            <a:solidFill>
              <a:srgbClr val="42719B"/>
            </a:solidFill>
            <a:prstDash val="solid"/>
            <a:miter lim="800000"/>
            <a:headEnd type="none" w="sm" len="sm"/>
            <a:tailEnd type="none" w="sm" len="sm"/>
          </a:ln>
        </p:spPr>
        <p:txBody>
          <a:bodyPr spcFirstLastPara="1" wrap="square" lIns="36000" tIns="36000" rIns="36000" bIns="36000" anchor="ctr" anchorCtr="0">
            <a:noAutofit/>
          </a:bodyPr>
          <a:lstStyle/>
          <a:p>
            <a:pPr algn="ctr">
              <a:buSzPts val="800"/>
            </a:pPr>
            <a:r>
              <a:rPr lang="en-US" sz="800" b="1">
                <a:solidFill>
                  <a:srgbClr val="3F3F3F"/>
                </a:solidFill>
                <a:latin typeface="Roboto"/>
                <a:ea typeface="Roboto"/>
                <a:cs typeface="Roboto"/>
                <a:sym typeface="Roboto"/>
              </a:rPr>
              <a:t>Pegasus dashboards</a:t>
            </a:r>
            <a:endParaRPr sz="1400"/>
          </a:p>
        </p:txBody>
      </p:sp>
      <p:sp>
        <p:nvSpPr>
          <p:cNvPr id="2458" name="Google Shape;2458;p32"/>
          <p:cNvSpPr/>
          <p:nvPr/>
        </p:nvSpPr>
        <p:spPr>
          <a:xfrm>
            <a:off x="10667088" y="4559783"/>
            <a:ext cx="1054643" cy="422471"/>
          </a:xfrm>
          <a:prstGeom prst="roundRect">
            <a:avLst>
              <a:gd name="adj" fmla="val 12158"/>
            </a:avLst>
          </a:prstGeom>
          <a:solidFill>
            <a:srgbClr val="F2F2F2"/>
          </a:solidFill>
          <a:ln w="9525" cap="flat" cmpd="sng">
            <a:solidFill>
              <a:srgbClr val="42719B"/>
            </a:solidFill>
            <a:prstDash val="solid"/>
            <a:miter lim="800000"/>
            <a:headEnd type="none" w="sm" len="sm"/>
            <a:tailEnd type="none" w="sm" len="sm"/>
          </a:ln>
        </p:spPr>
        <p:txBody>
          <a:bodyPr spcFirstLastPara="1" wrap="square" lIns="36000" tIns="36000" rIns="36000" bIns="36000" anchor="ctr" anchorCtr="0">
            <a:noAutofit/>
          </a:bodyPr>
          <a:lstStyle/>
          <a:p>
            <a:pPr algn="ctr">
              <a:buSzPts val="800"/>
            </a:pPr>
            <a:r>
              <a:rPr lang="en-US" sz="800" b="1">
                <a:solidFill>
                  <a:srgbClr val="3F3F3F"/>
                </a:solidFill>
                <a:latin typeface="Roboto"/>
                <a:ea typeface="Roboto"/>
                <a:cs typeface="Roboto"/>
                <a:sym typeface="Roboto"/>
              </a:rPr>
              <a:t>Pegasus- metadata</a:t>
            </a:r>
            <a:endParaRPr sz="1400"/>
          </a:p>
          <a:p>
            <a:pPr algn="ctr">
              <a:buSzPts val="800"/>
            </a:pPr>
            <a:r>
              <a:rPr lang="en-US" sz="800" b="1">
                <a:solidFill>
                  <a:srgbClr val="3F3F3F"/>
                </a:solidFill>
                <a:latin typeface="Roboto"/>
                <a:ea typeface="Roboto"/>
                <a:cs typeface="Roboto"/>
                <a:sym typeface="Roboto"/>
              </a:rPr>
              <a:t>(command line tool)</a:t>
            </a:r>
            <a:endParaRPr sz="1400"/>
          </a:p>
        </p:txBody>
      </p:sp>
      <p:cxnSp>
        <p:nvCxnSpPr>
          <p:cNvPr id="2459" name="Google Shape;2459;p32"/>
          <p:cNvCxnSpPr>
            <a:stCxn id="2436" idx="2"/>
            <a:endCxn id="2449" idx="42"/>
          </p:cNvCxnSpPr>
          <p:nvPr/>
        </p:nvCxnSpPr>
        <p:spPr>
          <a:xfrm flipH="1">
            <a:off x="9811593" y="2059058"/>
            <a:ext cx="930600" cy="686700"/>
          </a:xfrm>
          <a:prstGeom prst="straightConnector1">
            <a:avLst/>
          </a:prstGeom>
          <a:noFill/>
          <a:ln w="9525" cap="flat" cmpd="sng">
            <a:solidFill>
              <a:srgbClr val="7F7F7F"/>
            </a:solidFill>
            <a:prstDash val="solid"/>
            <a:miter lim="800000"/>
            <a:headEnd type="none" w="sm" len="sm"/>
            <a:tailEnd type="triangle" w="med" len="med"/>
          </a:ln>
        </p:spPr>
      </p:cxnSp>
      <p:cxnSp>
        <p:nvCxnSpPr>
          <p:cNvPr id="2460" name="Google Shape;2460;p32"/>
          <p:cNvCxnSpPr>
            <a:stCxn id="2435" idx="2"/>
            <a:endCxn id="2449" idx="41"/>
          </p:cNvCxnSpPr>
          <p:nvPr/>
        </p:nvCxnSpPr>
        <p:spPr>
          <a:xfrm>
            <a:off x="8830843" y="2059058"/>
            <a:ext cx="928200" cy="687300"/>
          </a:xfrm>
          <a:prstGeom prst="straightConnector1">
            <a:avLst/>
          </a:prstGeom>
          <a:noFill/>
          <a:ln w="9525" cap="flat" cmpd="sng">
            <a:solidFill>
              <a:srgbClr val="7F7F7F"/>
            </a:solidFill>
            <a:prstDash val="solid"/>
            <a:miter lim="800000"/>
            <a:headEnd type="none" w="sm" len="sm"/>
            <a:tailEnd type="triangle" w="med" len="med"/>
          </a:ln>
        </p:spPr>
      </p:cxnSp>
      <p:cxnSp>
        <p:nvCxnSpPr>
          <p:cNvPr id="2461" name="Google Shape;2461;p32"/>
          <p:cNvCxnSpPr>
            <a:stCxn id="2440" idx="21"/>
            <a:endCxn id="2454" idx="0"/>
          </p:cNvCxnSpPr>
          <p:nvPr/>
        </p:nvCxnSpPr>
        <p:spPr>
          <a:xfrm>
            <a:off x="9791925" y="3439679"/>
            <a:ext cx="0" cy="339600"/>
          </a:xfrm>
          <a:prstGeom prst="straightConnector1">
            <a:avLst/>
          </a:prstGeom>
          <a:noFill/>
          <a:ln w="9525" cap="flat" cmpd="sng">
            <a:solidFill>
              <a:srgbClr val="7F7F7F"/>
            </a:solidFill>
            <a:prstDash val="solid"/>
            <a:miter lim="800000"/>
            <a:headEnd type="none" w="sm" len="sm"/>
            <a:tailEnd type="triangle" w="med" len="med"/>
          </a:ln>
        </p:spPr>
      </p:cxnSp>
      <p:cxnSp>
        <p:nvCxnSpPr>
          <p:cNvPr id="2462" name="Google Shape;2462;p32"/>
          <p:cNvCxnSpPr>
            <a:stCxn id="2454" idx="2"/>
            <a:endCxn id="2455" idx="0"/>
          </p:cNvCxnSpPr>
          <p:nvPr/>
        </p:nvCxnSpPr>
        <p:spPr>
          <a:xfrm flipH="1">
            <a:off x="8384626" y="4081331"/>
            <a:ext cx="1407300" cy="478500"/>
          </a:xfrm>
          <a:prstGeom prst="straightConnector1">
            <a:avLst/>
          </a:prstGeom>
          <a:noFill/>
          <a:ln w="9525" cap="flat" cmpd="sng">
            <a:solidFill>
              <a:srgbClr val="7F7F7F"/>
            </a:solidFill>
            <a:prstDash val="dash"/>
            <a:miter lim="800000"/>
            <a:headEnd type="none" w="sm" len="sm"/>
            <a:tailEnd type="triangle" w="med" len="med"/>
          </a:ln>
        </p:spPr>
      </p:cxnSp>
      <p:cxnSp>
        <p:nvCxnSpPr>
          <p:cNvPr id="2463" name="Google Shape;2463;p32"/>
          <p:cNvCxnSpPr>
            <a:stCxn id="2454" idx="2"/>
            <a:endCxn id="2456" idx="0"/>
          </p:cNvCxnSpPr>
          <p:nvPr/>
        </p:nvCxnSpPr>
        <p:spPr>
          <a:xfrm flipH="1">
            <a:off x="9108826" y="4081331"/>
            <a:ext cx="683100" cy="478500"/>
          </a:xfrm>
          <a:prstGeom prst="straightConnector1">
            <a:avLst/>
          </a:prstGeom>
          <a:noFill/>
          <a:ln w="9525" cap="flat" cmpd="sng">
            <a:solidFill>
              <a:srgbClr val="7F7F7F"/>
            </a:solidFill>
            <a:prstDash val="dash"/>
            <a:miter lim="800000"/>
            <a:headEnd type="none" w="sm" len="sm"/>
            <a:tailEnd type="triangle" w="med" len="med"/>
          </a:ln>
        </p:spPr>
      </p:cxnSp>
      <p:cxnSp>
        <p:nvCxnSpPr>
          <p:cNvPr id="2464" name="Google Shape;2464;p32"/>
          <p:cNvCxnSpPr>
            <a:stCxn id="2454" idx="2"/>
            <a:endCxn id="2457" idx="0"/>
          </p:cNvCxnSpPr>
          <p:nvPr/>
        </p:nvCxnSpPr>
        <p:spPr>
          <a:xfrm>
            <a:off x="9791926" y="4081331"/>
            <a:ext cx="253500" cy="478500"/>
          </a:xfrm>
          <a:prstGeom prst="straightConnector1">
            <a:avLst/>
          </a:prstGeom>
          <a:noFill/>
          <a:ln w="9525" cap="flat" cmpd="sng">
            <a:solidFill>
              <a:srgbClr val="7F7F7F"/>
            </a:solidFill>
            <a:prstDash val="solid"/>
            <a:miter lim="800000"/>
            <a:headEnd type="none" w="sm" len="sm"/>
            <a:tailEnd type="triangle" w="med" len="med"/>
          </a:ln>
        </p:spPr>
      </p:cxnSp>
      <p:cxnSp>
        <p:nvCxnSpPr>
          <p:cNvPr id="2465" name="Google Shape;2465;p32"/>
          <p:cNvCxnSpPr>
            <a:stCxn id="2454" idx="2"/>
            <a:endCxn id="2458" idx="0"/>
          </p:cNvCxnSpPr>
          <p:nvPr/>
        </p:nvCxnSpPr>
        <p:spPr>
          <a:xfrm>
            <a:off x="9791926" y="4081331"/>
            <a:ext cx="1402500" cy="478500"/>
          </a:xfrm>
          <a:prstGeom prst="straightConnector1">
            <a:avLst/>
          </a:prstGeom>
          <a:noFill/>
          <a:ln w="9525" cap="flat" cmpd="sng">
            <a:solidFill>
              <a:srgbClr val="7F7F7F"/>
            </a:solidFill>
            <a:prstDash val="solid"/>
            <a:miter lim="800000"/>
            <a:headEnd type="none" w="sm" len="sm"/>
            <a:tailEnd type="triangle" w="med" len="med"/>
          </a:ln>
        </p:spPr>
      </p:cxnSp>
      <p:cxnSp>
        <p:nvCxnSpPr>
          <p:cNvPr id="2466" name="Google Shape;2466;p32"/>
          <p:cNvCxnSpPr>
            <a:stCxn id="2457" idx="2"/>
          </p:cNvCxnSpPr>
          <p:nvPr/>
        </p:nvCxnSpPr>
        <p:spPr>
          <a:xfrm>
            <a:off x="10045491" y="4982254"/>
            <a:ext cx="510600" cy="339900"/>
          </a:xfrm>
          <a:prstGeom prst="straightConnector1">
            <a:avLst/>
          </a:prstGeom>
          <a:noFill/>
          <a:ln w="9525" cap="flat" cmpd="sng">
            <a:solidFill>
              <a:srgbClr val="7F7F7F"/>
            </a:solidFill>
            <a:prstDash val="solid"/>
            <a:miter lim="800000"/>
            <a:headEnd type="none" w="sm" len="sm"/>
            <a:tailEnd type="triangle" w="med" len="med"/>
          </a:ln>
        </p:spPr>
      </p:cxnSp>
      <p:cxnSp>
        <p:nvCxnSpPr>
          <p:cNvPr id="2467" name="Google Shape;2467;p32"/>
          <p:cNvCxnSpPr>
            <a:endCxn id="2458" idx="2"/>
          </p:cNvCxnSpPr>
          <p:nvPr/>
        </p:nvCxnSpPr>
        <p:spPr>
          <a:xfrm rot="10800000" flipH="1">
            <a:off x="10667008" y="4982254"/>
            <a:ext cx="527400" cy="323100"/>
          </a:xfrm>
          <a:prstGeom prst="straightConnector1">
            <a:avLst/>
          </a:prstGeom>
          <a:noFill/>
          <a:ln w="9525" cap="flat" cmpd="sng">
            <a:solidFill>
              <a:srgbClr val="7F7F7F"/>
            </a:solidFill>
            <a:prstDash val="solid"/>
            <a:miter lim="800000"/>
            <a:headEnd type="none" w="sm" len="sm"/>
            <a:tailEnd type="triangle" w="med" len="med"/>
          </a:ln>
        </p:spPr>
      </p:cxnSp>
      <p:cxnSp>
        <p:nvCxnSpPr>
          <p:cNvPr id="2468" name="Google Shape;2468;p32"/>
          <p:cNvCxnSpPr/>
          <p:nvPr/>
        </p:nvCxnSpPr>
        <p:spPr>
          <a:xfrm>
            <a:off x="3814852" y="1577535"/>
            <a:ext cx="0" cy="1041724"/>
          </a:xfrm>
          <a:prstGeom prst="straightConnector1">
            <a:avLst/>
          </a:prstGeom>
          <a:noFill/>
          <a:ln w="12700" cap="flat" cmpd="sng">
            <a:solidFill>
              <a:srgbClr val="2D75B6"/>
            </a:solidFill>
            <a:prstDash val="solid"/>
            <a:miter lim="800000"/>
            <a:headEnd type="none" w="sm" len="sm"/>
            <a:tailEnd type="none" w="sm" len="sm"/>
          </a:ln>
        </p:spPr>
      </p:cxnSp>
      <p:grpSp>
        <p:nvGrpSpPr>
          <p:cNvPr id="2469" name="Google Shape;2469;p32"/>
          <p:cNvGrpSpPr/>
          <p:nvPr/>
        </p:nvGrpSpPr>
        <p:grpSpPr>
          <a:xfrm>
            <a:off x="10382404" y="5405997"/>
            <a:ext cx="449360" cy="391943"/>
            <a:chOff x="9312275" y="5386388"/>
            <a:chExt cx="285750" cy="249238"/>
          </a:xfrm>
        </p:grpSpPr>
        <p:sp>
          <p:nvSpPr>
            <p:cNvPr id="2470" name="Google Shape;2470;p32"/>
            <p:cNvSpPr/>
            <p:nvPr/>
          </p:nvSpPr>
          <p:spPr>
            <a:xfrm>
              <a:off x="9312275" y="5386388"/>
              <a:ext cx="225425" cy="249238"/>
            </a:xfrm>
            <a:custGeom>
              <a:avLst/>
              <a:gdLst/>
              <a:ahLst/>
              <a:cxnLst/>
              <a:rect l="l" t="t" r="r" b="b"/>
              <a:pathLst>
                <a:path w="569" h="628" extrusionOk="0">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solidFill>
              <a:srgbClr val="4AB9C4"/>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sp>
          <p:nvSpPr>
            <p:cNvPr id="2471" name="Google Shape;2471;p32"/>
            <p:cNvSpPr/>
            <p:nvPr/>
          </p:nvSpPr>
          <p:spPr>
            <a:xfrm>
              <a:off x="9485313" y="5387975"/>
              <a:ext cx="112712" cy="247650"/>
            </a:xfrm>
            <a:custGeom>
              <a:avLst/>
              <a:gdLst/>
              <a:ahLst/>
              <a:cxnLst/>
              <a:rect l="l" t="t" r="r" b="b"/>
              <a:pathLst>
                <a:path w="281" h="625" extrusionOk="0">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solidFill>
              <a:srgbClr val="2D75B6"/>
            </a:solidFill>
            <a:ln>
              <a:noFill/>
            </a:ln>
          </p:spPr>
          <p:txBody>
            <a:bodyPr spcFirstLastPara="1" wrap="square" lIns="91425" tIns="45700" rIns="91425" bIns="45700" anchor="t" anchorCtr="0">
              <a:noAutofit/>
            </a:bodyPr>
            <a:lstStyle/>
            <a:p>
              <a:pPr>
                <a:buSzPts val="1800"/>
              </a:pPr>
              <a:endParaRPr>
                <a:solidFill>
                  <a:schemeClr val="dk1"/>
                </a:solidFill>
                <a:latin typeface="Roboto Light"/>
                <a:ea typeface="Roboto Light"/>
                <a:cs typeface="Roboto Light"/>
                <a:sym typeface="Roboto Light"/>
              </a:endParaRPr>
            </a:p>
          </p:txBody>
        </p:sp>
      </p:grpSp>
      <p:sp>
        <p:nvSpPr>
          <p:cNvPr id="2472" name="Google Shape;2472;p32"/>
          <p:cNvSpPr/>
          <p:nvPr/>
        </p:nvSpPr>
        <p:spPr>
          <a:xfrm>
            <a:off x="10303033" y="5847345"/>
            <a:ext cx="608191" cy="257369"/>
          </a:xfrm>
          <a:prstGeom prst="rect">
            <a:avLst/>
          </a:prstGeom>
          <a:noFill/>
          <a:ln>
            <a:noFill/>
          </a:ln>
        </p:spPr>
        <p:txBody>
          <a:bodyPr spcFirstLastPara="1" wrap="square" lIns="72000" tIns="36000" rIns="72000" bIns="36000" anchor="t" anchorCtr="0">
            <a:spAutoFit/>
          </a:bodyPr>
          <a:lstStyle/>
          <a:p>
            <a:pPr algn="ctr">
              <a:buSzPts val="1200"/>
            </a:pPr>
            <a:r>
              <a:rPr lang="en-US" sz="1200" b="1">
                <a:solidFill>
                  <a:srgbClr val="3F3F3F"/>
                </a:solidFill>
                <a:latin typeface="Roboto"/>
                <a:ea typeface="Roboto"/>
                <a:cs typeface="Roboto"/>
                <a:sym typeface="Roboto"/>
              </a:rPr>
              <a:t>USER</a:t>
            </a:r>
            <a:endParaRPr sz="1400"/>
          </a:p>
        </p:txBody>
      </p:sp>
      <p:sp>
        <p:nvSpPr>
          <p:cNvPr id="2473" name="Google Shape;2473;p32"/>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r>
              <a:rPr lang="en-US"/>
              <a:t>https://pegasus.isi.edu</a:t>
            </a:r>
            <a:endParaRPr/>
          </a:p>
        </p:txBody>
      </p:sp>
      <p:sp>
        <p:nvSpPr>
          <p:cNvPr id="2474" name="Google Shape;2474;p32"/>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35"/>
          <p:cNvSpPr/>
          <p:nvPr/>
        </p:nvSpPr>
        <p:spPr>
          <a:xfrm>
            <a:off x="6146801" y="1549369"/>
            <a:ext cx="5298195" cy="3017520"/>
          </a:xfrm>
          <a:prstGeom prst="roundRect">
            <a:avLst>
              <a:gd name="adj" fmla="val 3241"/>
            </a:avLst>
          </a:prstGeom>
          <a:solidFill>
            <a:srgbClr val="00B0F0">
              <a:alpha val="9019"/>
            </a:srgbClr>
          </a:solidFill>
          <a:ln>
            <a:noFill/>
          </a:ln>
        </p:spPr>
        <p:txBody>
          <a:bodyPr spcFirstLastPara="1" wrap="square" lIns="91425" tIns="45700" rIns="91425" bIns="45700" anchor="ctr" anchorCtr="0">
            <a:noAutofit/>
          </a:bodyPr>
          <a:lstStyle/>
          <a:p>
            <a:pPr algn="ctr">
              <a:buSzPts val="1400"/>
            </a:pPr>
            <a:endParaRPr sz="1400">
              <a:solidFill>
                <a:schemeClr val="lt1"/>
              </a:solidFill>
            </a:endParaRPr>
          </a:p>
        </p:txBody>
      </p:sp>
      <p:sp>
        <p:nvSpPr>
          <p:cNvPr id="2569" name="Google Shape;2569;p35"/>
          <p:cNvSpPr txBox="1">
            <a:spLocks noGrp="1"/>
          </p:cNvSpPr>
          <p:nvPr>
            <p:ph type="title"/>
          </p:nvPr>
        </p:nvSpPr>
        <p:spPr>
          <a:xfrm>
            <a:off x="838200" y="365125"/>
            <a:ext cx="9548675" cy="646331"/>
          </a:xfrm>
          <a:prstGeom prst="rect">
            <a:avLst/>
          </a:prstGeom>
          <a:noFill/>
          <a:ln>
            <a:noFill/>
          </a:ln>
        </p:spPr>
        <p:txBody>
          <a:bodyPr spcFirstLastPara="1" vert="horz" wrap="square" lIns="121900" tIns="121900" rIns="121900" bIns="121900" rtlCol="0" anchor="t" anchorCtr="0">
            <a:noAutofit/>
          </a:bodyPr>
          <a:lstStyle/>
          <a:p>
            <a:pPr>
              <a:buClr>
                <a:srgbClr val="2D75B6"/>
              </a:buClr>
              <a:buSzPts val="3600"/>
            </a:pPr>
            <a:r>
              <a:rPr lang="en-US">
                <a:solidFill>
                  <a:srgbClr val="2D75B6"/>
                </a:solidFill>
              </a:rPr>
              <a:t>Challenges to Scientific Data Integrity</a:t>
            </a:r>
            <a:endParaRPr b="1">
              <a:solidFill>
                <a:srgbClr val="757070"/>
              </a:solidFill>
            </a:endParaRPr>
          </a:p>
        </p:txBody>
      </p:sp>
      <p:sp>
        <p:nvSpPr>
          <p:cNvPr id="2570" name="Google Shape;2570;p35"/>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41</a:t>
            </a:fld>
            <a:endParaRPr/>
          </a:p>
        </p:txBody>
      </p:sp>
      <p:sp>
        <p:nvSpPr>
          <p:cNvPr id="2571" name="Google Shape;2571;p35"/>
          <p:cNvSpPr/>
          <p:nvPr/>
        </p:nvSpPr>
        <p:spPr>
          <a:xfrm>
            <a:off x="858002" y="4860592"/>
            <a:ext cx="10586993" cy="934357"/>
          </a:xfrm>
          <a:prstGeom prst="roundRect">
            <a:avLst>
              <a:gd name="adj" fmla="val 7152"/>
            </a:avLst>
          </a:prstGeom>
          <a:solidFill>
            <a:srgbClr val="365CAA"/>
          </a:solidFill>
          <a:ln>
            <a:noFill/>
          </a:ln>
        </p:spPr>
        <p:txBody>
          <a:bodyPr spcFirstLastPara="1" wrap="square" lIns="91425" tIns="45700" rIns="91425" bIns="45700" anchor="ctr" anchorCtr="0">
            <a:noAutofit/>
          </a:bodyPr>
          <a:lstStyle/>
          <a:p>
            <a:pPr algn="ctr">
              <a:buSzPts val="2000"/>
            </a:pPr>
            <a:r>
              <a:rPr lang="en-US" sz="2000">
                <a:solidFill>
                  <a:schemeClr val="lt1"/>
                </a:solidFill>
                <a:latin typeface="Roboto"/>
                <a:ea typeface="Roboto"/>
                <a:cs typeface="Roboto"/>
                <a:sym typeface="Roboto"/>
              </a:rPr>
              <a:t>User Perception: “Am I not already protected? I have heard about TCP checksums, </a:t>
            </a:r>
            <a:endParaRPr sz="2000">
              <a:solidFill>
                <a:schemeClr val="lt1"/>
              </a:solidFill>
              <a:latin typeface="Roboto"/>
              <a:ea typeface="Roboto"/>
              <a:cs typeface="Roboto"/>
              <a:sym typeface="Roboto"/>
            </a:endParaRPr>
          </a:p>
          <a:p>
            <a:pPr algn="ctr">
              <a:buSzPts val="2000"/>
            </a:pPr>
            <a:r>
              <a:rPr lang="en-US" sz="2000">
                <a:solidFill>
                  <a:schemeClr val="lt1"/>
                </a:solidFill>
                <a:latin typeface="Roboto"/>
                <a:ea typeface="Roboto"/>
                <a:cs typeface="Roboto"/>
                <a:sym typeface="Roboto"/>
              </a:rPr>
              <a:t>encrypted transfers, checksum validation, RAID and erasure coding – is that not enough?”</a:t>
            </a:r>
            <a:endParaRPr sz="1200">
              <a:latin typeface="Roboto"/>
              <a:ea typeface="Roboto"/>
              <a:cs typeface="Roboto"/>
              <a:sym typeface="Roboto"/>
            </a:endParaRPr>
          </a:p>
        </p:txBody>
      </p:sp>
      <p:sp>
        <p:nvSpPr>
          <p:cNvPr id="2572" name="Google Shape;2572;p35"/>
          <p:cNvSpPr/>
          <p:nvPr/>
        </p:nvSpPr>
        <p:spPr>
          <a:xfrm>
            <a:off x="1162802" y="1747003"/>
            <a:ext cx="4653799" cy="1200288"/>
          </a:xfrm>
          <a:prstGeom prst="rect">
            <a:avLst/>
          </a:prstGeom>
          <a:noFill/>
          <a:ln>
            <a:noFill/>
          </a:ln>
        </p:spPr>
        <p:txBody>
          <a:bodyPr spcFirstLastPara="1" wrap="square" lIns="91425" tIns="45700" rIns="91425" bIns="45700" anchor="t" anchorCtr="0">
            <a:spAutoFit/>
          </a:bodyPr>
          <a:lstStyle/>
          <a:p>
            <a:pPr algn="ctr">
              <a:lnSpc>
                <a:spcPct val="90000"/>
              </a:lnSpc>
              <a:buSzPts val="2800"/>
            </a:pPr>
            <a:r>
              <a:rPr lang="en-US" sz="2800" b="1">
                <a:solidFill>
                  <a:srgbClr val="3F3F3F"/>
                </a:solidFill>
                <a:latin typeface="Roboto"/>
                <a:ea typeface="Roboto"/>
                <a:cs typeface="Roboto"/>
                <a:sym typeface="Roboto"/>
              </a:rPr>
              <a:t>Modern IT systems </a:t>
            </a:r>
            <a:endParaRPr sz="2800" b="1">
              <a:solidFill>
                <a:srgbClr val="3F3F3F"/>
              </a:solidFill>
              <a:latin typeface="Roboto"/>
              <a:ea typeface="Roboto"/>
              <a:cs typeface="Roboto"/>
              <a:sym typeface="Roboto"/>
            </a:endParaRPr>
          </a:p>
          <a:p>
            <a:pPr algn="ctr">
              <a:lnSpc>
                <a:spcPct val="90000"/>
              </a:lnSpc>
              <a:buSzPts val="2800"/>
            </a:pPr>
            <a:r>
              <a:rPr lang="en-US" sz="2800" b="1">
                <a:solidFill>
                  <a:srgbClr val="3F3F3F"/>
                </a:solidFill>
                <a:latin typeface="Roboto"/>
                <a:ea typeface="Roboto"/>
                <a:cs typeface="Roboto"/>
                <a:sym typeface="Roboto"/>
              </a:rPr>
              <a:t>are not perfect </a:t>
            </a:r>
            <a:endParaRPr sz="2800" b="1">
              <a:solidFill>
                <a:srgbClr val="3F3F3F"/>
              </a:solidFill>
              <a:latin typeface="Roboto"/>
              <a:ea typeface="Roboto"/>
              <a:cs typeface="Roboto"/>
              <a:sym typeface="Roboto"/>
            </a:endParaRPr>
          </a:p>
          <a:p>
            <a:pPr algn="ctr">
              <a:lnSpc>
                <a:spcPct val="90000"/>
              </a:lnSpc>
              <a:buSzPts val="2400"/>
            </a:pPr>
            <a:r>
              <a:rPr lang="en-US" sz="2400">
                <a:solidFill>
                  <a:srgbClr val="BA083A"/>
                </a:solidFill>
                <a:latin typeface="Roboto"/>
                <a:ea typeface="Roboto"/>
                <a:cs typeface="Roboto"/>
                <a:sym typeface="Roboto"/>
              </a:rPr>
              <a:t>- errors creep in.</a:t>
            </a:r>
            <a:endParaRPr sz="1400"/>
          </a:p>
        </p:txBody>
      </p:sp>
      <p:sp>
        <p:nvSpPr>
          <p:cNvPr id="2573" name="Google Shape;2573;p35"/>
          <p:cNvSpPr/>
          <p:nvPr/>
        </p:nvSpPr>
        <p:spPr>
          <a:xfrm>
            <a:off x="1162802" y="3311161"/>
            <a:ext cx="4653799" cy="1144888"/>
          </a:xfrm>
          <a:prstGeom prst="rect">
            <a:avLst/>
          </a:prstGeom>
          <a:noFill/>
          <a:ln>
            <a:noFill/>
          </a:ln>
        </p:spPr>
        <p:txBody>
          <a:bodyPr spcFirstLastPara="1" wrap="square" lIns="91425" tIns="45700" rIns="91425" bIns="45700" anchor="t" anchorCtr="0">
            <a:spAutoFit/>
          </a:bodyPr>
          <a:lstStyle/>
          <a:p>
            <a:pPr algn="ctr">
              <a:lnSpc>
                <a:spcPct val="90000"/>
              </a:lnSpc>
              <a:buSzPts val="2400"/>
            </a:pPr>
            <a:r>
              <a:rPr lang="en-US" sz="2400">
                <a:solidFill>
                  <a:srgbClr val="3F3F3F"/>
                </a:solidFill>
                <a:latin typeface="Roboto"/>
                <a:ea typeface="Roboto"/>
                <a:cs typeface="Roboto"/>
                <a:sym typeface="Roboto"/>
              </a:rPr>
              <a:t>At modern </a:t>
            </a:r>
            <a:r>
              <a:rPr lang="en-US" sz="2800" b="1">
                <a:solidFill>
                  <a:srgbClr val="119D96"/>
                </a:solidFill>
                <a:latin typeface="Roboto"/>
                <a:ea typeface="Roboto"/>
                <a:cs typeface="Roboto"/>
                <a:sym typeface="Roboto"/>
              </a:rPr>
              <a:t>“Big Data” </a:t>
            </a:r>
            <a:r>
              <a:rPr lang="en-US" sz="2400">
                <a:solidFill>
                  <a:srgbClr val="3F3F3F"/>
                </a:solidFill>
                <a:latin typeface="Roboto"/>
                <a:ea typeface="Roboto"/>
                <a:cs typeface="Roboto"/>
                <a:sym typeface="Roboto"/>
              </a:rPr>
              <a:t>sizes we are starting to see checksums breaking down.</a:t>
            </a:r>
            <a:endParaRPr sz="1400"/>
          </a:p>
        </p:txBody>
      </p:sp>
      <p:sp>
        <p:nvSpPr>
          <p:cNvPr id="2574" name="Google Shape;2574;p35"/>
          <p:cNvSpPr/>
          <p:nvPr/>
        </p:nvSpPr>
        <p:spPr>
          <a:xfrm>
            <a:off x="6530095" y="2125568"/>
            <a:ext cx="4531604" cy="1865086"/>
          </a:xfrm>
          <a:prstGeom prst="rect">
            <a:avLst/>
          </a:prstGeom>
          <a:noFill/>
          <a:ln>
            <a:noFill/>
          </a:ln>
        </p:spPr>
        <p:txBody>
          <a:bodyPr spcFirstLastPara="1" wrap="square" lIns="91425" tIns="45700" rIns="91425" bIns="45700" anchor="t" anchorCtr="0">
            <a:spAutoFit/>
          </a:bodyPr>
          <a:lstStyle/>
          <a:p>
            <a:pPr algn="ctr">
              <a:lnSpc>
                <a:spcPct val="90000"/>
              </a:lnSpc>
              <a:buSzPts val="3200"/>
            </a:pPr>
            <a:r>
              <a:rPr lang="en-US" sz="3200" b="1">
                <a:solidFill>
                  <a:srgbClr val="3F3F3F"/>
                </a:solidFill>
                <a:latin typeface="Roboto"/>
                <a:ea typeface="Roboto"/>
                <a:cs typeface="Roboto"/>
                <a:sym typeface="Roboto"/>
              </a:rPr>
              <a:t>Plus there is the threat of intentional changes: </a:t>
            </a:r>
            <a:r>
              <a:rPr lang="en-US" sz="3200" b="1" i="1">
                <a:solidFill>
                  <a:srgbClr val="BA083A"/>
                </a:solidFill>
                <a:latin typeface="Roboto"/>
                <a:ea typeface="Roboto"/>
                <a:cs typeface="Roboto"/>
                <a:sym typeface="Roboto"/>
              </a:rPr>
              <a:t>malicious attackers, insider threats, etc.</a:t>
            </a:r>
            <a:endParaRPr sz="1400"/>
          </a:p>
        </p:txBody>
      </p:sp>
      <p:cxnSp>
        <p:nvCxnSpPr>
          <p:cNvPr id="2575" name="Google Shape;2575;p35"/>
          <p:cNvCxnSpPr/>
          <p:nvPr/>
        </p:nvCxnSpPr>
        <p:spPr>
          <a:xfrm>
            <a:off x="1425951" y="3129247"/>
            <a:ext cx="4127500" cy="0"/>
          </a:xfrm>
          <a:prstGeom prst="straightConnector1">
            <a:avLst/>
          </a:prstGeom>
          <a:noFill/>
          <a:ln w="9525" cap="flat" cmpd="sng">
            <a:solidFill>
              <a:srgbClr val="7F7F7F"/>
            </a:solidFill>
            <a:prstDash val="dash"/>
            <a:round/>
            <a:headEnd type="none" w="sm" len="sm"/>
            <a:tailEnd type="none" w="sm" len="sm"/>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36"/>
          <p:cNvSpPr txBox="1">
            <a:spLocks noGrp="1"/>
          </p:cNvSpPr>
          <p:nvPr>
            <p:ph type="title"/>
          </p:nvPr>
        </p:nvSpPr>
        <p:spPr>
          <a:xfrm>
            <a:off x="838200" y="365125"/>
            <a:ext cx="9548675" cy="646331"/>
          </a:xfrm>
          <a:prstGeom prst="rect">
            <a:avLst/>
          </a:prstGeom>
          <a:noFill/>
          <a:ln>
            <a:noFill/>
          </a:ln>
        </p:spPr>
        <p:txBody>
          <a:bodyPr spcFirstLastPara="1" vert="horz" wrap="square" lIns="121900" tIns="121900" rIns="121900" bIns="121900" rtlCol="0" anchor="t" anchorCtr="0">
            <a:noAutofit/>
          </a:bodyPr>
          <a:lstStyle/>
          <a:p>
            <a:pPr>
              <a:buClr>
                <a:srgbClr val="2D75B6"/>
              </a:buClr>
              <a:buSzPts val="3600"/>
            </a:pPr>
            <a:r>
              <a:rPr lang="en-US">
                <a:solidFill>
                  <a:srgbClr val="2D75B6"/>
                </a:solidFill>
              </a:rPr>
              <a:t>Automatic Integrity </a:t>
            </a:r>
            <a:br>
              <a:rPr lang="en-US">
                <a:solidFill>
                  <a:srgbClr val="2D75B6"/>
                </a:solidFill>
              </a:rPr>
            </a:br>
            <a:r>
              <a:rPr lang="en-US">
                <a:solidFill>
                  <a:srgbClr val="2D75B6"/>
                </a:solidFill>
              </a:rPr>
              <a:t>Checking in Pegasus</a:t>
            </a:r>
            <a:endParaRPr b="1">
              <a:solidFill>
                <a:srgbClr val="757070"/>
              </a:solidFill>
            </a:endParaRPr>
          </a:p>
        </p:txBody>
      </p:sp>
      <p:sp>
        <p:nvSpPr>
          <p:cNvPr id="2581" name="Google Shape;2581;p36"/>
          <p:cNvSpPr txBox="1">
            <a:spLocks noGrp="1"/>
          </p:cNvSpPr>
          <p:nvPr>
            <p:ph type="sldNum" idx="12"/>
          </p:nvPr>
        </p:nvSpPr>
        <p:spPr>
          <a:xfrm>
            <a:off x="11410949" y="6356351"/>
            <a:ext cx="408163" cy="365125"/>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42</a:t>
            </a:fld>
            <a:endParaRPr/>
          </a:p>
        </p:txBody>
      </p:sp>
      <p:sp>
        <p:nvSpPr>
          <p:cNvPr id="2582" name="Google Shape;2582;p36"/>
          <p:cNvSpPr/>
          <p:nvPr/>
        </p:nvSpPr>
        <p:spPr>
          <a:xfrm>
            <a:off x="838200" y="1640172"/>
            <a:ext cx="4507557" cy="1015622"/>
          </a:xfrm>
          <a:prstGeom prst="rect">
            <a:avLst/>
          </a:prstGeom>
          <a:noFill/>
          <a:ln>
            <a:noFill/>
          </a:ln>
        </p:spPr>
        <p:txBody>
          <a:bodyPr spcFirstLastPara="1" wrap="square" lIns="91425" tIns="45700" rIns="91425" bIns="45700" anchor="t" anchorCtr="0">
            <a:spAutoFit/>
          </a:bodyPr>
          <a:lstStyle/>
          <a:p>
            <a:pPr>
              <a:buSzPts val="2000"/>
            </a:pPr>
            <a:r>
              <a:rPr lang="en-US" sz="2000" b="1">
                <a:solidFill>
                  <a:srgbClr val="BA083A"/>
                </a:solidFill>
                <a:latin typeface="Roboto"/>
                <a:ea typeface="Roboto"/>
                <a:cs typeface="Roboto"/>
                <a:sym typeface="Roboto"/>
              </a:rPr>
              <a:t>Pegasus performs integrity checksums on input files right before a job starts on the remote node.</a:t>
            </a:r>
            <a:endParaRPr sz="1400"/>
          </a:p>
        </p:txBody>
      </p:sp>
      <p:sp>
        <p:nvSpPr>
          <p:cNvPr id="2583" name="Google Shape;2583;p36"/>
          <p:cNvSpPr txBox="1"/>
          <p:nvPr/>
        </p:nvSpPr>
        <p:spPr>
          <a:xfrm>
            <a:off x="838201" y="2805766"/>
            <a:ext cx="4188657" cy="2492950"/>
          </a:xfrm>
          <a:prstGeom prst="rect">
            <a:avLst/>
          </a:prstGeom>
          <a:noFill/>
          <a:ln>
            <a:noFill/>
          </a:ln>
        </p:spPr>
        <p:txBody>
          <a:bodyPr spcFirstLastPara="1" wrap="square" lIns="91425" tIns="45700" rIns="91425" bIns="45700" anchor="t" anchorCtr="0">
            <a:spAutoFit/>
          </a:bodyPr>
          <a:lstStyle/>
          <a:p>
            <a:pPr marL="285744" indent="-285744">
              <a:buClr>
                <a:srgbClr val="F16D19"/>
              </a:buClr>
              <a:buSzPts val="1800"/>
              <a:buFont typeface="Montserrat"/>
              <a:buChar char="▶"/>
            </a:pPr>
            <a:r>
              <a:rPr lang="en-US">
                <a:solidFill>
                  <a:srgbClr val="3F3F3F"/>
                </a:solidFill>
                <a:latin typeface="Roboto"/>
                <a:ea typeface="Roboto"/>
                <a:cs typeface="Roboto"/>
                <a:sym typeface="Roboto"/>
              </a:rPr>
              <a:t>For raw inputs, </a:t>
            </a:r>
            <a:r>
              <a:rPr lang="en-US" b="1">
                <a:solidFill>
                  <a:srgbClr val="F48A47"/>
                </a:solidFill>
                <a:latin typeface="Roboto"/>
                <a:ea typeface="Roboto"/>
                <a:cs typeface="Roboto"/>
                <a:sym typeface="Roboto"/>
              </a:rPr>
              <a:t>checksums specified in the input replica catalog </a:t>
            </a:r>
            <a:r>
              <a:rPr lang="en-US">
                <a:solidFill>
                  <a:srgbClr val="3F3F3F"/>
                </a:solidFill>
                <a:latin typeface="Roboto"/>
                <a:ea typeface="Roboto"/>
                <a:cs typeface="Roboto"/>
                <a:sym typeface="Roboto"/>
              </a:rPr>
              <a:t>along with file locations</a:t>
            </a:r>
            <a:endParaRPr sz="1400"/>
          </a:p>
          <a:p>
            <a:pPr marL="285744" indent="-285744">
              <a:spcBef>
                <a:spcPts val="1200"/>
              </a:spcBef>
              <a:buClr>
                <a:srgbClr val="F16D19"/>
              </a:buClr>
              <a:buSzPts val="1800"/>
              <a:buFont typeface="Montserrat"/>
              <a:buChar char="▶"/>
            </a:pPr>
            <a:r>
              <a:rPr lang="en-US">
                <a:solidFill>
                  <a:srgbClr val="3F3F3F"/>
                </a:solidFill>
                <a:latin typeface="Roboto"/>
                <a:ea typeface="Roboto"/>
                <a:cs typeface="Roboto"/>
                <a:sym typeface="Roboto"/>
              </a:rPr>
              <a:t>All </a:t>
            </a:r>
            <a:r>
              <a:rPr lang="en-US" b="1">
                <a:solidFill>
                  <a:srgbClr val="F48A47"/>
                </a:solidFill>
                <a:latin typeface="Roboto"/>
                <a:ea typeface="Roboto"/>
                <a:cs typeface="Roboto"/>
                <a:sym typeface="Roboto"/>
              </a:rPr>
              <a:t>intermediate</a:t>
            </a:r>
            <a:r>
              <a:rPr lang="en-US">
                <a:solidFill>
                  <a:srgbClr val="3F3F3F"/>
                </a:solidFill>
                <a:latin typeface="Roboto"/>
                <a:ea typeface="Roboto"/>
                <a:cs typeface="Roboto"/>
                <a:sym typeface="Roboto"/>
              </a:rPr>
              <a:t> and </a:t>
            </a:r>
            <a:r>
              <a:rPr lang="en-US" b="1">
                <a:solidFill>
                  <a:srgbClr val="F48A47"/>
                </a:solidFill>
                <a:latin typeface="Roboto"/>
                <a:ea typeface="Roboto"/>
                <a:cs typeface="Roboto"/>
                <a:sym typeface="Roboto"/>
              </a:rPr>
              <a:t>output</a:t>
            </a:r>
            <a:r>
              <a:rPr lang="en-US">
                <a:solidFill>
                  <a:srgbClr val="3F3F3F"/>
                </a:solidFill>
                <a:latin typeface="Roboto"/>
                <a:ea typeface="Roboto"/>
                <a:cs typeface="Roboto"/>
                <a:sym typeface="Roboto"/>
              </a:rPr>
              <a:t> files checksums are generated and tracked within the system.</a:t>
            </a:r>
            <a:endParaRPr sz="1400"/>
          </a:p>
          <a:p>
            <a:pPr marL="285744" indent="-285744">
              <a:spcBef>
                <a:spcPts val="1200"/>
              </a:spcBef>
              <a:spcAft>
                <a:spcPts val="1200"/>
              </a:spcAft>
              <a:buClr>
                <a:srgbClr val="F16D19"/>
              </a:buClr>
              <a:buSzPts val="1800"/>
              <a:buFont typeface="Montserrat"/>
              <a:buChar char="▶"/>
            </a:pPr>
            <a:r>
              <a:rPr lang="en-US">
                <a:solidFill>
                  <a:srgbClr val="3F3F3F"/>
                </a:solidFill>
                <a:latin typeface="Roboto"/>
                <a:ea typeface="Roboto"/>
                <a:cs typeface="Roboto"/>
                <a:sym typeface="Roboto"/>
              </a:rPr>
              <a:t>Support for </a:t>
            </a:r>
            <a:r>
              <a:rPr lang="en-US" b="1">
                <a:solidFill>
                  <a:srgbClr val="F48A47"/>
                </a:solidFill>
                <a:latin typeface="Roboto"/>
                <a:ea typeface="Roboto"/>
                <a:cs typeface="Roboto"/>
                <a:sym typeface="Roboto"/>
              </a:rPr>
              <a:t>sha256 </a:t>
            </a:r>
            <a:r>
              <a:rPr lang="en-US">
                <a:solidFill>
                  <a:srgbClr val="3F3F3F"/>
                </a:solidFill>
                <a:latin typeface="Roboto"/>
                <a:ea typeface="Roboto"/>
                <a:cs typeface="Roboto"/>
                <a:sym typeface="Roboto"/>
              </a:rPr>
              <a:t>checksums</a:t>
            </a:r>
            <a:endParaRPr sz="1400"/>
          </a:p>
        </p:txBody>
      </p:sp>
      <p:sp>
        <p:nvSpPr>
          <p:cNvPr id="2584" name="Google Shape;2584;p36"/>
          <p:cNvSpPr/>
          <p:nvPr/>
        </p:nvSpPr>
        <p:spPr>
          <a:xfrm>
            <a:off x="1143001" y="5361609"/>
            <a:ext cx="3883857" cy="825273"/>
          </a:xfrm>
          <a:prstGeom prst="roundRect">
            <a:avLst>
              <a:gd name="adj" fmla="val 50000"/>
            </a:avLst>
          </a:prstGeom>
          <a:solidFill>
            <a:srgbClr val="BA083A"/>
          </a:solidFill>
          <a:ln>
            <a:noFill/>
          </a:ln>
        </p:spPr>
        <p:txBody>
          <a:bodyPr spcFirstLastPara="1" wrap="square" lIns="72000" tIns="36000" rIns="72000" bIns="36000" anchor="ctr" anchorCtr="0">
            <a:noAutofit/>
          </a:bodyPr>
          <a:lstStyle/>
          <a:p>
            <a:pPr algn="ctr">
              <a:buSzPts val="2000"/>
            </a:pPr>
            <a:r>
              <a:rPr lang="en-US" sz="2000" b="1">
                <a:solidFill>
                  <a:schemeClr val="lt1"/>
                </a:solidFill>
                <a:latin typeface="Roboto"/>
                <a:ea typeface="Roboto"/>
                <a:cs typeface="Roboto"/>
                <a:sym typeface="Roboto"/>
              </a:rPr>
              <a:t>Job failure is triggered</a:t>
            </a:r>
            <a:endParaRPr sz="2000" b="1">
              <a:solidFill>
                <a:schemeClr val="lt1"/>
              </a:solidFill>
              <a:latin typeface="Roboto"/>
              <a:ea typeface="Roboto"/>
              <a:cs typeface="Roboto"/>
              <a:sym typeface="Roboto"/>
            </a:endParaRPr>
          </a:p>
          <a:p>
            <a:pPr algn="ctr">
              <a:buSzPts val="2000"/>
            </a:pPr>
            <a:r>
              <a:rPr lang="en-US" sz="2000" b="1">
                <a:solidFill>
                  <a:schemeClr val="lt1"/>
                </a:solidFill>
                <a:latin typeface="Roboto"/>
                <a:ea typeface="Roboto"/>
                <a:cs typeface="Roboto"/>
                <a:sym typeface="Roboto"/>
              </a:rPr>
              <a:t>if checksums fail</a:t>
            </a:r>
            <a:endParaRPr sz="1400"/>
          </a:p>
        </p:txBody>
      </p:sp>
      <p:sp>
        <p:nvSpPr>
          <p:cNvPr id="2585" name="Google Shape;2585;p36"/>
          <p:cNvSpPr/>
          <p:nvPr/>
        </p:nvSpPr>
        <p:spPr>
          <a:xfrm>
            <a:off x="7139062" y="2989166"/>
            <a:ext cx="3086037" cy="1835828"/>
          </a:xfrm>
          <a:prstGeom prst="roundRect">
            <a:avLst>
              <a:gd name="adj" fmla="val 5855"/>
            </a:avLst>
          </a:prstGeom>
          <a:solidFill>
            <a:srgbClr val="E1EFD8">
              <a:alpha val="23921"/>
            </a:srgbClr>
          </a:solidFill>
          <a:ln w="12700" cap="flat" cmpd="sng">
            <a:solidFill>
              <a:srgbClr val="6CAF2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a:solidFill>
                <a:schemeClr val="lt1"/>
              </a:solidFill>
            </a:endParaRPr>
          </a:p>
        </p:txBody>
      </p:sp>
      <p:sp>
        <p:nvSpPr>
          <p:cNvPr id="2586" name="Google Shape;2586;p36"/>
          <p:cNvSpPr/>
          <p:nvPr/>
        </p:nvSpPr>
        <p:spPr>
          <a:xfrm>
            <a:off x="7762384" y="3167875"/>
            <a:ext cx="1594701" cy="1361504"/>
          </a:xfrm>
          <a:custGeom>
            <a:avLst/>
            <a:gdLst/>
            <a:ahLst/>
            <a:cxnLst/>
            <a:rect l="l" t="t" r="r" b="b"/>
            <a:pathLst>
              <a:path w="741362" h="763588" extrusionOk="0">
                <a:moveTo>
                  <a:pt x="0" y="354013"/>
                </a:moveTo>
                <a:lnTo>
                  <a:pt x="741362" y="0"/>
                </a:lnTo>
                <a:lnTo>
                  <a:pt x="542925" y="763588"/>
                </a:lnTo>
                <a:lnTo>
                  <a:pt x="0" y="354013"/>
                </a:lnTo>
                <a:close/>
              </a:path>
            </a:pathLst>
          </a:custGeom>
          <a:gradFill>
            <a:gsLst>
              <a:gs pos="0">
                <a:srgbClr val="C4E0B2">
                  <a:alpha val="44313"/>
                </a:srgbClr>
              </a:gs>
              <a:gs pos="100000">
                <a:srgbClr val="E1EFD8">
                  <a:alpha val="0"/>
                </a:srgbClr>
              </a:gs>
            </a:gsLst>
            <a:lin ang="0" scaled="0"/>
          </a:gradFill>
          <a:ln>
            <a:noFill/>
          </a:ln>
        </p:spPr>
        <p:txBody>
          <a:bodyPr spcFirstLastPara="1" wrap="square" lIns="91425" tIns="45700" rIns="91425" bIns="45700" anchor="ctr" anchorCtr="0">
            <a:noAutofit/>
          </a:bodyPr>
          <a:lstStyle/>
          <a:p>
            <a:pPr algn="ctr">
              <a:buSzPts val="1400"/>
            </a:pPr>
            <a:endParaRPr sz="1400">
              <a:solidFill>
                <a:schemeClr val="lt1"/>
              </a:solidFill>
            </a:endParaRPr>
          </a:p>
        </p:txBody>
      </p:sp>
      <p:sp>
        <p:nvSpPr>
          <p:cNvPr id="2587" name="Google Shape;2587;p36"/>
          <p:cNvSpPr/>
          <p:nvPr/>
        </p:nvSpPr>
        <p:spPr>
          <a:xfrm>
            <a:off x="8554580" y="3159845"/>
            <a:ext cx="1549195" cy="1549195"/>
          </a:xfrm>
          <a:prstGeom prst="ellipse">
            <a:avLst/>
          </a:prstGeom>
          <a:gradFill>
            <a:gsLst>
              <a:gs pos="0">
                <a:srgbClr val="E1EFD8">
                  <a:alpha val="44313"/>
                </a:srgbClr>
              </a:gs>
              <a:gs pos="17000">
                <a:srgbClr val="E1EFD8">
                  <a:alpha val="44313"/>
                </a:srgbClr>
              </a:gs>
              <a:gs pos="100000">
                <a:srgbClr val="C4E0B2"/>
              </a:gs>
            </a:gsLst>
            <a:path path="circle">
              <a:fillToRect l="50000" t="50000" r="50000" b="50000"/>
            </a:path>
            <a:tileRect/>
          </a:gradFill>
          <a:ln>
            <a:noFill/>
          </a:ln>
        </p:spPr>
        <p:txBody>
          <a:bodyPr spcFirstLastPara="1" wrap="square" lIns="91425" tIns="45700" rIns="91425" bIns="45700" anchor="ctr" anchorCtr="0">
            <a:noAutofit/>
          </a:bodyPr>
          <a:lstStyle/>
          <a:p>
            <a:pPr algn="ctr">
              <a:buSzPts val="1400"/>
            </a:pPr>
            <a:endParaRPr sz="1400">
              <a:solidFill>
                <a:schemeClr val="lt1"/>
              </a:solidFill>
            </a:endParaRPr>
          </a:p>
        </p:txBody>
      </p:sp>
      <p:sp>
        <p:nvSpPr>
          <p:cNvPr id="2588" name="Google Shape;2588;p36"/>
          <p:cNvSpPr/>
          <p:nvPr/>
        </p:nvSpPr>
        <p:spPr>
          <a:xfrm>
            <a:off x="7139062" y="1002174"/>
            <a:ext cx="3086037" cy="1835828"/>
          </a:xfrm>
          <a:prstGeom prst="roundRect">
            <a:avLst>
              <a:gd name="adj" fmla="val 5855"/>
            </a:avLst>
          </a:prstGeom>
          <a:solidFill>
            <a:srgbClr val="E1EFD8">
              <a:alpha val="23921"/>
            </a:srgbClr>
          </a:solidFill>
          <a:ln w="12700" cap="flat" cmpd="sng">
            <a:solidFill>
              <a:srgbClr val="6CAF2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a:solidFill>
                <a:schemeClr val="lt1"/>
              </a:solidFill>
            </a:endParaRPr>
          </a:p>
        </p:txBody>
      </p:sp>
      <p:sp>
        <p:nvSpPr>
          <p:cNvPr id="2589" name="Google Shape;2589;p36"/>
          <p:cNvSpPr/>
          <p:nvPr/>
        </p:nvSpPr>
        <p:spPr>
          <a:xfrm>
            <a:off x="7762384" y="1153519"/>
            <a:ext cx="1594701" cy="1361504"/>
          </a:xfrm>
          <a:custGeom>
            <a:avLst/>
            <a:gdLst/>
            <a:ahLst/>
            <a:cxnLst/>
            <a:rect l="l" t="t" r="r" b="b"/>
            <a:pathLst>
              <a:path w="741362" h="763588" extrusionOk="0">
                <a:moveTo>
                  <a:pt x="0" y="354013"/>
                </a:moveTo>
                <a:lnTo>
                  <a:pt x="741362" y="0"/>
                </a:lnTo>
                <a:lnTo>
                  <a:pt x="542925" y="763588"/>
                </a:lnTo>
                <a:lnTo>
                  <a:pt x="0" y="354013"/>
                </a:lnTo>
                <a:close/>
              </a:path>
            </a:pathLst>
          </a:custGeom>
          <a:gradFill>
            <a:gsLst>
              <a:gs pos="0">
                <a:srgbClr val="C4E0B2">
                  <a:alpha val="44313"/>
                </a:srgbClr>
              </a:gs>
              <a:gs pos="100000">
                <a:srgbClr val="E1EFD8">
                  <a:alpha val="0"/>
                </a:srgbClr>
              </a:gs>
            </a:gsLst>
            <a:lin ang="0" scaled="0"/>
          </a:gradFill>
          <a:ln>
            <a:noFill/>
          </a:ln>
        </p:spPr>
        <p:txBody>
          <a:bodyPr spcFirstLastPara="1" wrap="square" lIns="91425" tIns="45700" rIns="91425" bIns="45700" anchor="ctr" anchorCtr="0">
            <a:noAutofit/>
          </a:bodyPr>
          <a:lstStyle/>
          <a:p>
            <a:pPr algn="ctr">
              <a:buSzPts val="1400"/>
            </a:pPr>
            <a:endParaRPr sz="1400">
              <a:solidFill>
                <a:schemeClr val="lt1"/>
              </a:solidFill>
            </a:endParaRPr>
          </a:p>
        </p:txBody>
      </p:sp>
      <p:sp>
        <p:nvSpPr>
          <p:cNvPr id="2590" name="Google Shape;2590;p36"/>
          <p:cNvSpPr/>
          <p:nvPr/>
        </p:nvSpPr>
        <p:spPr>
          <a:xfrm>
            <a:off x="8554580" y="1145489"/>
            <a:ext cx="1549195" cy="1549195"/>
          </a:xfrm>
          <a:prstGeom prst="ellipse">
            <a:avLst/>
          </a:prstGeom>
          <a:gradFill>
            <a:gsLst>
              <a:gs pos="0">
                <a:srgbClr val="E1EFD8">
                  <a:alpha val="44313"/>
                </a:srgbClr>
              </a:gs>
              <a:gs pos="17000">
                <a:srgbClr val="E1EFD8">
                  <a:alpha val="44313"/>
                </a:srgbClr>
              </a:gs>
              <a:gs pos="100000">
                <a:srgbClr val="C4E0B2"/>
              </a:gs>
            </a:gsLst>
            <a:path path="circle">
              <a:fillToRect l="50000" t="50000" r="50000" b="50000"/>
            </a:path>
            <a:tileRect/>
          </a:gradFill>
          <a:ln>
            <a:noFill/>
          </a:ln>
        </p:spPr>
        <p:txBody>
          <a:bodyPr spcFirstLastPara="1" wrap="square" lIns="91425" tIns="45700" rIns="91425" bIns="45700" anchor="ctr" anchorCtr="0">
            <a:noAutofit/>
          </a:bodyPr>
          <a:lstStyle/>
          <a:p>
            <a:pPr algn="ctr">
              <a:buSzPts val="1400"/>
            </a:pPr>
            <a:endParaRPr sz="1400">
              <a:solidFill>
                <a:schemeClr val="lt1"/>
              </a:solidFill>
            </a:endParaRPr>
          </a:p>
        </p:txBody>
      </p:sp>
      <p:sp>
        <p:nvSpPr>
          <p:cNvPr id="2591" name="Google Shape;2591;p36"/>
          <p:cNvSpPr/>
          <p:nvPr/>
        </p:nvSpPr>
        <p:spPr>
          <a:xfrm>
            <a:off x="5576289" y="1252563"/>
            <a:ext cx="1453985" cy="3570227"/>
          </a:xfrm>
          <a:prstGeom prst="round2SameRect">
            <a:avLst>
              <a:gd name="adj1" fmla="val 0"/>
              <a:gd name="adj2" fmla="val 0"/>
            </a:avLst>
          </a:prstGeom>
          <a:solidFill>
            <a:srgbClr val="D8E2F3">
              <a:alpha val="23921"/>
            </a:srgbClr>
          </a:solidFill>
          <a:ln w="12700" cap="flat" cmpd="sng">
            <a:solidFill>
              <a:srgbClr val="2D75B6"/>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a:solidFill>
                <a:schemeClr val="lt1"/>
              </a:solidFill>
            </a:endParaRPr>
          </a:p>
        </p:txBody>
      </p:sp>
      <p:sp>
        <p:nvSpPr>
          <p:cNvPr id="2592" name="Google Shape;2592;p36"/>
          <p:cNvSpPr/>
          <p:nvPr/>
        </p:nvSpPr>
        <p:spPr>
          <a:xfrm>
            <a:off x="5637115" y="1312261"/>
            <a:ext cx="1332328" cy="2578183"/>
          </a:xfrm>
          <a:prstGeom prst="rect">
            <a:avLst/>
          </a:prstGeom>
          <a:gradFill>
            <a:gsLst>
              <a:gs pos="0">
                <a:srgbClr val="BFBFBF"/>
              </a:gs>
              <a:gs pos="100000">
                <a:srgbClr val="7F7F7F"/>
              </a:gs>
            </a:gsLst>
            <a:path path="circle">
              <a:fillToRect l="50000" t="50000" r="50000" b="50000"/>
            </a:path>
            <a:tileRect/>
          </a:gradFill>
          <a:ln>
            <a:noFill/>
          </a:ln>
        </p:spPr>
        <p:txBody>
          <a:bodyPr spcFirstLastPara="1" wrap="square" lIns="91425" tIns="45700" rIns="91425" bIns="45700" anchor="ctr" anchorCtr="0">
            <a:noAutofit/>
          </a:bodyPr>
          <a:lstStyle/>
          <a:p>
            <a:pPr algn="ctr">
              <a:buSzPts val="1400"/>
            </a:pPr>
            <a:endParaRPr sz="1400">
              <a:solidFill>
                <a:schemeClr val="lt1"/>
              </a:solidFill>
            </a:endParaRPr>
          </a:p>
        </p:txBody>
      </p:sp>
      <p:sp>
        <p:nvSpPr>
          <p:cNvPr id="2593" name="Google Shape;2593;p36"/>
          <p:cNvSpPr/>
          <p:nvPr/>
        </p:nvSpPr>
        <p:spPr>
          <a:xfrm>
            <a:off x="5553076" y="5483989"/>
            <a:ext cx="6266037" cy="815332"/>
          </a:xfrm>
          <a:prstGeom prst="rect">
            <a:avLst/>
          </a:prstGeom>
          <a:solidFill>
            <a:srgbClr val="F2F2F2">
              <a:alpha val="23921"/>
            </a:srgbClr>
          </a:solid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a:solidFill>
                <a:schemeClr val="lt1"/>
              </a:solidFill>
            </a:endParaRPr>
          </a:p>
        </p:txBody>
      </p:sp>
      <p:grpSp>
        <p:nvGrpSpPr>
          <p:cNvPr id="2594" name="Google Shape;2594;p36"/>
          <p:cNvGrpSpPr/>
          <p:nvPr/>
        </p:nvGrpSpPr>
        <p:grpSpPr>
          <a:xfrm>
            <a:off x="10636327" y="5606275"/>
            <a:ext cx="219835" cy="219835"/>
            <a:chOff x="4288417" y="6929460"/>
            <a:chExt cx="228600" cy="228600"/>
          </a:xfrm>
        </p:grpSpPr>
        <p:sp>
          <p:nvSpPr>
            <p:cNvPr id="2595" name="Google Shape;2595;p36"/>
            <p:cNvSpPr/>
            <p:nvPr/>
          </p:nvSpPr>
          <p:spPr>
            <a:xfrm>
              <a:off x="4288417" y="6929460"/>
              <a:ext cx="228600" cy="228600"/>
            </a:xfrm>
            <a:prstGeom prst="ellipse">
              <a:avLst/>
            </a:prstGeom>
            <a:noFill/>
            <a:ln w="952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buSzPts val="600"/>
              </a:pPr>
              <a:endParaRPr sz="600" b="1">
                <a:solidFill>
                  <a:schemeClr val="lt1"/>
                </a:solidFill>
                <a:latin typeface="Roboto"/>
                <a:ea typeface="Roboto"/>
                <a:cs typeface="Roboto"/>
                <a:sym typeface="Roboto"/>
              </a:endParaRPr>
            </a:p>
          </p:txBody>
        </p:sp>
        <p:sp>
          <p:nvSpPr>
            <p:cNvPr id="2596" name="Google Shape;2596;p36"/>
            <p:cNvSpPr/>
            <p:nvPr/>
          </p:nvSpPr>
          <p:spPr>
            <a:xfrm>
              <a:off x="4309170" y="6949298"/>
              <a:ext cx="188925" cy="188925"/>
            </a:xfrm>
            <a:prstGeom prst="ellipse">
              <a:avLst/>
            </a:prstGeom>
            <a:solidFill>
              <a:srgbClr val="F16D19"/>
            </a:solidFill>
            <a:ln>
              <a:noFill/>
            </a:ln>
          </p:spPr>
          <p:txBody>
            <a:bodyPr spcFirstLastPara="1" wrap="square" lIns="91425" tIns="45700" rIns="91425" bIns="45700" anchor="ctr" anchorCtr="0">
              <a:noAutofit/>
            </a:bodyPr>
            <a:lstStyle/>
            <a:p>
              <a:pPr algn="ctr">
                <a:buSzPts val="600"/>
              </a:pPr>
              <a:r>
                <a:rPr lang="en-US" sz="600" b="1">
                  <a:solidFill>
                    <a:schemeClr val="lt1"/>
                  </a:solidFill>
                  <a:latin typeface="Roboto"/>
                  <a:ea typeface="Roboto"/>
                  <a:cs typeface="Roboto"/>
                  <a:sym typeface="Roboto"/>
                </a:rPr>
                <a:t>J</a:t>
              </a:r>
              <a:endParaRPr sz="1400"/>
            </a:p>
          </p:txBody>
        </p:sp>
      </p:grpSp>
      <p:sp>
        <p:nvSpPr>
          <p:cNvPr id="2597" name="Google Shape;2597;p36"/>
          <p:cNvSpPr/>
          <p:nvPr/>
        </p:nvSpPr>
        <p:spPr>
          <a:xfrm>
            <a:off x="7236165" y="5616265"/>
            <a:ext cx="199851" cy="199851"/>
          </a:xfrm>
          <a:prstGeom prst="ellipse">
            <a:avLst/>
          </a:prstGeom>
          <a:solidFill>
            <a:srgbClr val="F16D1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598" name="Google Shape;2598;p36"/>
          <p:cNvSpPr/>
          <p:nvPr/>
        </p:nvSpPr>
        <p:spPr>
          <a:xfrm>
            <a:off x="7236165" y="5963845"/>
            <a:ext cx="199851" cy="199851"/>
          </a:xfrm>
          <a:prstGeom prst="ellipse">
            <a:avLst/>
          </a:prstGeom>
          <a:solidFill>
            <a:srgbClr val="74CA21"/>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599" name="Google Shape;2599;p36"/>
          <p:cNvSpPr/>
          <p:nvPr/>
        </p:nvSpPr>
        <p:spPr>
          <a:xfrm>
            <a:off x="8276744" y="5616265"/>
            <a:ext cx="199851" cy="199851"/>
          </a:xfrm>
          <a:prstGeom prst="ellipse">
            <a:avLst/>
          </a:prstGeom>
          <a:solidFill>
            <a:srgbClr val="119D96"/>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600" name="Google Shape;2600;p36"/>
          <p:cNvSpPr/>
          <p:nvPr/>
        </p:nvSpPr>
        <p:spPr>
          <a:xfrm>
            <a:off x="8276744" y="5963845"/>
            <a:ext cx="199851" cy="199851"/>
          </a:xfrm>
          <a:prstGeom prst="ellipse">
            <a:avLst/>
          </a:prstGeom>
          <a:solidFill>
            <a:srgbClr val="C00000"/>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601" name="Google Shape;2601;p36"/>
          <p:cNvSpPr txBox="1"/>
          <p:nvPr/>
        </p:nvSpPr>
        <p:spPr>
          <a:xfrm>
            <a:off x="7520238" y="5593082"/>
            <a:ext cx="75369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Directory </a:t>
            </a:r>
            <a:endParaRPr sz="1400"/>
          </a:p>
          <a:p>
            <a:pPr>
              <a:buSzPts val="800"/>
            </a:pPr>
            <a:r>
              <a:rPr lang="en-US" sz="800">
                <a:solidFill>
                  <a:srgbClr val="3F3F3F"/>
                </a:solidFill>
                <a:latin typeface="Roboto Light"/>
                <a:ea typeface="Roboto Light"/>
                <a:cs typeface="Roboto Light"/>
                <a:sym typeface="Roboto Light"/>
              </a:rPr>
              <a:t>Setup Job</a:t>
            </a:r>
            <a:endParaRPr sz="800">
              <a:solidFill>
                <a:srgbClr val="3F3F3F"/>
              </a:solidFill>
              <a:latin typeface="Roboto Light"/>
              <a:ea typeface="Roboto Light"/>
              <a:cs typeface="Roboto Light"/>
              <a:sym typeface="Roboto Light"/>
            </a:endParaRPr>
          </a:p>
        </p:txBody>
      </p:sp>
      <p:sp>
        <p:nvSpPr>
          <p:cNvPr id="2602" name="Google Shape;2602;p36"/>
          <p:cNvSpPr txBox="1"/>
          <p:nvPr/>
        </p:nvSpPr>
        <p:spPr>
          <a:xfrm>
            <a:off x="7515078" y="5940662"/>
            <a:ext cx="75369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Data </a:t>
            </a:r>
            <a:endParaRPr sz="1400"/>
          </a:p>
          <a:p>
            <a:pPr>
              <a:buSzPts val="800"/>
            </a:pPr>
            <a:r>
              <a:rPr lang="en-US" sz="800">
                <a:solidFill>
                  <a:srgbClr val="3F3F3F"/>
                </a:solidFill>
                <a:latin typeface="Roboto Light"/>
                <a:ea typeface="Roboto Light"/>
                <a:cs typeface="Roboto Light"/>
                <a:sym typeface="Roboto Light"/>
              </a:rPr>
              <a:t>Stagein Job</a:t>
            </a:r>
            <a:endParaRPr sz="800">
              <a:solidFill>
                <a:srgbClr val="3F3F3F"/>
              </a:solidFill>
              <a:latin typeface="Roboto Light"/>
              <a:ea typeface="Roboto Light"/>
              <a:cs typeface="Roboto Light"/>
              <a:sym typeface="Roboto Light"/>
            </a:endParaRPr>
          </a:p>
        </p:txBody>
      </p:sp>
      <p:sp>
        <p:nvSpPr>
          <p:cNvPr id="2603" name="Google Shape;2603;p36"/>
          <p:cNvSpPr txBox="1"/>
          <p:nvPr/>
        </p:nvSpPr>
        <p:spPr>
          <a:xfrm>
            <a:off x="10966455" y="5593082"/>
            <a:ext cx="75369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Pegasus Lite Compute Job</a:t>
            </a:r>
            <a:endParaRPr sz="800">
              <a:solidFill>
                <a:srgbClr val="3F3F3F"/>
              </a:solidFill>
              <a:latin typeface="Roboto Light"/>
              <a:ea typeface="Roboto Light"/>
              <a:cs typeface="Roboto Light"/>
              <a:sym typeface="Roboto Light"/>
            </a:endParaRPr>
          </a:p>
        </p:txBody>
      </p:sp>
      <p:sp>
        <p:nvSpPr>
          <p:cNvPr id="2604" name="Google Shape;2604;p36"/>
          <p:cNvSpPr txBox="1"/>
          <p:nvPr/>
        </p:nvSpPr>
        <p:spPr>
          <a:xfrm>
            <a:off x="8579417" y="5593080"/>
            <a:ext cx="75369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Data </a:t>
            </a:r>
            <a:endParaRPr sz="1400"/>
          </a:p>
          <a:p>
            <a:pPr>
              <a:buSzPts val="800"/>
            </a:pPr>
            <a:r>
              <a:rPr lang="en-US" sz="800">
                <a:solidFill>
                  <a:srgbClr val="3F3F3F"/>
                </a:solidFill>
                <a:latin typeface="Roboto Light"/>
                <a:ea typeface="Roboto Light"/>
                <a:cs typeface="Roboto Light"/>
                <a:sym typeface="Roboto Light"/>
              </a:rPr>
              <a:t>Stageout Job</a:t>
            </a:r>
            <a:endParaRPr sz="800">
              <a:solidFill>
                <a:srgbClr val="3F3F3F"/>
              </a:solidFill>
              <a:latin typeface="Roboto Light"/>
              <a:ea typeface="Roboto Light"/>
              <a:cs typeface="Roboto Light"/>
              <a:sym typeface="Roboto Light"/>
            </a:endParaRPr>
          </a:p>
        </p:txBody>
      </p:sp>
      <p:sp>
        <p:nvSpPr>
          <p:cNvPr id="2605" name="Google Shape;2605;p36"/>
          <p:cNvSpPr txBox="1"/>
          <p:nvPr/>
        </p:nvSpPr>
        <p:spPr>
          <a:xfrm>
            <a:off x="8563935" y="5940662"/>
            <a:ext cx="75369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Directory</a:t>
            </a:r>
            <a:endParaRPr sz="1400"/>
          </a:p>
          <a:p>
            <a:pPr>
              <a:buSzPts val="800"/>
            </a:pPr>
            <a:r>
              <a:rPr lang="en-US" sz="800">
                <a:solidFill>
                  <a:srgbClr val="3F3F3F"/>
                </a:solidFill>
                <a:latin typeface="Roboto Light"/>
                <a:ea typeface="Roboto Light"/>
                <a:cs typeface="Roboto Light"/>
                <a:sym typeface="Roboto Light"/>
              </a:rPr>
              <a:t>Cleanup Job</a:t>
            </a:r>
            <a:endParaRPr sz="800">
              <a:solidFill>
                <a:srgbClr val="3F3F3F"/>
              </a:solidFill>
              <a:latin typeface="Roboto Light"/>
              <a:ea typeface="Roboto Light"/>
              <a:cs typeface="Roboto Light"/>
              <a:sym typeface="Roboto Light"/>
            </a:endParaRPr>
          </a:p>
        </p:txBody>
      </p:sp>
      <p:sp>
        <p:nvSpPr>
          <p:cNvPr id="2606" name="Google Shape;2606;p36"/>
          <p:cNvSpPr txBox="1"/>
          <p:nvPr/>
        </p:nvSpPr>
        <p:spPr>
          <a:xfrm>
            <a:off x="10966455" y="5939490"/>
            <a:ext cx="753696"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Worker Node </a:t>
            </a:r>
            <a:endParaRPr sz="800">
              <a:solidFill>
                <a:srgbClr val="3F3F3F"/>
              </a:solidFill>
              <a:latin typeface="Roboto Light"/>
              <a:ea typeface="Roboto Light"/>
              <a:cs typeface="Roboto Light"/>
              <a:sym typeface="Roboto Light"/>
            </a:endParaRPr>
          </a:p>
          <a:p>
            <a:pPr>
              <a:buSzPts val="800"/>
            </a:pPr>
            <a:r>
              <a:rPr lang="en-US" sz="800">
                <a:solidFill>
                  <a:srgbClr val="3F3F3F"/>
                </a:solidFill>
                <a:latin typeface="Roboto Light"/>
                <a:ea typeface="Roboto Light"/>
                <a:cs typeface="Roboto Light"/>
                <a:sym typeface="Roboto Light"/>
              </a:rPr>
              <a:t>(WN)</a:t>
            </a:r>
            <a:endParaRPr sz="800">
              <a:solidFill>
                <a:srgbClr val="3F3F3F"/>
              </a:solidFill>
              <a:latin typeface="Roboto Light"/>
              <a:ea typeface="Roboto Light"/>
              <a:cs typeface="Roboto Light"/>
              <a:sym typeface="Roboto Light"/>
            </a:endParaRPr>
          </a:p>
        </p:txBody>
      </p:sp>
      <p:sp>
        <p:nvSpPr>
          <p:cNvPr id="2607" name="Google Shape;2607;p36"/>
          <p:cNvSpPr/>
          <p:nvPr/>
        </p:nvSpPr>
        <p:spPr>
          <a:xfrm>
            <a:off x="5553076" y="5170369"/>
            <a:ext cx="6266037" cy="313620"/>
          </a:xfrm>
          <a:prstGeom prst="round2SameRect">
            <a:avLst>
              <a:gd name="adj1" fmla="val 16667"/>
              <a:gd name="adj2" fmla="val 0"/>
            </a:avLst>
          </a:prstGeom>
          <a:gradFill>
            <a:gsLst>
              <a:gs pos="0">
                <a:schemeClr val="lt2"/>
              </a:gs>
              <a:gs pos="100000">
                <a:srgbClr val="D8D8D8"/>
              </a:gs>
            </a:gsLst>
            <a:path path="circle">
              <a:fillToRect l="50000" t="50000" r="50000" b="50000"/>
            </a:path>
            <a:tileRect/>
          </a:gradFill>
          <a:ln>
            <a:noFill/>
          </a:ln>
        </p:spPr>
        <p:txBody>
          <a:bodyPr spcFirstLastPara="1" wrap="square" lIns="0" tIns="0" rIns="0" bIns="0" anchor="ctr" anchorCtr="0">
            <a:noAutofit/>
          </a:bodyPr>
          <a:lstStyle/>
          <a:p>
            <a:pPr algn="ctr">
              <a:buSzPts val="1050"/>
            </a:pPr>
            <a:r>
              <a:rPr lang="en-US" sz="1051" b="1">
                <a:solidFill>
                  <a:srgbClr val="3F3F3F"/>
                </a:solidFill>
                <a:latin typeface="Roboto"/>
                <a:ea typeface="Roboto"/>
                <a:cs typeface="Roboto"/>
                <a:sym typeface="Roboto"/>
              </a:rPr>
              <a:t>LEGEND</a:t>
            </a:r>
            <a:endParaRPr sz="1051" b="1">
              <a:solidFill>
                <a:srgbClr val="3F3F3F"/>
              </a:solidFill>
              <a:latin typeface="Roboto"/>
              <a:ea typeface="Roboto"/>
              <a:cs typeface="Roboto"/>
              <a:sym typeface="Roboto"/>
            </a:endParaRPr>
          </a:p>
        </p:txBody>
      </p:sp>
      <p:sp>
        <p:nvSpPr>
          <p:cNvPr id="2608" name="Google Shape;2608;p36"/>
          <p:cNvSpPr/>
          <p:nvPr/>
        </p:nvSpPr>
        <p:spPr>
          <a:xfrm>
            <a:off x="9410341" y="5616265"/>
            <a:ext cx="199851" cy="199851"/>
          </a:xfrm>
          <a:prstGeom prst="ellipse">
            <a:avLst/>
          </a:prstGeom>
          <a:solidFill>
            <a:srgbClr val="FF7C80"/>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609" name="Google Shape;2609;p36"/>
          <p:cNvSpPr/>
          <p:nvPr/>
        </p:nvSpPr>
        <p:spPr>
          <a:xfrm>
            <a:off x="9410341" y="5963845"/>
            <a:ext cx="199851" cy="199851"/>
          </a:xfrm>
          <a:prstGeom prst="ellipse">
            <a:avLst/>
          </a:prstGeom>
          <a:solidFill>
            <a:srgbClr val="FF5050"/>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610" name="Google Shape;2610;p36"/>
          <p:cNvSpPr txBox="1"/>
          <p:nvPr/>
        </p:nvSpPr>
        <p:spPr>
          <a:xfrm>
            <a:off x="9713014" y="5593080"/>
            <a:ext cx="75369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Check</a:t>
            </a:r>
            <a:endParaRPr sz="1400"/>
          </a:p>
          <a:p>
            <a:pPr>
              <a:buSzPts val="800"/>
            </a:pPr>
            <a:r>
              <a:rPr lang="en-US" sz="800">
                <a:solidFill>
                  <a:srgbClr val="3F3F3F"/>
                </a:solidFill>
                <a:latin typeface="Roboto Light"/>
                <a:ea typeface="Roboto Light"/>
                <a:cs typeface="Roboto Light"/>
                <a:sym typeface="Roboto Light"/>
              </a:rPr>
              <a:t>Integrity Job</a:t>
            </a:r>
            <a:endParaRPr sz="800">
              <a:solidFill>
                <a:srgbClr val="3F3F3F"/>
              </a:solidFill>
              <a:latin typeface="Roboto Light"/>
              <a:ea typeface="Roboto Light"/>
              <a:cs typeface="Roboto Light"/>
              <a:sym typeface="Roboto Light"/>
            </a:endParaRPr>
          </a:p>
        </p:txBody>
      </p:sp>
      <p:sp>
        <p:nvSpPr>
          <p:cNvPr id="2611" name="Google Shape;2611;p36"/>
          <p:cNvSpPr txBox="1"/>
          <p:nvPr/>
        </p:nvSpPr>
        <p:spPr>
          <a:xfrm>
            <a:off x="9697533" y="5940659"/>
            <a:ext cx="75369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Checksum Generation Job</a:t>
            </a:r>
            <a:endParaRPr sz="800">
              <a:solidFill>
                <a:srgbClr val="3F3F3F"/>
              </a:solidFill>
              <a:latin typeface="Roboto Light"/>
              <a:ea typeface="Roboto Light"/>
              <a:cs typeface="Roboto Light"/>
              <a:sym typeface="Roboto Light"/>
            </a:endParaRPr>
          </a:p>
        </p:txBody>
      </p:sp>
      <p:sp>
        <p:nvSpPr>
          <p:cNvPr id="2612" name="Google Shape;2612;p36"/>
          <p:cNvSpPr txBox="1"/>
          <p:nvPr/>
        </p:nvSpPr>
        <p:spPr>
          <a:xfrm>
            <a:off x="6448426" y="5593080"/>
            <a:ext cx="65764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Task flow +</a:t>
            </a:r>
            <a:endParaRPr sz="1400"/>
          </a:p>
          <a:p>
            <a:pPr>
              <a:buSzPts val="800"/>
            </a:pPr>
            <a:r>
              <a:rPr lang="en-US" sz="800">
                <a:solidFill>
                  <a:srgbClr val="3F3F3F"/>
                </a:solidFill>
                <a:latin typeface="Roboto Light"/>
                <a:ea typeface="Roboto Light"/>
                <a:cs typeface="Roboto Light"/>
                <a:sym typeface="Roboto Light"/>
              </a:rPr>
              <a:t>Checksums</a:t>
            </a:r>
            <a:endParaRPr sz="800">
              <a:solidFill>
                <a:srgbClr val="3F3F3F"/>
              </a:solidFill>
              <a:latin typeface="Roboto Light"/>
              <a:ea typeface="Roboto Light"/>
              <a:cs typeface="Roboto Light"/>
              <a:sym typeface="Roboto Light"/>
            </a:endParaRPr>
          </a:p>
        </p:txBody>
      </p:sp>
      <p:sp>
        <p:nvSpPr>
          <p:cNvPr id="2613" name="Google Shape;2613;p36"/>
          <p:cNvSpPr txBox="1"/>
          <p:nvPr/>
        </p:nvSpPr>
        <p:spPr>
          <a:xfrm>
            <a:off x="6443266" y="6002216"/>
            <a:ext cx="657645" cy="12311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Data Flow</a:t>
            </a:r>
            <a:endParaRPr sz="800">
              <a:solidFill>
                <a:srgbClr val="3F3F3F"/>
              </a:solidFill>
              <a:latin typeface="Roboto Light"/>
              <a:ea typeface="Roboto Light"/>
              <a:cs typeface="Roboto Light"/>
              <a:sym typeface="Roboto Light"/>
            </a:endParaRPr>
          </a:p>
        </p:txBody>
      </p:sp>
      <p:cxnSp>
        <p:nvCxnSpPr>
          <p:cNvPr id="2614" name="Google Shape;2614;p36"/>
          <p:cNvCxnSpPr/>
          <p:nvPr/>
        </p:nvCxnSpPr>
        <p:spPr>
          <a:xfrm>
            <a:off x="5752364" y="6063769"/>
            <a:ext cx="537257" cy="0"/>
          </a:xfrm>
          <a:prstGeom prst="straightConnector1">
            <a:avLst/>
          </a:prstGeom>
          <a:noFill/>
          <a:ln w="12700" cap="flat" cmpd="sng">
            <a:solidFill>
              <a:srgbClr val="3F3F3F"/>
            </a:solidFill>
            <a:prstDash val="dash"/>
            <a:round/>
            <a:headEnd type="none" w="sm" len="sm"/>
            <a:tailEnd type="triangle" w="med" len="med"/>
          </a:ln>
        </p:spPr>
      </p:cxnSp>
      <p:cxnSp>
        <p:nvCxnSpPr>
          <p:cNvPr id="2615" name="Google Shape;2615;p36"/>
          <p:cNvCxnSpPr/>
          <p:nvPr/>
        </p:nvCxnSpPr>
        <p:spPr>
          <a:xfrm>
            <a:off x="5752364" y="5716189"/>
            <a:ext cx="537257" cy="0"/>
          </a:xfrm>
          <a:prstGeom prst="straightConnector1">
            <a:avLst/>
          </a:prstGeom>
          <a:noFill/>
          <a:ln w="12700" cap="flat" cmpd="sng">
            <a:solidFill>
              <a:srgbClr val="A5A5A5"/>
            </a:solidFill>
            <a:prstDash val="lgDash"/>
            <a:round/>
            <a:headEnd type="triangle" w="med" len="med"/>
            <a:tailEnd type="triangle" w="med" len="med"/>
          </a:ln>
        </p:spPr>
      </p:cxnSp>
      <p:sp>
        <p:nvSpPr>
          <p:cNvPr id="2616" name="Google Shape;2616;p36"/>
          <p:cNvSpPr txBox="1"/>
          <p:nvPr/>
        </p:nvSpPr>
        <p:spPr>
          <a:xfrm>
            <a:off x="7356867" y="3122847"/>
            <a:ext cx="992951" cy="161711"/>
          </a:xfrm>
          <a:prstGeom prst="rect">
            <a:avLst/>
          </a:prstGeom>
          <a:noFill/>
          <a:ln>
            <a:noFill/>
          </a:ln>
        </p:spPr>
        <p:txBody>
          <a:bodyPr spcFirstLastPara="1" wrap="square" lIns="0" tIns="0" rIns="0" bIns="0" anchor="ctr" anchorCtr="0">
            <a:spAutoFit/>
          </a:bodyPr>
          <a:lstStyle/>
          <a:p>
            <a:pPr>
              <a:buSzPts val="1050"/>
            </a:pPr>
            <a:r>
              <a:rPr lang="en-US" sz="1051" b="1">
                <a:solidFill>
                  <a:srgbClr val="6CAF27"/>
                </a:solidFill>
                <a:latin typeface="Roboto"/>
                <a:ea typeface="Roboto"/>
                <a:cs typeface="Roboto"/>
                <a:sym typeface="Roboto"/>
              </a:rPr>
              <a:t>Compute Site n</a:t>
            </a:r>
            <a:endParaRPr sz="1051" b="1">
              <a:solidFill>
                <a:srgbClr val="6CAF27"/>
              </a:solidFill>
              <a:latin typeface="Roboto"/>
              <a:ea typeface="Roboto"/>
              <a:cs typeface="Roboto"/>
              <a:sym typeface="Roboto"/>
            </a:endParaRPr>
          </a:p>
        </p:txBody>
      </p:sp>
      <p:cxnSp>
        <p:nvCxnSpPr>
          <p:cNvPr id="2617" name="Google Shape;2617;p36"/>
          <p:cNvCxnSpPr/>
          <p:nvPr/>
        </p:nvCxnSpPr>
        <p:spPr>
          <a:xfrm>
            <a:off x="7695950" y="4379799"/>
            <a:ext cx="572567" cy="0"/>
          </a:xfrm>
          <a:prstGeom prst="straightConnector1">
            <a:avLst/>
          </a:prstGeom>
          <a:noFill/>
          <a:ln w="12700" cap="flat" cmpd="sng">
            <a:solidFill>
              <a:srgbClr val="BFBFBF"/>
            </a:solidFill>
            <a:prstDash val="solid"/>
            <a:round/>
            <a:headEnd type="none" w="sm" len="sm"/>
            <a:tailEnd type="none" w="sm" len="sm"/>
          </a:ln>
        </p:spPr>
      </p:cxnSp>
      <p:grpSp>
        <p:nvGrpSpPr>
          <p:cNvPr id="2618" name="Google Shape;2618;p36"/>
          <p:cNvGrpSpPr/>
          <p:nvPr/>
        </p:nvGrpSpPr>
        <p:grpSpPr>
          <a:xfrm>
            <a:off x="7357906" y="4136114"/>
            <a:ext cx="480125" cy="571442"/>
            <a:chOff x="2700529" y="5095926"/>
            <a:chExt cx="376960" cy="448655"/>
          </a:xfrm>
        </p:grpSpPr>
        <p:grpSp>
          <p:nvGrpSpPr>
            <p:cNvPr id="2619" name="Google Shape;2619;p36"/>
            <p:cNvGrpSpPr/>
            <p:nvPr/>
          </p:nvGrpSpPr>
          <p:grpSpPr>
            <a:xfrm>
              <a:off x="2700529" y="5095926"/>
              <a:ext cx="376960" cy="448655"/>
              <a:chOff x="2939671" y="4395131"/>
              <a:chExt cx="376960" cy="448655"/>
            </a:xfrm>
          </p:grpSpPr>
          <p:grpSp>
            <p:nvGrpSpPr>
              <p:cNvPr id="2620" name="Google Shape;2620;p36"/>
              <p:cNvGrpSpPr/>
              <p:nvPr/>
            </p:nvGrpSpPr>
            <p:grpSpPr>
              <a:xfrm>
                <a:off x="3040778" y="4395131"/>
                <a:ext cx="275853" cy="376767"/>
                <a:chOff x="3040778" y="4395131"/>
                <a:chExt cx="275853" cy="376767"/>
              </a:xfrm>
            </p:grpSpPr>
            <p:sp>
              <p:nvSpPr>
                <p:cNvPr id="2621" name="Google Shape;2621;p36"/>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a:p>
              </p:txBody>
            </p:sp>
            <p:sp>
              <p:nvSpPr>
                <p:cNvPr id="2622" name="Google Shape;2622;p36"/>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a:p>
              </p:txBody>
            </p:sp>
            <p:sp>
              <p:nvSpPr>
                <p:cNvPr id="2623" name="Google Shape;2623;p36"/>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a:p>
              </p:txBody>
            </p:sp>
            <p:sp>
              <p:nvSpPr>
                <p:cNvPr id="2624" name="Google Shape;2624;p36"/>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a:p>
              </p:txBody>
            </p:sp>
            <p:sp>
              <p:nvSpPr>
                <p:cNvPr id="2625" name="Google Shape;2625;p36"/>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626" name="Google Shape;2626;p36"/>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627" name="Google Shape;2627;p36"/>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a:p>
              </p:txBody>
            </p:sp>
            <p:sp>
              <p:nvSpPr>
                <p:cNvPr id="2628" name="Google Shape;2628;p36"/>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a:p>
              </p:txBody>
            </p:sp>
            <p:sp>
              <p:nvSpPr>
                <p:cNvPr id="2629" name="Google Shape;2629;p36"/>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a:p>
              </p:txBody>
            </p:sp>
          </p:grpSp>
          <p:grpSp>
            <p:nvGrpSpPr>
              <p:cNvPr id="2630" name="Google Shape;2630;p36"/>
              <p:cNvGrpSpPr/>
              <p:nvPr/>
            </p:nvGrpSpPr>
            <p:grpSpPr>
              <a:xfrm>
                <a:off x="2939671" y="4689883"/>
                <a:ext cx="145155" cy="153903"/>
                <a:chOff x="5967413" y="-3362325"/>
                <a:chExt cx="1133475" cy="1454150"/>
              </a:xfrm>
            </p:grpSpPr>
            <p:sp>
              <p:nvSpPr>
                <p:cNvPr id="2631" name="Google Shape;2631;p36"/>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632" name="Google Shape;2632;p36"/>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633" name="Google Shape;2633;p36"/>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634" name="Google Shape;2634;p36"/>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635" name="Google Shape;2635;p36"/>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636" name="Google Shape;2636;p36"/>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637" name="Google Shape;2637;p36"/>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638" name="Google Shape;2638;p36"/>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639" name="Google Shape;2639;p36"/>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640" name="Google Shape;2640;p36"/>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sp>
              <p:nvSpPr>
                <p:cNvPr id="2641" name="Google Shape;2641;p36"/>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a:p>
              </p:txBody>
            </p:sp>
            <p:sp>
              <p:nvSpPr>
                <p:cNvPr id="2642" name="Google Shape;2642;p36"/>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643" name="Google Shape;2643;p36"/>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644" name="Google Shape;2644;p36"/>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grpSp>
        </p:grpSp>
        <p:sp>
          <p:nvSpPr>
            <p:cNvPr id="2645" name="Google Shape;2645;p36"/>
            <p:cNvSpPr txBox="1"/>
            <p:nvPr/>
          </p:nvSpPr>
          <p:spPr>
            <a:xfrm>
              <a:off x="2866069" y="5493356"/>
              <a:ext cx="92696" cy="48329"/>
            </a:xfrm>
            <a:prstGeom prst="rect">
              <a:avLst/>
            </a:prstGeom>
            <a:noFill/>
            <a:ln>
              <a:noFill/>
            </a:ln>
          </p:spPr>
          <p:txBody>
            <a:bodyPr spcFirstLastPara="1" wrap="square" lIns="0" tIns="0" rIns="0" bIns="0" anchor="ctr" anchorCtr="0">
              <a:spAutoFit/>
            </a:bodyPr>
            <a:lstStyle/>
            <a:p>
              <a:pPr>
                <a:buSzPts val="400"/>
              </a:pPr>
              <a:r>
                <a:rPr lang="en-US" sz="400" b="1">
                  <a:solidFill>
                    <a:srgbClr val="3F3F3F"/>
                  </a:solidFill>
                  <a:latin typeface="Roboto"/>
                  <a:ea typeface="Roboto"/>
                  <a:cs typeface="Roboto"/>
                  <a:sym typeface="Roboto"/>
                </a:rPr>
                <a:t>WN</a:t>
              </a:r>
              <a:endParaRPr sz="400" b="1">
                <a:solidFill>
                  <a:srgbClr val="3F3F3F"/>
                </a:solidFill>
                <a:latin typeface="Roboto"/>
                <a:ea typeface="Roboto"/>
                <a:cs typeface="Roboto"/>
                <a:sym typeface="Roboto"/>
              </a:endParaRPr>
            </a:p>
          </p:txBody>
        </p:sp>
      </p:grpSp>
      <p:grpSp>
        <p:nvGrpSpPr>
          <p:cNvPr id="2646" name="Google Shape;2646;p36"/>
          <p:cNvGrpSpPr/>
          <p:nvPr/>
        </p:nvGrpSpPr>
        <p:grpSpPr>
          <a:xfrm>
            <a:off x="7958008" y="4136114"/>
            <a:ext cx="480125" cy="571442"/>
            <a:chOff x="2700529" y="5095926"/>
            <a:chExt cx="376960" cy="448655"/>
          </a:xfrm>
        </p:grpSpPr>
        <p:grpSp>
          <p:nvGrpSpPr>
            <p:cNvPr id="2647" name="Google Shape;2647;p36"/>
            <p:cNvGrpSpPr/>
            <p:nvPr/>
          </p:nvGrpSpPr>
          <p:grpSpPr>
            <a:xfrm>
              <a:off x="2700529" y="5095926"/>
              <a:ext cx="376960" cy="448655"/>
              <a:chOff x="2939671" y="4395131"/>
              <a:chExt cx="376960" cy="448655"/>
            </a:xfrm>
          </p:grpSpPr>
          <p:grpSp>
            <p:nvGrpSpPr>
              <p:cNvPr id="2648" name="Google Shape;2648;p36"/>
              <p:cNvGrpSpPr/>
              <p:nvPr/>
            </p:nvGrpSpPr>
            <p:grpSpPr>
              <a:xfrm>
                <a:off x="3040778" y="4395131"/>
                <a:ext cx="275853" cy="376767"/>
                <a:chOff x="3040778" y="4395131"/>
                <a:chExt cx="275853" cy="376767"/>
              </a:xfrm>
            </p:grpSpPr>
            <p:sp>
              <p:nvSpPr>
                <p:cNvPr id="2649" name="Google Shape;2649;p36"/>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a:p>
              </p:txBody>
            </p:sp>
            <p:sp>
              <p:nvSpPr>
                <p:cNvPr id="2650" name="Google Shape;2650;p36"/>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a:p>
              </p:txBody>
            </p:sp>
            <p:sp>
              <p:nvSpPr>
                <p:cNvPr id="2651" name="Google Shape;2651;p36"/>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a:p>
              </p:txBody>
            </p:sp>
            <p:sp>
              <p:nvSpPr>
                <p:cNvPr id="2652" name="Google Shape;2652;p36"/>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a:p>
              </p:txBody>
            </p:sp>
            <p:sp>
              <p:nvSpPr>
                <p:cNvPr id="2653" name="Google Shape;2653;p36"/>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654" name="Google Shape;2654;p36"/>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655" name="Google Shape;2655;p36"/>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a:p>
              </p:txBody>
            </p:sp>
            <p:sp>
              <p:nvSpPr>
                <p:cNvPr id="2656" name="Google Shape;2656;p36"/>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a:p>
              </p:txBody>
            </p:sp>
            <p:sp>
              <p:nvSpPr>
                <p:cNvPr id="2657" name="Google Shape;2657;p36"/>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a:p>
              </p:txBody>
            </p:sp>
          </p:grpSp>
          <p:grpSp>
            <p:nvGrpSpPr>
              <p:cNvPr id="2658" name="Google Shape;2658;p36"/>
              <p:cNvGrpSpPr/>
              <p:nvPr/>
            </p:nvGrpSpPr>
            <p:grpSpPr>
              <a:xfrm>
                <a:off x="2939671" y="4689883"/>
                <a:ext cx="145155" cy="153903"/>
                <a:chOff x="5967413" y="-3362325"/>
                <a:chExt cx="1133475" cy="1454150"/>
              </a:xfrm>
            </p:grpSpPr>
            <p:sp>
              <p:nvSpPr>
                <p:cNvPr id="2659" name="Google Shape;2659;p36"/>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660" name="Google Shape;2660;p36"/>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661" name="Google Shape;2661;p36"/>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662" name="Google Shape;2662;p36"/>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663" name="Google Shape;2663;p36"/>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664" name="Google Shape;2664;p36"/>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665" name="Google Shape;2665;p36"/>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666" name="Google Shape;2666;p36"/>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667" name="Google Shape;2667;p36"/>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668" name="Google Shape;2668;p36"/>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sp>
              <p:nvSpPr>
                <p:cNvPr id="2669" name="Google Shape;2669;p36"/>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a:p>
              </p:txBody>
            </p:sp>
            <p:sp>
              <p:nvSpPr>
                <p:cNvPr id="2670" name="Google Shape;2670;p36"/>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671" name="Google Shape;2671;p36"/>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672" name="Google Shape;2672;p36"/>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grpSp>
        </p:grpSp>
        <p:sp>
          <p:nvSpPr>
            <p:cNvPr id="2673" name="Google Shape;2673;p36"/>
            <p:cNvSpPr txBox="1"/>
            <p:nvPr/>
          </p:nvSpPr>
          <p:spPr>
            <a:xfrm>
              <a:off x="2866069" y="5493356"/>
              <a:ext cx="92696" cy="48329"/>
            </a:xfrm>
            <a:prstGeom prst="rect">
              <a:avLst/>
            </a:prstGeom>
            <a:noFill/>
            <a:ln>
              <a:noFill/>
            </a:ln>
          </p:spPr>
          <p:txBody>
            <a:bodyPr spcFirstLastPara="1" wrap="square" lIns="0" tIns="0" rIns="0" bIns="0" anchor="ctr" anchorCtr="0">
              <a:spAutoFit/>
            </a:bodyPr>
            <a:lstStyle/>
            <a:p>
              <a:pPr>
                <a:buSzPts val="400"/>
              </a:pPr>
              <a:r>
                <a:rPr lang="en-US" sz="400" b="1">
                  <a:solidFill>
                    <a:srgbClr val="3F3F3F"/>
                  </a:solidFill>
                  <a:latin typeface="Roboto"/>
                  <a:ea typeface="Roboto"/>
                  <a:cs typeface="Roboto"/>
                  <a:sym typeface="Roboto"/>
                </a:rPr>
                <a:t>WN</a:t>
              </a:r>
              <a:endParaRPr sz="400" b="1">
                <a:solidFill>
                  <a:srgbClr val="3F3F3F"/>
                </a:solidFill>
                <a:latin typeface="Roboto"/>
                <a:ea typeface="Roboto"/>
                <a:cs typeface="Roboto"/>
                <a:sym typeface="Roboto"/>
              </a:endParaRPr>
            </a:p>
          </p:txBody>
        </p:sp>
      </p:grpSp>
      <p:sp>
        <p:nvSpPr>
          <p:cNvPr id="2674" name="Google Shape;2674;p36"/>
          <p:cNvSpPr/>
          <p:nvPr/>
        </p:nvSpPr>
        <p:spPr>
          <a:xfrm>
            <a:off x="9394597" y="3684355"/>
            <a:ext cx="167267" cy="167267"/>
          </a:xfrm>
          <a:prstGeom prst="ellipse">
            <a:avLst/>
          </a:prstGeom>
          <a:solidFill>
            <a:srgbClr val="FF7C80"/>
          </a:solidFill>
          <a:ln>
            <a:noFill/>
          </a:ln>
        </p:spPr>
        <p:txBody>
          <a:bodyPr spcFirstLastPara="1" wrap="square" lIns="91425" tIns="45700" rIns="91425" bIns="45700" anchor="ctr" anchorCtr="0">
            <a:noAutofit/>
          </a:bodyPr>
          <a:lstStyle/>
          <a:p>
            <a:pPr algn="ctr">
              <a:buSzPts val="400"/>
            </a:pPr>
            <a:endParaRPr sz="400" b="1">
              <a:solidFill>
                <a:schemeClr val="lt1"/>
              </a:solidFill>
              <a:latin typeface="Roboto"/>
              <a:ea typeface="Roboto"/>
              <a:cs typeface="Roboto"/>
              <a:sym typeface="Roboto"/>
            </a:endParaRPr>
          </a:p>
        </p:txBody>
      </p:sp>
      <p:sp>
        <p:nvSpPr>
          <p:cNvPr id="2675" name="Google Shape;2675;p36"/>
          <p:cNvSpPr/>
          <p:nvPr/>
        </p:nvSpPr>
        <p:spPr>
          <a:xfrm>
            <a:off x="9150157" y="3266676"/>
            <a:ext cx="169136" cy="169136"/>
          </a:xfrm>
          <a:prstGeom prst="ellipse">
            <a:avLst/>
          </a:prstGeom>
          <a:solidFill>
            <a:srgbClr val="F16D1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676" name="Google Shape;2676;p36"/>
          <p:cNvSpPr/>
          <p:nvPr/>
        </p:nvSpPr>
        <p:spPr>
          <a:xfrm>
            <a:off x="9150157" y="3533463"/>
            <a:ext cx="169136" cy="169136"/>
          </a:xfrm>
          <a:prstGeom prst="ellipse">
            <a:avLst/>
          </a:prstGeom>
          <a:solidFill>
            <a:srgbClr val="74CA21"/>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677" name="Google Shape;2677;p36"/>
          <p:cNvSpPr/>
          <p:nvPr/>
        </p:nvSpPr>
        <p:spPr>
          <a:xfrm>
            <a:off x="9386264" y="3984187"/>
            <a:ext cx="169136" cy="169136"/>
          </a:xfrm>
          <a:prstGeom prst="ellipse">
            <a:avLst/>
          </a:prstGeom>
          <a:solidFill>
            <a:srgbClr val="FF669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678" name="Google Shape;2678;p36"/>
          <p:cNvSpPr/>
          <p:nvPr/>
        </p:nvSpPr>
        <p:spPr>
          <a:xfrm>
            <a:off x="9150157" y="4134995"/>
            <a:ext cx="169136" cy="169136"/>
          </a:xfrm>
          <a:prstGeom prst="ellipse">
            <a:avLst/>
          </a:prstGeom>
          <a:solidFill>
            <a:srgbClr val="119D96"/>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679" name="Google Shape;2679;p36"/>
          <p:cNvSpPr/>
          <p:nvPr/>
        </p:nvSpPr>
        <p:spPr>
          <a:xfrm>
            <a:off x="9150157" y="4398032"/>
            <a:ext cx="169136" cy="169136"/>
          </a:xfrm>
          <a:prstGeom prst="ellipse">
            <a:avLst/>
          </a:prstGeom>
          <a:solidFill>
            <a:srgbClr val="BA083A"/>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680" name="Google Shape;2680;p36"/>
          <p:cNvSpPr/>
          <p:nvPr/>
        </p:nvSpPr>
        <p:spPr>
          <a:xfrm>
            <a:off x="9158910" y="3831102"/>
            <a:ext cx="153119" cy="153119"/>
          </a:xfrm>
          <a:prstGeom prst="ellipse">
            <a:avLst/>
          </a:prstGeom>
          <a:solidFill>
            <a:srgbClr val="F16D19"/>
          </a:solidFill>
          <a:ln>
            <a:noFill/>
          </a:ln>
        </p:spPr>
        <p:txBody>
          <a:bodyPr spcFirstLastPara="1" wrap="square" lIns="0" tIns="45700" rIns="0" bIns="45700" anchor="ctr" anchorCtr="0">
            <a:noAutofit/>
          </a:bodyPr>
          <a:lstStyle/>
          <a:p>
            <a:pPr algn="ctr">
              <a:buSzPts val="500"/>
            </a:pPr>
            <a:r>
              <a:rPr lang="en-US" sz="500" b="1">
                <a:solidFill>
                  <a:schemeClr val="lt1"/>
                </a:solidFill>
                <a:latin typeface="Roboto"/>
                <a:ea typeface="Roboto"/>
                <a:cs typeface="Roboto"/>
                <a:sym typeface="Roboto"/>
              </a:rPr>
              <a:t>T2</a:t>
            </a:r>
            <a:endParaRPr sz="1400"/>
          </a:p>
        </p:txBody>
      </p:sp>
      <p:cxnSp>
        <p:nvCxnSpPr>
          <p:cNvPr id="2681" name="Google Shape;2681;p36"/>
          <p:cNvCxnSpPr>
            <a:stCxn id="2675" idx="4"/>
            <a:endCxn id="2676" idx="0"/>
          </p:cNvCxnSpPr>
          <p:nvPr/>
        </p:nvCxnSpPr>
        <p:spPr>
          <a:xfrm>
            <a:off x="9234725" y="3435812"/>
            <a:ext cx="0" cy="97800"/>
          </a:xfrm>
          <a:prstGeom prst="straightConnector1">
            <a:avLst/>
          </a:prstGeom>
          <a:noFill/>
          <a:ln w="9525" cap="flat" cmpd="sng">
            <a:solidFill>
              <a:srgbClr val="3F3F3F"/>
            </a:solidFill>
            <a:prstDash val="solid"/>
            <a:round/>
            <a:headEnd type="none" w="sm" len="sm"/>
            <a:tailEnd type="triangle" w="sm" len="sm"/>
          </a:ln>
        </p:spPr>
      </p:cxnSp>
      <p:cxnSp>
        <p:nvCxnSpPr>
          <p:cNvPr id="2682" name="Google Shape;2682;p36"/>
          <p:cNvCxnSpPr>
            <a:stCxn id="2676" idx="6"/>
            <a:endCxn id="2674" idx="1"/>
          </p:cNvCxnSpPr>
          <p:nvPr/>
        </p:nvCxnSpPr>
        <p:spPr>
          <a:xfrm>
            <a:off x="9319294" y="3618031"/>
            <a:ext cx="99900" cy="90900"/>
          </a:xfrm>
          <a:prstGeom prst="straightConnector1">
            <a:avLst/>
          </a:prstGeom>
          <a:noFill/>
          <a:ln w="9525" cap="flat" cmpd="sng">
            <a:solidFill>
              <a:srgbClr val="3F3F3F"/>
            </a:solidFill>
            <a:prstDash val="solid"/>
            <a:round/>
            <a:headEnd type="none" w="sm" len="sm"/>
            <a:tailEnd type="triangle" w="sm" len="sm"/>
          </a:ln>
        </p:spPr>
      </p:cxnSp>
      <p:cxnSp>
        <p:nvCxnSpPr>
          <p:cNvPr id="2683" name="Google Shape;2683;p36"/>
          <p:cNvCxnSpPr>
            <a:stCxn id="2674" idx="3"/>
            <a:endCxn id="2684" idx="6"/>
          </p:cNvCxnSpPr>
          <p:nvPr/>
        </p:nvCxnSpPr>
        <p:spPr>
          <a:xfrm flipH="1">
            <a:off x="9327293" y="3827127"/>
            <a:ext cx="91800" cy="80400"/>
          </a:xfrm>
          <a:prstGeom prst="straightConnector1">
            <a:avLst/>
          </a:prstGeom>
          <a:noFill/>
          <a:ln w="9525" cap="flat" cmpd="sng">
            <a:solidFill>
              <a:srgbClr val="3F3F3F"/>
            </a:solidFill>
            <a:prstDash val="solid"/>
            <a:round/>
            <a:headEnd type="none" w="sm" len="sm"/>
            <a:tailEnd type="triangle" w="sm" len="sm"/>
          </a:ln>
        </p:spPr>
      </p:cxnSp>
      <p:cxnSp>
        <p:nvCxnSpPr>
          <p:cNvPr id="2685" name="Google Shape;2685;p36"/>
          <p:cNvCxnSpPr>
            <a:stCxn id="2677" idx="3"/>
            <a:endCxn id="2678" idx="6"/>
          </p:cNvCxnSpPr>
          <p:nvPr/>
        </p:nvCxnSpPr>
        <p:spPr>
          <a:xfrm flipH="1">
            <a:off x="9319233" y="4128554"/>
            <a:ext cx="91800" cy="90900"/>
          </a:xfrm>
          <a:prstGeom prst="straightConnector1">
            <a:avLst/>
          </a:prstGeom>
          <a:noFill/>
          <a:ln w="9525" cap="flat" cmpd="sng">
            <a:solidFill>
              <a:srgbClr val="3F3F3F"/>
            </a:solidFill>
            <a:prstDash val="solid"/>
            <a:round/>
            <a:headEnd type="none" w="sm" len="sm"/>
            <a:tailEnd type="triangle" w="sm" len="sm"/>
          </a:ln>
        </p:spPr>
      </p:cxnSp>
      <p:cxnSp>
        <p:nvCxnSpPr>
          <p:cNvPr id="2686" name="Google Shape;2686;p36"/>
          <p:cNvCxnSpPr>
            <a:stCxn id="2684" idx="5"/>
            <a:endCxn id="2677" idx="2"/>
          </p:cNvCxnSpPr>
          <p:nvPr/>
        </p:nvCxnSpPr>
        <p:spPr>
          <a:xfrm>
            <a:off x="9300165" y="3973055"/>
            <a:ext cx="86100" cy="95700"/>
          </a:xfrm>
          <a:prstGeom prst="straightConnector1">
            <a:avLst/>
          </a:prstGeom>
          <a:noFill/>
          <a:ln w="9525" cap="flat" cmpd="sng">
            <a:solidFill>
              <a:srgbClr val="3F3F3F"/>
            </a:solidFill>
            <a:prstDash val="solid"/>
            <a:round/>
            <a:headEnd type="none" w="sm" len="sm"/>
            <a:tailEnd type="triangle" w="sm" len="sm"/>
          </a:ln>
        </p:spPr>
      </p:cxnSp>
      <p:cxnSp>
        <p:nvCxnSpPr>
          <p:cNvPr id="2687" name="Google Shape;2687;p36"/>
          <p:cNvCxnSpPr>
            <a:stCxn id="2678" idx="4"/>
            <a:endCxn id="2679" idx="0"/>
          </p:cNvCxnSpPr>
          <p:nvPr/>
        </p:nvCxnSpPr>
        <p:spPr>
          <a:xfrm>
            <a:off x="9234725" y="4304131"/>
            <a:ext cx="0" cy="93900"/>
          </a:xfrm>
          <a:prstGeom prst="straightConnector1">
            <a:avLst/>
          </a:prstGeom>
          <a:noFill/>
          <a:ln w="9525" cap="flat" cmpd="sng">
            <a:solidFill>
              <a:srgbClr val="3F3F3F"/>
            </a:solidFill>
            <a:prstDash val="solid"/>
            <a:round/>
            <a:headEnd type="none" w="sm" len="sm"/>
            <a:tailEnd type="triangle" w="sm" len="sm"/>
          </a:ln>
        </p:spPr>
      </p:cxnSp>
      <p:grpSp>
        <p:nvGrpSpPr>
          <p:cNvPr id="2688" name="Google Shape;2688;p36"/>
          <p:cNvGrpSpPr/>
          <p:nvPr/>
        </p:nvGrpSpPr>
        <p:grpSpPr>
          <a:xfrm>
            <a:off x="7469785" y="3655210"/>
            <a:ext cx="292601" cy="292601"/>
            <a:chOff x="2910293" y="4570783"/>
            <a:chExt cx="228600" cy="228600"/>
          </a:xfrm>
        </p:grpSpPr>
        <p:sp>
          <p:nvSpPr>
            <p:cNvPr id="2689" name="Google Shape;2689;p36"/>
            <p:cNvSpPr/>
            <p:nvPr/>
          </p:nvSpPr>
          <p:spPr>
            <a:xfrm>
              <a:off x="2910293" y="4570783"/>
              <a:ext cx="228600" cy="228600"/>
            </a:xfrm>
            <a:prstGeom prst="ellipse">
              <a:avLst/>
            </a:prstGeom>
            <a:noFill/>
            <a:ln w="9525" cap="flat" cmpd="sng">
              <a:solidFill>
                <a:srgbClr val="A5A5A5"/>
              </a:solidFill>
              <a:prstDash val="solid"/>
              <a:round/>
              <a:headEnd type="none" w="sm" len="sm"/>
              <a:tailEnd type="none" w="sm" len="sm"/>
            </a:ln>
          </p:spPr>
          <p:txBody>
            <a:bodyPr spcFirstLastPara="1" wrap="square" lIns="0" tIns="45700" rIns="0" bIns="45700" anchor="ctr" anchorCtr="0">
              <a:noAutofit/>
            </a:bodyPr>
            <a:lstStyle/>
            <a:p>
              <a:pPr algn="ctr">
                <a:buSzPts val="700"/>
              </a:pPr>
              <a:endParaRPr sz="700" b="1">
                <a:solidFill>
                  <a:schemeClr val="lt1"/>
                </a:solidFill>
                <a:latin typeface="Roboto"/>
                <a:ea typeface="Roboto"/>
                <a:cs typeface="Roboto"/>
                <a:sym typeface="Roboto"/>
              </a:endParaRPr>
            </a:p>
          </p:txBody>
        </p:sp>
        <p:sp>
          <p:nvSpPr>
            <p:cNvPr id="2690" name="Google Shape;2690;p36"/>
            <p:cNvSpPr/>
            <p:nvPr/>
          </p:nvSpPr>
          <p:spPr>
            <a:xfrm>
              <a:off x="2931046" y="4590621"/>
              <a:ext cx="188925" cy="188925"/>
            </a:xfrm>
            <a:prstGeom prst="ellipse">
              <a:avLst/>
            </a:prstGeom>
            <a:solidFill>
              <a:srgbClr val="F16D19"/>
            </a:solidFill>
            <a:ln>
              <a:noFill/>
            </a:ln>
          </p:spPr>
          <p:txBody>
            <a:bodyPr spcFirstLastPara="1" wrap="square" lIns="0" tIns="45700" rIns="0" bIns="45700" anchor="ctr" anchorCtr="0">
              <a:noAutofit/>
            </a:bodyPr>
            <a:lstStyle/>
            <a:p>
              <a:pPr algn="ctr">
                <a:buSzPts val="700"/>
              </a:pPr>
              <a:r>
                <a:rPr lang="en-US" sz="700" b="1">
                  <a:solidFill>
                    <a:schemeClr val="lt1"/>
                  </a:solidFill>
                  <a:latin typeface="Roboto"/>
                  <a:ea typeface="Roboto"/>
                  <a:cs typeface="Roboto"/>
                  <a:sym typeface="Roboto"/>
                </a:rPr>
                <a:t>J2</a:t>
              </a:r>
              <a:endParaRPr sz="1400"/>
            </a:p>
          </p:txBody>
        </p:sp>
      </p:grpSp>
      <p:sp>
        <p:nvSpPr>
          <p:cNvPr id="2691" name="Google Shape;2691;p36"/>
          <p:cNvSpPr txBox="1"/>
          <p:nvPr/>
        </p:nvSpPr>
        <p:spPr>
          <a:xfrm>
            <a:off x="7934523" y="3321178"/>
            <a:ext cx="624301" cy="246221"/>
          </a:xfrm>
          <a:prstGeom prst="rect">
            <a:avLst/>
          </a:prstGeom>
          <a:noFill/>
          <a:ln>
            <a:noFill/>
          </a:ln>
        </p:spPr>
        <p:txBody>
          <a:bodyPr spcFirstLastPara="1" wrap="square" lIns="0" tIns="0" rIns="0" bIns="0" anchor="ctr" anchorCtr="0">
            <a:spAutoFit/>
          </a:bodyPr>
          <a:lstStyle/>
          <a:p>
            <a:pPr>
              <a:buSzPts val="800"/>
            </a:pPr>
            <a:r>
              <a:rPr lang="en-US" sz="800" b="1">
                <a:solidFill>
                  <a:srgbClr val="3F3F3F"/>
                </a:solidFill>
                <a:latin typeface="Roboto"/>
                <a:ea typeface="Roboto"/>
                <a:cs typeface="Roboto"/>
                <a:sym typeface="Roboto"/>
              </a:rPr>
              <a:t>Pegasus Lite </a:t>
            </a:r>
            <a:endParaRPr sz="1400"/>
          </a:p>
          <a:p>
            <a:pPr>
              <a:buSzPts val="800"/>
            </a:pPr>
            <a:r>
              <a:rPr lang="en-US" sz="800" b="1">
                <a:solidFill>
                  <a:srgbClr val="3F3F3F"/>
                </a:solidFill>
                <a:latin typeface="Roboto"/>
                <a:ea typeface="Roboto"/>
                <a:cs typeface="Roboto"/>
                <a:sym typeface="Roboto"/>
              </a:rPr>
              <a:t>Instance</a:t>
            </a:r>
            <a:endParaRPr sz="800" b="1">
              <a:solidFill>
                <a:srgbClr val="3F3F3F"/>
              </a:solidFill>
              <a:latin typeface="Roboto"/>
              <a:ea typeface="Roboto"/>
              <a:cs typeface="Roboto"/>
              <a:sym typeface="Roboto"/>
            </a:endParaRPr>
          </a:p>
        </p:txBody>
      </p:sp>
      <p:sp>
        <p:nvSpPr>
          <p:cNvPr id="2692" name="Google Shape;2692;p36"/>
          <p:cNvSpPr/>
          <p:nvPr/>
        </p:nvSpPr>
        <p:spPr>
          <a:xfrm>
            <a:off x="5576289" y="990255"/>
            <a:ext cx="1453985" cy="262308"/>
          </a:xfrm>
          <a:prstGeom prst="round2SameRect">
            <a:avLst>
              <a:gd name="adj1" fmla="val 21992"/>
              <a:gd name="adj2" fmla="val 0"/>
            </a:avLst>
          </a:prstGeom>
          <a:solidFill>
            <a:srgbClr val="2D75B6"/>
          </a:solidFill>
          <a:ln>
            <a:noFill/>
          </a:ln>
        </p:spPr>
        <p:txBody>
          <a:bodyPr spcFirstLastPara="1" wrap="square" lIns="72000" tIns="36000" rIns="72000" bIns="36000" anchor="ctr" anchorCtr="0">
            <a:noAutofit/>
          </a:bodyPr>
          <a:lstStyle/>
          <a:p>
            <a:pPr algn="ctr">
              <a:lnSpc>
                <a:spcPct val="90000"/>
              </a:lnSpc>
              <a:buSzPts val="900"/>
            </a:pPr>
            <a:r>
              <a:rPr lang="en-US" sz="900" b="1">
                <a:solidFill>
                  <a:schemeClr val="lt1"/>
                </a:solidFill>
                <a:latin typeface="Roboto"/>
                <a:ea typeface="Roboto"/>
                <a:cs typeface="Roboto"/>
                <a:sym typeface="Roboto"/>
              </a:rPr>
              <a:t>SUBMIT HOST</a:t>
            </a:r>
            <a:endParaRPr sz="1400"/>
          </a:p>
        </p:txBody>
      </p:sp>
      <p:sp>
        <p:nvSpPr>
          <p:cNvPr id="2693" name="Google Shape;2693;p36"/>
          <p:cNvSpPr txBox="1"/>
          <p:nvPr/>
        </p:nvSpPr>
        <p:spPr>
          <a:xfrm>
            <a:off x="6039787" y="1405951"/>
            <a:ext cx="526987"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F.in</a:t>
            </a:r>
            <a:endParaRPr sz="900" b="1">
              <a:solidFill>
                <a:srgbClr val="3F3F3F"/>
              </a:solidFill>
              <a:latin typeface="Roboto"/>
              <a:ea typeface="Roboto"/>
              <a:cs typeface="Roboto"/>
              <a:sym typeface="Roboto"/>
            </a:endParaRPr>
          </a:p>
        </p:txBody>
      </p:sp>
      <p:sp>
        <p:nvSpPr>
          <p:cNvPr id="2694" name="Google Shape;2694;p36"/>
          <p:cNvSpPr txBox="1"/>
          <p:nvPr/>
        </p:nvSpPr>
        <p:spPr>
          <a:xfrm>
            <a:off x="6039787" y="2473368"/>
            <a:ext cx="526987"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F.int</a:t>
            </a:r>
            <a:endParaRPr sz="900" b="1">
              <a:solidFill>
                <a:srgbClr val="3F3F3F"/>
              </a:solidFill>
              <a:latin typeface="Roboto"/>
              <a:ea typeface="Roboto"/>
              <a:cs typeface="Roboto"/>
              <a:sym typeface="Roboto"/>
            </a:endParaRPr>
          </a:p>
        </p:txBody>
      </p:sp>
      <p:sp>
        <p:nvSpPr>
          <p:cNvPr id="2695" name="Google Shape;2695;p36"/>
          <p:cNvSpPr/>
          <p:nvPr/>
        </p:nvSpPr>
        <p:spPr>
          <a:xfrm>
            <a:off x="6171568" y="2999497"/>
            <a:ext cx="266000" cy="266000"/>
          </a:xfrm>
          <a:prstGeom prst="ellipse">
            <a:avLst/>
          </a:prstGeom>
          <a:solidFill>
            <a:srgbClr val="F16D19"/>
          </a:solidFill>
          <a:ln>
            <a:noFill/>
          </a:ln>
        </p:spPr>
        <p:txBody>
          <a:bodyPr spcFirstLastPara="1" wrap="square" lIns="0" tIns="45700" rIns="0" bIns="45700" anchor="ctr" anchorCtr="0">
            <a:noAutofit/>
          </a:bodyPr>
          <a:lstStyle/>
          <a:p>
            <a:pPr algn="ctr">
              <a:buSzPts val="800"/>
            </a:pPr>
            <a:r>
              <a:rPr lang="en-US" sz="800" b="1">
                <a:solidFill>
                  <a:schemeClr val="lt1"/>
                </a:solidFill>
                <a:latin typeface="Roboto"/>
                <a:ea typeface="Roboto"/>
                <a:cs typeface="Roboto"/>
                <a:sym typeface="Roboto"/>
              </a:rPr>
              <a:t>T2</a:t>
            </a:r>
            <a:endParaRPr sz="1400"/>
          </a:p>
        </p:txBody>
      </p:sp>
      <p:sp>
        <p:nvSpPr>
          <p:cNvPr id="2696" name="Google Shape;2696;p36"/>
          <p:cNvSpPr/>
          <p:nvPr/>
        </p:nvSpPr>
        <p:spPr>
          <a:xfrm>
            <a:off x="6171715" y="1932319"/>
            <a:ext cx="266112" cy="266112"/>
          </a:xfrm>
          <a:prstGeom prst="ellipse">
            <a:avLst/>
          </a:prstGeom>
          <a:solidFill>
            <a:srgbClr val="F16D19"/>
          </a:solidFill>
          <a:ln>
            <a:noFill/>
          </a:ln>
        </p:spPr>
        <p:txBody>
          <a:bodyPr spcFirstLastPara="1" wrap="square" lIns="0" tIns="45700" rIns="0" bIns="45700" anchor="ctr" anchorCtr="0">
            <a:noAutofit/>
          </a:bodyPr>
          <a:lstStyle/>
          <a:p>
            <a:pPr algn="ctr">
              <a:buSzPts val="800"/>
            </a:pPr>
            <a:r>
              <a:rPr lang="en-US" sz="800" b="1">
                <a:solidFill>
                  <a:schemeClr val="lt1"/>
                </a:solidFill>
                <a:latin typeface="Roboto"/>
                <a:ea typeface="Roboto"/>
                <a:cs typeface="Roboto"/>
                <a:sym typeface="Roboto"/>
              </a:rPr>
              <a:t>T1</a:t>
            </a:r>
            <a:endParaRPr sz="1400"/>
          </a:p>
        </p:txBody>
      </p:sp>
      <p:sp>
        <p:nvSpPr>
          <p:cNvPr id="2697" name="Google Shape;2697;p36"/>
          <p:cNvSpPr txBox="1"/>
          <p:nvPr/>
        </p:nvSpPr>
        <p:spPr>
          <a:xfrm>
            <a:off x="6039787" y="3540785"/>
            <a:ext cx="526987"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F.out</a:t>
            </a:r>
            <a:endParaRPr sz="900" b="1">
              <a:solidFill>
                <a:srgbClr val="3F3F3F"/>
              </a:solidFill>
              <a:latin typeface="Roboto"/>
              <a:ea typeface="Roboto"/>
              <a:cs typeface="Roboto"/>
              <a:sym typeface="Roboto"/>
            </a:endParaRPr>
          </a:p>
        </p:txBody>
      </p:sp>
      <p:cxnSp>
        <p:nvCxnSpPr>
          <p:cNvPr id="2698" name="Google Shape;2698;p36"/>
          <p:cNvCxnSpPr/>
          <p:nvPr/>
        </p:nvCxnSpPr>
        <p:spPr>
          <a:xfrm>
            <a:off x="6303279" y="1696601"/>
            <a:ext cx="0" cy="167739"/>
          </a:xfrm>
          <a:prstGeom prst="straightConnector1">
            <a:avLst/>
          </a:prstGeom>
          <a:noFill/>
          <a:ln w="12700" cap="flat" cmpd="sng">
            <a:solidFill>
              <a:srgbClr val="3F3F3F"/>
            </a:solidFill>
            <a:prstDash val="solid"/>
            <a:round/>
            <a:headEnd type="none" w="sm" len="sm"/>
            <a:tailEnd type="triangle" w="med" len="med"/>
          </a:ln>
        </p:spPr>
      </p:cxnSp>
      <p:cxnSp>
        <p:nvCxnSpPr>
          <p:cNvPr id="2699" name="Google Shape;2699;p36"/>
          <p:cNvCxnSpPr/>
          <p:nvPr/>
        </p:nvCxnSpPr>
        <p:spPr>
          <a:xfrm>
            <a:off x="6303279" y="2265820"/>
            <a:ext cx="0" cy="167739"/>
          </a:xfrm>
          <a:prstGeom prst="straightConnector1">
            <a:avLst/>
          </a:prstGeom>
          <a:noFill/>
          <a:ln w="12700" cap="flat" cmpd="sng">
            <a:solidFill>
              <a:srgbClr val="3F3F3F"/>
            </a:solidFill>
            <a:prstDash val="solid"/>
            <a:round/>
            <a:headEnd type="none" w="sm" len="sm"/>
            <a:tailEnd type="triangle" w="med" len="med"/>
          </a:ln>
        </p:spPr>
      </p:cxnSp>
      <p:cxnSp>
        <p:nvCxnSpPr>
          <p:cNvPr id="2700" name="Google Shape;2700;p36"/>
          <p:cNvCxnSpPr/>
          <p:nvPr/>
        </p:nvCxnSpPr>
        <p:spPr>
          <a:xfrm>
            <a:off x="6303279" y="2764019"/>
            <a:ext cx="0" cy="167739"/>
          </a:xfrm>
          <a:prstGeom prst="straightConnector1">
            <a:avLst/>
          </a:prstGeom>
          <a:noFill/>
          <a:ln w="12700" cap="flat" cmpd="sng">
            <a:solidFill>
              <a:srgbClr val="3F3F3F"/>
            </a:solidFill>
            <a:prstDash val="solid"/>
            <a:round/>
            <a:headEnd type="none" w="sm" len="sm"/>
            <a:tailEnd type="triangle" w="med" len="med"/>
          </a:ln>
        </p:spPr>
      </p:cxnSp>
      <p:cxnSp>
        <p:nvCxnSpPr>
          <p:cNvPr id="2701" name="Google Shape;2701;p36"/>
          <p:cNvCxnSpPr/>
          <p:nvPr/>
        </p:nvCxnSpPr>
        <p:spPr>
          <a:xfrm>
            <a:off x="6303279" y="3333237"/>
            <a:ext cx="0" cy="167739"/>
          </a:xfrm>
          <a:prstGeom prst="straightConnector1">
            <a:avLst/>
          </a:prstGeom>
          <a:noFill/>
          <a:ln w="12700" cap="flat" cmpd="sng">
            <a:solidFill>
              <a:srgbClr val="3F3F3F"/>
            </a:solidFill>
            <a:prstDash val="solid"/>
            <a:round/>
            <a:headEnd type="none" w="sm" len="sm"/>
            <a:tailEnd type="triangle" w="med" len="med"/>
          </a:ln>
        </p:spPr>
      </p:cxnSp>
      <p:cxnSp>
        <p:nvCxnSpPr>
          <p:cNvPr id="2702" name="Google Shape;2702;p36"/>
          <p:cNvCxnSpPr/>
          <p:nvPr/>
        </p:nvCxnSpPr>
        <p:spPr>
          <a:xfrm>
            <a:off x="6303281" y="3890443"/>
            <a:ext cx="1" cy="247640"/>
          </a:xfrm>
          <a:prstGeom prst="straightConnector1">
            <a:avLst/>
          </a:prstGeom>
          <a:noFill/>
          <a:ln w="25400" cap="flat" cmpd="sng">
            <a:solidFill>
              <a:srgbClr val="3F3F3F"/>
            </a:solidFill>
            <a:prstDash val="solid"/>
            <a:round/>
            <a:headEnd type="none" w="sm" len="sm"/>
            <a:tailEnd type="triangle" w="lg" len="lg"/>
          </a:ln>
        </p:spPr>
      </p:cxnSp>
      <p:sp>
        <p:nvSpPr>
          <p:cNvPr id="2703" name="Google Shape;2703;p36"/>
          <p:cNvSpPr txBox="1"/>
          <p:nvPr/>
        </p:nvSpPr>
        <p:spPr>
          <a:xfrm>
            <a:off x="7356867" y="1135855"/>
            <a:ext cx="992951" cy="161711"/>
          </a:xfrm>
          <a:prstGeom prst="rect">
            <a:avLst/>
          </a:prstGeom>
          <a:noFill/>
          <a:ln>
            <a:noFill/>
          </a:ln>
        </p:spPr>
        <p:txBody>
          <a:bodyPr spcFirstLastPara="1" wrap="square" lIns="0" tIns="0" rIns="0" bIns="0" anchor="ctr" anchorCtr="0">
            <a:spAutoFit/>
          </a:bodyPr>
          <a:lstStyle/>
          <a:p>
            <a:pPr>
              <a:buSzPts val="1050"/>
            </a:pPr>
            <a:r>
              <a:rPr lang="en-US" sz="1051" b="1">
                <a:solidFill>
                  <a:srgbClr val="6CAF27"/>
                </a:solidFill>
                <a:latin typeface="Roboto"/>
                <a:ea typeface="Roboto"/>
                <a:cs typeface="Roboto"/>
                <a:sym typeface="Roboto"/>
              </a:rPr>
              <a:t>Compute Site 1</a:t>
            </a:r>
            <a:endParaRPr sz="1051" b="1">
              <a:solidFill>
                <a:srgbClr val="6CAF27"/>
              </a:solidFill>
              <a:latin typeface="Roboto"/>
              <a:ea typeface="Roboto"/>
              <a:cs typeface="Roboto"/>
              <a:sym typeface="Roboto"/>
            </a:endParaRPr>
          </a:p>
        </p:txBody>
      </p:sp>
      <p:cxnSp>
        <p:nvCxnSpPr>
          <p:cNvPr id="2704" name="Google Shape;2704;p36"/>
          <p:cNvCxnSpPr/>
          <p:nvPr/>
        </p:nvCxnSpPr>
        <p:spPr>
          <a:xfrm>
            <a:off x="7695950" y="2392807"/>
            <a:ext cx="572567" cy="0"/>
          </a:xfrm>
          <a:prstGeom prst="straightConnector1">
            <a:avLst/>
          </a:prstGeom>
          <a:noFill/>
          <a:ln w="12700" cap="flat" cmpd="sng">
            <a:solidFill>
              <a:srgbClr val="BFBFBF"/>
            </a:solidFill>
            <a:prstDash val="solid"/>
            <a:round/>
            <a:headEnd type="none" w="sm" len="sm"/>
            <a:tailEnd type="none" w="sm" len="sm"/>
          </a:ln>
        </p:spPr>
      </p:cxnSp>
      <p:grpSp>
        <p:nvGrpSpPr>
          <p:cNvPr id="2705" name="Google Shape;2705;p36"/>
          <p:cNvGrpSpPr/>
          <p:nvPr/>
        </p:nvGrpSpPr>
        <p:grpSpPr>
          <a:xfrm>
            <a:off x="7357906" y="2149122"/>
            <a:ext cx="480125" cy="571442"/>
            <a:chOff x="2700529" y="5095926"/>
            <a:chExt cx="376960" cy="448655"/>
          </a:xfrm>
        </p:grpSpPr>
        <p:grpSp>
          <p:nvGrpSpPr>
            <p:cNvPr id="2706" name="Google Shape;2706;p36"/>
            <p:cNvGrpSpPr/>
            <p:nvPr/>
          </p:nvGrpSpPr>
          <p:grpSpPr>
            <a:xfrm>
              <a:off x="2700529" y="5095926"/>
              <a:ext cx="376960" cy="448655"/>
              <a:chOff x="2939671" y="4395131"/>
              <a:chExt cx="376960" cy="448655"/>
            </a:xfrm>
          </p:grpSpPr>
          <p:grpSp>
            <p:nvGrpSpPr>
              <p:cNvPr id="2707" name="Google Shape;2707;p36"/>
              <p:cNvGrpSpPr/>
              <p:nvPr/>
            </p:nvGrpSpPr>
            <p:grpSpPr>
              <a:xfrm>
                <a:off x="3040778" y="4395131"/>
                <a:ext cx="275853" cy="376767"/>
                <a:chOff x="3040778" y="4395131"/>
                <a:chExt cx="275853" cy="376767"/>
              </a:xfrm>
            </p:grpSpPr>
            <p:sp>
              <p:nvSpPr>
                <p:cNvPr id="2708" name="Google Shape;2708;p36"/>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a:p>
              </p:txBody>
            </p:sp>
            <p:sp>
              <p:nvSpPr>
                <p:cNvPr id="2709" name="Google Shape;2709;p36"/>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a:p>
              </p:txBody>
            </p:sp>
            <p:sp>
              <p:nvSpPr>
                <p:cNvPr id="2710" name="Google Shape;2710;p36"/>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a:p>
              </p:txBody>
            </p:sp>
            <p:sp>
              <p:nvSpPr>
                <p:cNvPr id="2711" name="Google Shape;2711;p36"/>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a:p>
              </p:txBody>
            </p:sp>
            <p:sp>
              <p:nvSpPr>
                <p:cNvPr id="2712" name="Google Shape;2712;p36"/>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713" name="Google Shape;2713;p36"/>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714" name="Google Shape;2714;p36"/>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a:p>
              </p:txBody>
            </p:sp>
            <p:sp>
              <p:nvSpPr>
                <p:cNvPr id="2715" name="Google Shape;2715;p36"/>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a:p>
              </p:txBody>
            </p:sp>
            <p:sp>
              <p:nvSpPr>
                <p:cNvPr id="2716" name="Google Shape;2716;p36"/>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a:p>
              </p:txBody>
            </p:sp>
          </p:grpSp>
          <p:grpSp>
            <p:nvGrpSpPr>
              <p:cNvPr id="2717" name="Google Shape;2717;p36"/>
              <p:cNvGrpSpPr/>
              <p:nvPr/>
            </p:nvGrpSpPr>
            <p:grpSpPr>
              <a:xfrm>
                <a:off x="2939671" y="4689883"/>
                <a:ext cx="145155" cy="153903"/>
                <a:chOff x="5967413" y="-3362325"/>
                <a:chExt cx="1133475" cy="1454150"/>
              </a:xfrm>
            </p:grpSpPr>
            <p:sp>
              <p:nvSpPr>
                <p:cNvPr id="2718" name="Google Shape;2718;p36"/>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719" name="Google Shape;2719;p36"/>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720" name="Google Shape;2720;p36"/>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721" name="Google Shape;2721;p36"/>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722" name="Google Shape;2722;p36"/>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723" name="Google Shape;2723;p36"/>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724" name="Google Shape;2724;p36"/>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725" name="Google Shape;2725;p36"/>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726" name="Google Shape;2726;p36"/>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727" name="Google Shape;2727;p36"/>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sp>
              <p:nvSpPr>
                <p:cNvPr id="2728" name="Google Shape;2728;p36"/>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a:p>
              </p:txBody>
            </p:sp>
            <p:sp>
              <p:nvSpPr>
                <p:cNvPr id="2729" name="Google Shape;2729;p36"/>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730" name="Google Shape;2730;p36"/>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731" name="Google Shape;2731;p36"/>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grpSp>
        </p:grpSp>
        <p:sp>
          <p:nvSpPr>
            <p:cNvPr id="2732" name="Google Shape;2732;p36"/>
            <p:cNvSpPr txBox="1"/>
            <p:nvPr/>
          </p:nvSpPr>
          <p:spPr>
            <a:xfrm>
              <a:off x="2866069" y="5493356"/>
              <a:ext cx="92696" cy="48329"/>
            </a:xfrm>
            <a:prstGeom prst="rect">
              <a:avLst/>
            </a:prstGeom>
            <a:noFill/>
            <a:ln>
              <a:noFill/>
            </a:ln>
          </p:spPr>
          <p:txBody>
            <a:bodyPr spcFirstLastPara="1" wrap="square" lIns="0" tIns="0" rIns="0" bIns="0" anchor="ctr" anchorCtr="0">
              <a:spAutoFit/>
            </a:bodyPr>
            <a:lstStyle/>
            <a:p>
              <a:pPr>
                <a:buSzPts val="400"/>
              </a:pPr>
              <a:r>
                <a:rPr lang="en-US" sz="400" b="1">
                  <a:solidFill>
                    <a:srgbClr val="3F3F3F"/>
                  </a:solidFill>
                  <a:latin typeface="Roboto"/>
                  <a:ea typeface="Roboto"/>
                  <a:cs typeface="Roboto"/>
                  <a:sym typeface="Roboto"/>
                </a:rPr>
                <a:t>WN</a:t>
              </a:r>
              <a:endParaRPr sz="400" b="1">
                <a:solidFill>
                  <a:srgbClr val="3F3F3F"/>
                </a:solidFill>
                <a:latin typeface="Roboto"/>
                <a:ea typeface="Roboto"/>
                <a:cs typeface="Roboto"/>
                <a:sym typeface="Roboto"/>
              </a:endParaRPr>
            </a:p>
          </p:txBody>
        </p:sp>
      </p:grpSp>
      <p:grpSp>
        <p:nvGrpSpPr>
          <p:cNvPr id="2733" name="Google Shape;2733;p36"/>
          <p:cNvGrpSpPr/>
          <p:nvPr/>
        </p:nvGrpSpPr>
        <p:grpSpPr>
          <a:xfrm>
            <a:off x="7958008" y="2149122"/>
            <a:ext cx="480125" cy="571442"/>
            <a:chOff x="2700529" y="5095926"/>
            <a:chExt cx="376960" cy="448655"/>
          </a:xfrm>
        </p:grpSpPr>
        <p:grpSp>
          <p:nvGrpSpPr>
            <p:cNvPr id="2734" name="Google Shape;2734;p36"/>
            <p:cNvGrpSpPr/>
            <p:nvPr/>
          </p:nvGrpSpPr>
          <p:grpSpPr>
            <a:xfrm>
              <a:off x="2700529" y="5095926"/>
              <a:ext cx="376960" cy="448655"/>
              <a:chOff x="2939671" y="4395131"/>
              <a:chExt cx="376960" cy="448655"/>
            </a:xfrm>
          </p:grpSpPr>
          <p:grpSp>
            <p:nvGrpSpPr>
              <p:cNvPr id="2735" name="Google Shape;2735;p36"/>
              <p:cNvGrpSpPr/>
              <p:nvPr/>
            </p:nvGrpSpPr>
            <p:grpSpPr>
              <a:xfrm>
                <a:off x="3040778" y="4395131"/>
                <a:ext cx="275853" cy="376767"/>
                <a:chOff x="3040778" y="4395131"/>
                <a:chExt cx="275853" cy="376767"/>
              </a:xfrm>
            </p:grpSpPr>
            <p:sp>
              <p:nvSpPr>
                <p:cNvPr id="2736" name="Google Shape;2736;p36"/>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a:p>
              </p:txBody>
            </p:sp>
            <p:sp>
              <p:nvSpPr>
                <p:cNvPr id="2737" name="Google Shape;2737;p36"/>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a:p>
              </p:txBody>
            </p:sp>
            <p:sp>
              <p:nvSpPr>
                <p:cNvPr id="2738" name="Google Shape;2738;p36"/>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a:p>
              </p:txBody>
            </p:sp>
            <p:sp>
              <p:nvSpPr>
                <p:cNvPr id="2739" name="Google Shape;2739;p36"/>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a:p>
              </p:txBody>
            </p:sp>
            <p:sp>
              <p:nvSpPr>
                <p:cNvPr id="2740" name="Google Shape;2740;p36"/>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741" name="Google Shape;2741;p36"/>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742" name="Google Shape;2742;p36"/>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a:p>
              </p:txBody>
            </p:sp>
            <p:sp>
              <p:nvSpPr>
                <p:cNvPr id="2743" name="Google Shape;2743;p36"/>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a:p>
              </p:txBody>
            </p:sp>
            <p:sp>
              <p:nvSpPr>
                <p:cNvPr id="2744" name="Google Shape;2744;p36"/>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a:p>
              </p:txBody>
            </p:sp>
          </p:grpSp>
          <p:grpSp>
            <p:nvGrpSpPr>
              <p:cNvPr id="2745" name="Google Shape;2745;p36"/>
              <p:cNvGrpSpPr/>
              <p:nvPr/>
            </p:nvGrpSpPr>
            <p:grpSpPr>
              <a:xfrm>
                <a:off x="2939671" y="4689883"/>
                <a:ext cx="145155" cy="153903"/>
                <a:chOff x="5967413" y="-3362325"/>
                <a:chExt cx="1133475" cy="1454150"/>
              </a:xfrm>
            </p:grpSpPr>
            <p:sp>
              <p:nvSpPr>
                <p:cNvPr id="2746" name="Google Shape;2746;p36"/>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747" name="Google Shape;2747;p36"/>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748" name="Google Shape;2748;p36"/>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749" name="Google Shape;2749;p36"/>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750" name="Google Shape;2750;p36"/>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751" name="Google Shape;2751;p36"/>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752" name="Google Shape;2752;p36"/>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753" name="Google Shape;2753;p36"/>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754" name="Google Shape;2754;p36"/>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755" name="Google Shape;2755;p36"/>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sp>
              <p:nvSpPr>
                <p:cNvPr id="2756" name="Google Shape;2756;p36"/>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a:p>
              </p:txBody>
            </p:sp>
            <p:sp>
              <p:nvSpPr>
                <p:cNvPr id="2757" name="Google Shape;2757;p36"/>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758" name="Google Shape;2758;p36"/>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759" name="Google Shape;2759;p36"/>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grpSp>
        </p:grpSp>
        <p:sp>
          <p:nvSpPr>
            <p:cNvPr id="2760" name="Google Shape;2760;p36"/>
            <p:cNvSpPr txBox="1"/>
            <p:nvPr/>
          </p:nvSpPr>
          <p:spPr>
            <a:xfrm>
              <a:off x="2866069" y="5493356"/>
              <a:ext cx="92696" cy="48329"/>
            </a:xfrm>
            <a:prstGeom prst="rect">
              <a:avLst/>
            </a:prstGeom>
            <a:noFill/>
            <a:ln>
              <a:noFill/>
            </a:ln>
          </p:spPr>
          <p:txBody>
            <a:bodyPr spcFirstLastPara="1" wrap="square" lIns="0" tIns="0" rIns="0" bIns="0" anchor="ctr" anchorCtr="0">
              <a:spAutoFit/>
            </a:bodyPr>
            <a:lstStyle/>
            <a:p>
              <a:pPr>
                <a:buSzPts val="400"/>
              </a:pPr>
              <a:r>
                <a:rPr lang="en-US" sz="400" b="1">
                  <a:solidFill>
                    <a:srgbClr val="3F3F3F"/>
                  </a:solidFill>
                  <a:latin typeface="Roboto"/>
                  <a:ea typeface="Roboto"/>
                  <a:cs typeface="Roboto"/>
                  <a:sym typeface="Roboto"/>
                </a:rPr>
                <a:t>WN</a:t>
              </a:r>
              <a:endParaRPr sz="400" b="1">
                <a:solidFill>
                  <a:srgbClr val="3F3F3F"/>
                </a:solidFill>
                <a:latin typeface="Roboto"/>
                <a:ea typeface="Roboto"/>
                <a:cs typeface="Roboto"/>
                <a:sym typeface="Roboto"/>
              </a:endParaRPr>
            </a:p>
          </p:txBody>
        </p:sp>
      </p:grpSp>
      <p:sp>
        <p:nvSpPr>
          <p:cNvPr id="2761" name="Google Shape;2761;p36"/>
          <p:cNvSpPr/>
          <p:nvPr/>
        </p:nvSpPr>
        <p:spPr>
          <a:xfrm>
            <a:off x="9394597" y="1697363"/>
            <a:ext cx="167267" cy="167267"/>
          </a:xfrm>
          <a:prstGeom prst="ellipse">
            <a:avLst/>
          </a:prstGeom>
          <a:solidFill>
            <a:srgbClr val="FF7C80"/>
          </a:solidFill>
          <a:ln>
            <a:noFill/>
          </a:ln>
        </p:spPr>
        <p:txBody>
          <a:bodyPr spcFirstLastPara="1" wrap="square" lIns="91425" tIns="45700" rIns="91425" bIns="45700" anchor="ctr" anchorCtr="0">
            <a:noAutofit/>
          </a:bodyPr>
          <a:lstStyle/>
          <a:p>
            <a:pPr algn="ctr">
              <a:buSzPts val="400"/>
            </a:pPr>
            <a:endParaRPr sz="400" b="1">
              <a:solidFill>
                <a:schemeClr val="lt1"/>
              </a:solidFill>
              <a:latin typeface="Roboto"/>
              <a:ea typeface="Roboto"/>
              <a:cs typeface="Roboto"/>
              <a:sym typeface="Roboto"/>
            </a:endParaRPr>
          </a:p>
        </p:txBody>
      </p:sp>
      <p:sp>
        <p:nvSpPr>
          <p:cNvPr id="2762" name="Google Shape;2762;p36"/>
          <p:cNvSpPr/>
          <p:nvPr/>
        </p:nvSpPr>
        <p:spPr>
          <a:xfrm>
            <a:off x="9150157" y="1279684"/>
            <a:ext cx="169136" cy="169136"/>
          </a:xfrm>
          <a:prstGeom prst="ellipse">
            <a:avLst/>
          </a:prstGeom>
          <a:solidFill>
            <a:srgbClr val="F16D1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763" name="Google Shape;2763;p36"/>
          <p:cNvSpPr/>
          <p:nvPr/>
        </p:nvSpPr>
        <p:spPr>
          <a:xfrm>
            <a:off x="9150157" y="1546471"/>
            <a:ext cx="169136" cy="169136"/>
          </a:xfrm>
          <a:prstGeom prst="ellipse">
            <a:avLst/>
          </a:prstGeom>
          <a:solidFill>
            <a:srgbClr val="74CA21"/>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764" name="Google Shape;2764;p36"/>
          <p:cNvSpPr/>
          <p:nvPr/>
        </p:nvSpPr>
        <p:spPr>
          <a:xfrm>
            <a:off x="9386264" y="1997195"/>
            <a:ext cx="169136" cy="169136"/>
          </a:xfrm>
          <a:prstGeom prst="ellipse">
            <a:avLst/>
          </a:prstGeom>
          <a:solidFill>
            <a:srgbClr val="FF669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765" name="Google Shape;2765;p36"/>
          <p:cNvSpPr/>
          <p:nvPr/>
        </p:nvSpPr>
        <p:spPr>
          <a:xfrm>
            <a:off x="9150157" y="2148003"/>
            <a:ext cx="169136" cy="169136"/>
          </a:xfrm>
          <a:prstGeom prst="ellipse">
            <a:avLst/>
          </a:prstGeom>
          <a:solidFill>
            <a:srgbClr val="119D96"/>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766" name="Google Shape;2766;p36"/>
          <p:cNvSpPr/>
          <p:nvPr/>
        </p:nvSpPr>
        <p:spPr>
          <a:xfrm>
            <a:off x="9150157" y="2411040"/>
            <a:ext cx="169136" cy="169136"/>
          </a:xfrm>
          <a:prstGeom prst="ellipse">
            <a:avLst/>
          </a:prstGeom>
          <a:solidFill>
            <a:srgbClr val="BA083A"/>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767" name="Google Shape;2767;p36"/>
          <p:cNvSpPr/>
          <p:nvPr/>
        </p:nvSpPr>
        <p:spPr>
          <a:xfrm>
            <a:off x="9158910" y="1844110"/>
            <a:ext cx="153119" cy="153119"/>
          </a:xfrm>
          <a:prstGeom prst="ellipse">
            <a:avLst/>
          </a:prstGeom>
          <a:solidFill>
            <a:srgbClr val="F16D19"/>
          </a:solidFill>
          <a:ln>
            <a:noFill/>
          </a:ln>
        </p:spPr>
        <p:txBody>
          <a:bodyPr spcFirstLastPara="1" wrap="square" lIns="0" tIns="45700" rIns="0" bIns="45700" anchor="ctr" anchorCtr="0">
            <a:noAutofit/>
          </a:bodyPr>
          <a:lstStyle/>
          <a:p>
            <a:pPr algn="ctr">
              <a:buSzPts val="500"/>
            </a:pPr>
            <a:r>
              <a:rPr lang="en-US" sz="500" b="1">
                <a:solidFill>
                  <a:schemeClr val="lt1"/>
                </a:solidFill>
                <a:latin typeface="Roboto"/>
                <a:ea typeface="Roboto"/>
                <a:cs typeface="Roboto"/>
                <a:sym typeface="Roboto"/>
              </a:rPr>
              <a:t>T1</a:t>
            </a:r>
            <a:endParaRPr sz="1400"/>
          </a:p>
        </p:txBody>
      </p:sp>
      <p:cxnSp>
        <p:nvCxnSpPr>
          <p:cNvPr id="2768" name="Google Shape;2768;p36"/>
          <p:cNvCxnSpPr>
            <a:stCxn id="2762" idx="4"/>
            <a:endCxn id="2763" idx="0"/>
          </p:cNvCxnSpPr>
          <p:nvPr/>
        </p:nvCxnSpPr>
        <p:spPr>
          <a:xfrm>
            <a:off x="9234725" y="1448820"/>
            <a:ext cx="0" cy="97800"/>
          </a:xfrm>
          <a:prstGeom prst="straightConnector1">
            <a:avLst/>
          </a:prstGeom>
          <a:noFill/>
          <a:ln w="9525" cap="flat" cmpd="sng">
            <a:solidFill>
              <a:srgbClr val="3F3F3F"/>
            </a:solidFill>
            <a:prstDash val="solid"/>
            <a:round/>
            <a:headEnd type="none" w="sm" len="sm"/>
            <a:tailEnd type="triangle" w="sm" len="sm"/>
          </a:ln>
        </p:spPr>
      </p:cxnSp>
      <p:cxnSp>
        <p:nvCxnSpPr>
          <p:cNvPr id="2769" name="Google Shape;2769;p36"/>
          <p:cNvCxnSpPr>
            <a:stCxn id="2763" idx="6"/>
            <a:endCxn id="2761" idx="1"/>
          </p:cNvCxnSpPr>
          <p:nvPr/>
        </p:nvCxnSpPr>
        <p:spPr>
          <a:xfrm>
            <a:off x="9319294" y="1631039"/>
            <a:ext cx="99900" cy="90900"/>
          </a:xfrm>
          <a:prstGeom prst="straightConnector1">
            <a:avLst/>
          </a:prstGeom>
          <a:noFill/>
          <a:ln w="9525" cap="flat" cmpd="sng">
            <a:solidFill>
              <a:srgbClr val="3F3F3F"/>
            </a:solidFill>
            <a:prstDash val="solid"/>
            <a:round/>
            <a:headEnd type="none" w="sm" len="sm"/>
            <a:tailEnd type="triangle" w="sm" len="sm"/>
          </a:ln>
        </p:spPr>
      </p:cxnSp>
      <p:cxnSp>
        <p:nvCxnSpPr>
          <p:cNvPr id="2770" name="Google Shape;2770;p36"/>
          <p:cNvCxnSpPr>
            <a:stCxn id="2761" idx="3"/>
            <a:endCxn id="2771" idx="6"/>
          </p:cNvCxnSpPr>
          <p:nvPr/>
        </p:nvCxnSpPr>
        <p:spPr>
          <a:xfrm flipH="1">
            <a:off x="9327293" y="1840135"/>
            <a:ext cx="91800" cy="80400"/>
          </a:xfrm>
          <a:prstGeom prst="straightConnector1">
            <a:avLst/>
          </a:prstGeom>
          <a:noFill/>
          <a:ln w="9525" cap="flat" cmpd="sng">
            <a:solidFill>
              <a:srgbClr val="3F3F3F"/>
            </a:solidFill>
            <a:prstDash val="solid"/>
            <a:round/>
            <a:headEnd type="none" w="sm" len="sm"/>
            <a:tailEnd type="triangle" w="sm" len="sm"/>
          </a:ln>
        </p:spPr>
      </p:cxnSp>
      <p:cxnSp>
        <p:nvCxnSpPr>
          <p:cNvPr id="2772" name="Google Shape;2772;p36"/>
          <p:cNvCxnSpPr>
            <a:stCxn id="2764" idx="3"/>
            <a:endCxn id="2765" idx="6"/>
          </p:cNvCxnSpPr>
          <p:nvPr/>
        </p:nvCxnSpPr>
        <p:spPr>
          <a:xfrm flipH="1">
            <a:off x="9319233" y="2141562"/>
            <a:ext cx="91800" cy="90900"/>
          </a:xfrm>
          <a:prstGeom prst="straightConnector1">
            <a:avLst/>
          </a:prstGeom>
          <a:noFill/>
          <a:ln w="9525" cap="flat" cmpd="sng">
            <a:solidFill>
              <a:srgbClr val="3F3F3F"/>
            </a:solidFill>
            <a:prstDash val="solid"/>
            <a:round/>
            <a:headEnd type="none" w="sm" len="sm"/>
            <a:tailEnd type="triangle" w="sm" len="sm"/>
          </a:ln>
        </p:spPr>
      </p:cxnSp>
      <p:cxnSp>
        <p:nvCxnSpPr>
          <p:cNvPr id="2773" name="Google Shape;2773;p36"/>
          <p:cNvCxnSpPr>
            <a:stCxn id="2771" idx="5"/>
            <a:endCxn id="2764" idx="2"/>
          </p:cNvCxnSpPr>
          <p:nvPr/>
        </p:nvCxnSpPr>
        <p:spPr>
          <a:xfrm>
            <a:off x="9300165" y="1986063"/>
            <a:ext cx="86100" cy="95700"/>
          </a:xfrm>
          <a:prstGeom prst="straightConnector1">
            <a:avLst/>
          </a:prstGeom>
          <a:noFill/>
          <a:ln w="9525" cap="flat" cmpd="sng">
            <a:solidFill>
              <a:srgbClr val="3F3F3F"/>
            </a:solidFill>
            <a:prstDash val="solid"/>
            <a:round/>
            <a:headEnd type="none" w="sm" len="sm"/>
            <a:tailEnd type="triangle" w="sm" len="sm"/>
          </a:ln>
        </p:spPr>
      </p:cxnSp>
      <p:cxnSp>
        <p:nvCxnSpPr>
          <p:cNvPr id="2774" name="Google Shape;2774;p36"/>
          <p:cNvCxnSpPr>
            <a:stCxn id="2765" idx="4"/>
            <a:endCxn id="2766" idx="0"/>
          </p:cNvCxnSpPr>
          <p:nvPr/>
        </p:nvCxnSpPr>
        <p:spPr>
          <a:xfrm>
            <a:off x="9234725" y="2317139"/>
            <a:ext cx="0" cy="93900"/>
          </a:xfrm>
          <a:prstGeom prst="straightConnector1">
            <a:avLst/>
          </a:prstGeom>
          <a:noFill/>
          <a:ln w="9525" cap="flat" cmpd="sng">
            <a:solidFill>
              <a:srgbClr val="3F3F3F"/>
            </a:solidFill>
            <a:prstDash val="solid"/>
            <a:round/>
            <a:headEnd type="none" w="sm" len="sm"/>
            <a:tailEnd type="triangle" w="sm" len="sm"/>
          </a:ln>
        </p:spPr>
      </p:cxnSp>
      <p:grpSp>
        <p:nvGrpSpPr>
          <p:cNvPr id="2775" name="Google Shape;2775;p36"/>
          <p:cNvGrpSpPr/>
          <p:nvPr/>
        </p:nvGrpSpPr>
        <p:grpSpPr>
          <a:xfrm>
            <a:off x="7469785" y="1637505"/>
            <a:ext cx="292601" cy="292601"/>
            <a:chOff x="2628544" y="4570783"/>
            <a:chExt cx="228600" cy="228600"/>
          </a:xfrm>
        </p:grpSpPr>
        <p:sp>
          <p:nvSpPr>
            <p:cNvPr id="2776" name="Google Shape;2776;p36"/>
            <p:cNvSpPr/>
            <p:nvPr/>
          </p:nvSpPr>
          <p:spPr>
            <a:xfrm>
              <a:off x="2628544" y="4570783"/>
              <a:ext cx="228600" cy="228600"/>
            </a:xfrm>
            <a:prstGeom prst="ellipse">
              <a:avLst/>
            </a:prstGeom>
            <a:noFill/>
            <a:ln w="9525" cap="flat" cmpd="sng">
              <a:solidFill>
                <a:srgbClr val="A5A5A5"/>
              </a:solidFill>
              <a:prstDash val="solid"/>
              <a:round/>
              <a:headEnd type="none" w="sm" len="sm"/>
              <a:tailEnd type="none" w="sm" len="sm"/>
            </a:ln>
          </p:spPr>
          <p:txBody>
            <a:bodyPr spcFirstLastPara="1" wrap="square" lIns="0" tIns="45700" rIns="0" bIns="45700" anchor="ctr" anchorCtr="0">
              <a:noAutofit/>
            </a:bodyPr>
            <a:lstStyle/>
            <a:p>
              <a:pPr algn="ctr">
                <a:buSzPts val="700"/>
              </a:pPr>
              <a:endParaRPr sz="700" b="1">
                <a:solidFill>
                  <a:schemeClr val="lt1"/>
                </a:solidFill>
                <a:latin typeface="Roboto"/>
                <a:ea typeface="Roboto"/>
                <a:cs typeface="Roboto"/>
                <a:sym typeface="Roboto"/>
              </a:endParaRPr>
            </a:p>
          </p:txBody>
        </p:sp>
        <p:sp>
          <p:nvSpPr>
            <p:cNvPr id="2777" name="Google Shape;2777;p36"/>
            <p:cNvSpPr/>
            <p:nvPr/>
          </p:nvSpPr>
          <p:spPr>
            <a:xfrm>
              <a:off x="2649298" y="4590621"/>
              <a:ext cx="188925" cy="188925"/>
            </a:xfrm>
            <a:prstGeom prst="ellipse">
              <a:avLst/>
            </a:prstGeom>
            <a:solidFill>
              <a:srgbClr val="F16D19"/>
            </a:solidFill>
            <a:ln>
              <a:noFill/>
            </a:ln>
          </p:spPr>
          <p:txBody>
            <a:bodyPr spcFirstLastPara="1" wrap="square" lIns="0" tIns="45700" rIns="0" bIns="45700" anchor="ctr" anchorCtr="0">
              <a:noAutofit/>
            </a:bodyPr>
            <a:lstStyle/>
            <a:p>
              <a:pPr algn="ctr">
                <a:buSzPts val="700"/>
              </a:pPr>
              <a:r>
                <a:rPr lang="en-US" sz="700" b="1">
                  <a:solidFill>
                    <a:schemeClr val="lt1"/>
                  </a:solidFill>
                  <a:latin typeface="Roboto"/>
                  <a:ea typeface="Roboto"/>
                  <a:cs typeface="Roboto"/>
                  <a:sym typeface="Roboto"/>
                </a:rPr>
                <a:t>J1</a:t>
              </a:r>
              <a:endParaRPr sz="1400"/>
            </a:p>
          </p:txBody>
        </p:sp>
      </p:grpSp>
      <p:sp>
        <p:nvSpPr>
          <p:cNvPr id="2778" name="Google Shape;2778;p36"/>
          <p:cNvSpPr txBox="1"/>
          <p:nvPr/>
        </p:nvSpPr>
        <p:spPr>
          <a:xfrm>
            <a:off x="7934523" y="1321786"/>
            <a:ext cx="624301" cy="246221"/>
          </a:xfrm>
          <a:prstGeom prst="rect">
            <a:avLst/>
          </a:prstGeom>
          <a:noFill/>
          <a:ln>
            <a:noFill/>
          </a:ln>
        </p:spPr>
        <p:txBody>
          <a:bodyPr spcFirstLastPara="1" wrap="square" lIns="0" tIns="0" rIns="0" bIns="0" anchor="ctr" anchorCtr="0">
            <a:spAutoFit/>
          </a:bodyPr>
          <a:lstStyle/>
          <a:p>
            <a:pPr>
              <a:buSzPts val="800"/>
            </a:pPr>
            <a:r>
              <a:rPr lang="en-US" sz="800" b="1">
                <a:solidFill>
                  <a:srgbClr val="3F3F3F"/>
                </a:solidFill>
                <a:latin typeface="Roboto"/>
                <a:ea typeface="Roboto"/>
                <a:cs typeface="Roboto"/>
                <a:sym typeface="Roboto"/>
              </a:rPr>
              <a:t>Pegasus Lite </a:t>
            </a:r>
            <a:endParaRPr sz="1400"/>
          </a:p>
          <a:p>
            <a:pPr>
              <a:buSzPts val="800"/>
            </a:pPr>
            <a:r>
              <a:rPr lang="en-US" sz="800" b="1">
                <a:solidFill>
                  <a:srgbClr val="3F3F3F"/>
                </a:solidFill>
                <a:latin typeface="Roboto"/>
                <a:ea typeface="Roboto"/>
                <a:cs typeface="Roboto"/>
                <a:sym typeface="Roboto"/>
              </a:rPr>
              <a:t>Instance</a:t>
            </a:r>
            <a:endParaRPr sz="800" b="1">
              <a:solidFill>
                <a:srgbClr val="3F3F3F"/>
              </a:solidFill>
              <a:latin typeface="Roboto"/>
              <a:ea typeface="Roboto"/>
              <a:cs typeface="Roboto"/>
              <a:sym typeface="Roboto"/>
            </a:endParaRPr>
          </a:p>
        </p:txBody>
      </p:sp>
      <p:sp>
        <p:nvSpPr>
          <p:cNvPr id="2779" name="Google Shape;2779;p36"/>
          <p:cNvSpPr txBox="1"/>
          <p:nvPr/>
        </p:nvSpPr>
        <p:spPr>
          <a:xfrm>
            <a:off x="10962298" y="1509540"/>
            <a:ext cx="856815"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F.in</a:t>
            </a:r>
            <a:endParaRPr sz="900" b="1">
              <a:solidFill>
                <a:srgbClr val="3F3F3F"/>
              </a:solidFill>
              <a:latin typeface="Roboto"/>
              <a:ea typeface="Roboto"/>
              <a:cs typeface="Roboto"/>
              <a:sym typeface="Roboto"/>
            </a:endParaRPr>
          </a:p>
        </p:txBody>
      </p:sp>
      <p:sp>
        <p:nvSpPr>
          <p:cNvPr id="2780" name="Google Shape;2780;p36"/>
          <p:cNvSpPr txBox="1"/>
          <p:nvPr/>
        </p:nvSpPr>
        <p:spPr>
          <a:xfrm>
            <a:off x="10962298" y="2850609"/>
            <a:ext cx="856815"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F.int</a:t>
            </a:r>
            <a:endParaRPr sz="900" b="1">
              <a:solidFill>
                <a:srgbClr val="3F3F3F"/>
              </a:solidFill>
              <a:latin typeface="Roboto"/>
              <a:ea typeface="Roboto"/>
              <a:cs typeface="Roboto"/>
              <a:sym typeface="Roboto"/>
            </a:endParaRPr>
          </a:p>
        </p:txBody>
      </p:sp>
      <p:sp>
        <p:nvSpPr>
          <p:cNvPr id="2781" name="Google Shape;2781;p36"/>
          <p:cNvSpPr txBox="1"/>
          <p:nvPr/>
        </p:nvSpPr>
        <p:spPr>
          <a:xfrm>
            <a:off x="10962298" y="4112441"/>
            <a:ext cx="856815"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F.out</a:t>
            </a:r>
            <a:endParaRPr sz="900" b="1">
              <a:solidFill>
                <a:srgbClr val="3F3F3F"/>
              </a:solidFill>
              <a:latin typeface="Roboto"/>
              <a:ea typeface="Roboto"/>
              <a:cs typeface="Roboto"/>
              <a:sym typeface="Roboto"/>
            </a:endParaRPr>
          </a:p>
        </p:txBody>
      </p:sp>
      <p:sp>
        <p:nvSpPr>
          <p:cNvPr id="2782" name="Google Shape;2782;p36"/>
          <p:cNvSpPr/>
          <p:nvPr/>
        </p:nvSpPr>
        <p:spPr>
          <a:xfrm>
            <a:off x="10962298" y="1263079"/>
            <a:ext cx="856815" cy="250843"/>
          </a:xfrm>
          <a:prstGeom prst="round2SameRect">
            <a:avLst>
              <a:gd name="adj1" fmla="val 16667"/>
              <a:gd name="adj2" fmla="val 0"/>
            </a:avLst>
          </a:prstGeom>
          <a:solidFill>
            <a:srgbClr val="F2F2F2"/>
          </a:solidFill>
          <a:ln>
            <a:noFill/>
          </a:ln>
        </p:spPr>
        <p:txBody>
          <a:bodyPr spcFirstLastPara="1" wrap="square" lIns="0" tIns="0" rIns="0" bIns="0" anchor="ctr" anchorCtr="0">
            <a:noAutofit/>
          </a:bodyPr>
          <a:lstStyle/>
          <a:p>
            <a:pPr algn="ctr">
              <a:buSzPts val="800"/>
            </a:pPr>
            <a:r>
              <a:rPr lang="en-US" sz="800" b="1">
                <a:solidFill>
                  <a:srgbClr val="3F3F3F"/>
                </a:solidFill>
                <a:latin typeface="Roboto"/>
                <a:ea typeface="Roboto"/>
                <a:cs typeface="Roboto"/>
                <a:sym typeface="Roboto"/>
              </a:rPr>
              <a:t>Input Data Site</a:t>
            </a:r>
            <a:endParaRPr sz="800" b="1">
              <a:solidFill>
                <a:srgbClr val="3F3F3F"/>
              </a:solidFill>
              <a:latin typeface="Roboto"/>
              <a:ea typeface="Roboto"/>
              <a:cs typeface="Roboto"/>
              <a:sym typeface="Roboto"/>
            </a:endParaRPr>
          </a:p>
        </p:txBody>
      </p:sp>
      <p:sp>
        <p:nvSpPr>
          <p:cNvPr id="2783" name="Google Shape;2783;p36"/>
          <p:cNvSpPr/>
          <p:nvPr/>
        </p:nvSpPr>
        <p:spPr>
          <a:xfrm>
            <a:off x="10962298" y="2604148"/>
            <a:ext cx="856815" cy="250843"/>
          </a:xfrm>
          <a:prstGeom prst="round2SameRect">
            <a:avLst>
              <a:gd name="adj1" fmla="val 16667"/>
              <a:gd name="adj2" fmla="val 0"/>
            </a:avLst>
          </a:prstGeom>
          <a:solidFill>
            <a:srgbClr val="F2F2F2"/>
          </a:solidFill>
          <a:ln>
            <a:noFill/>
          </a:ln>
        </p:spPr>
        <p:txBody>
          <a:bodyPr spcFirstLastPara="1" wrap="square" lIns="0" tIns="0" rIns="0" bIns="0" anchor="ctr" anchorCtr="0">
            <a:noAutofit/>
          </a:bodyPr>
          <a:lstStyle/>
          <a:p>
            <a:pPr algn="ctr">
              <a:buSzPts val="800"/>
            </a:pPr>
            <a:r>
              <a:rPr lang="en-US" sz="800" b="1">
                <a:solidFill>
                  <a:srgbClr val="3F3F3F"/>
                </a:solidFill>
                <a:latin typeface="Roboto"/>
                <a:ea typeface="Roboto"/>
                <a:cs typeface="Roboto"/>
                <a:sym typeface="Roboto"/>
              </a:rPr>
              <a:t>Staging Site</a:t>
            </a:r>
            <a:endParaRPr sz="800" b="1">
              <a:solidFill>
                <a:srgbClr val="3F3F3F"/>
              </a:solidFill>
              <a:latin typeface="Roboto"/>
              <a:ea typeface="Roboto"/>
              <a:cs typeface="Roboto"/>
              <a:sym typeface="Roboto"/>
            </a:endParaRPr>
          </a:p>
        </p:txBody>
      </p:sp>
      <p:sp>
        <p:nvSpPr>
          <p:cNvPr id="2784" name="Google Shape;2784;p36"/>
          <p:cNvSpPr/>
          <p:nvPr/>
        </p:nvSpPr>
        <p:spPr>
          <a:xfrm>
            <a:off x="10962298" y="3865980"/>
            <a:ext cx="856815" cy="250843"/>
          </a:xfrm>
          <a:prstGeom prst="round2SameRect">
            <a:avLst>
              <a:gd name="adj1" fmla="val 16667"/>
              <a:gd name="adj2" fmla="val 0"/>
            </a:avLst>
          </a:prstGeom>
          <a:solidFill>
            <a:srgbClr val="F2F2F2"/>
          </a:solidFill>
          <a:ln>
            <a:noFill/>
          </a:ln>
        </p:spPr>
        <p:txBody>
          <a:bodyPr spcFirstLastPara="1" wrap="square" lIns="0" tIns="0" rIns="0" bIns="0" anchor="ctr" anchorCtr="0">
            <a:noAutofit/>
          </a:bodyPr>
          <a:lstStyle/>
          <a:p>
            <a:pPr algn="ctr">
              <a:buSzPts val="800"/>
            </a:pPr>
            <a:r>
              <a:rPr lang="en-US" sz="800" b="1">
                <a:solidFill>
                  <a:srgbClr val="3F3F3F"/>
                </a:solidFill>
                <a:latin typeface="Roboto"/>
                <a:ea typeface="Roboto"/>
                <a:cs typeface="Roboto"/>
                <a:sym typeface="Roboto"/>
              </a:rPr>
              <a:t>Output Data Site</a:t>
            </a:r>
            <a:endParaRPr sz="800" b="1">
              <a:solidFill>
                <a:srgbClr val="3F3F3F"/>
              </a:solidFill>
              <a:latin typeface="Roboto"/>
              <a:ea typeface="Roboto"/>
              <a:cs typeface="Roboto"/>
              <a:sym typeface="Roboto"/>
            </a:endParaRPr>
          </a:p>
        </p:txBody>
      </p:sp>
      <p:cxnSp>
        <p:nvCxnSpPr>
          <p:cNvPr id="2785" name="Google Shape;2785;p36"/>
          <p:cNvCxnSpPr/>
          <p:nvPr/>
        </p:nvCxnSpPr>
        <p:spPr>
          <a:xfrm rot="10800000">
            <a:off x="9419095" y="1595699"/>
            <a:ext cx="1429028" cy="0"/>
          </a:xfrm>
          <a:prstGeom prst="straightConnector1">
            <a:avLst/>
          </a:prstGeom>
          <a:noFill/>
          <a:ln w="12700" cap="flat" cmpd="sng">
            <a:solidFill>
              <a:srgbClr val="3F3F3F"/>
            </a:solidFill>
            <a:prstDash val="dash"/>
            <a:round/>
            <a:headEnd type="none" w="sm" len="sm"/>
            <a:tailEnd type="triangle" w="med" len="med"/>
          </a:ln>
        </p:spPr>
      </p:cxnSp>
      <p:cxnSp>
        <p:nvCxnSpPr>
          <p:cNvPr id="2786" name="Google Shape;2786;p36"/>
          <p:cNvCxnSpPr/>
          <p:nvPr/>
        </p:nvCxnSpPr>
        <p:spPr>
          <a:xfrm rot="10800000" flipH="1">
            <a:off x="6712908" y="1997195"/>
            <a:ext cx="713529" cy="2077439"/>
          </a:xfrm>
          <a:prstGeom prst="straightConnector1">
            <a:avLst/>
          </a:prstGeom>
          <a:noFill/>
          <a:ln w="12700" cap="flat" cmpd="sng">
            <a:solidFill>
              <a:srgbClr val="B7B7B7"/>
            </a:solidFill>
            <a:prstDash val="lgDash"/>
            <a:round/>
            <a:headEnd type="triangle" w="med" len="med"/>
            <a:tailEnd type="triangle" w="med" len="med"/>
          </a:ln>
        </p:spPr>
      </p:cxnSp>
      <p:cxnSp>
        <p:nvCxnSpPr>
          <p:cNvPr id="2787" name="Google Shape;2787;p36"/>
          <p:cNvCxnSpPr/>
          <p:nvPr/>
        </p:nvCxnSpPr>
        <p:spPr>
          <a:xfrm>
            <a:off x="9386265" y="2317140"/>
            <a:ext cx="1469897" cy="615523"/>
          </a:xfrm>
          <a:prstGeom prst="straightConnector1">
            <a:avLst/>
          </a:prstGeom>
          <a:noFill/>
          <a:ln w="12700" cap="flat" cmpd="sng">
            <a:solidFill>
              <a:srgbClr val="3F3F3F"/>
            </a:solidFill>
            <a:prstDash val="dash"/>
            <a:round/>
            <a:headEnd type="none" w="sm" len="sm"/>
            <a:tailEnd type="triangle" w="med" len="med"/>
          </a:ln>
        </p:spPr>
      </p:cxnSp>
      <p:cxnSp>
        <p:nvCxnSpPr>
          <p:cNvPr id="2788" name="Google Shape;2788;p36"/>
          <p:cNvCxnSpPr/>
          <p:nvPr/>
        </p:nvCxnSpPr>
        <p:spPr>
          <a:xfrm flipH="1">
            <a:off x="9386267" y="3027846"/>
            <a:ext cx="1480464" cy="541029"/>
          </a:xfrm>
          <a:prstGeom prst="straightConnector1">
            <a:avLst/>
          </a:prstGeom>
          <a:noFill/>
          <a:ln w="12700" cap="flat" cmpd="sng">
            <a:solidFill>
              <a:srgbClr val="3F3F3F"/>
            </a:solidFill>
            <a:prstDash val="dash"/>
            <a:round/>
            <a:headEnd type="none" w="sm" len="sm"/>
            <a:tailEnd type="triangle" w="med" len="med"/>
          </a:ln>
        </p:spPr>
      </p:cxnSp>
      <p:cxnSp>
        <p:nvCxnSpPr>
          <p:cNvPr id="2789" name="Google Shape;2789;p36"/>
          <p:cNvCxnSpPr/>
          <p:nvPr/>
        </p:nvCxnSpPr>
        <p:spPr>
          <a:xfrm>
            <a:off x="9419095" y="4232478"/>
            <a:ext cx="1437067" cy="10769"/>
          </a:xfrm>
          <a:prstGeom prst="straightConnector1">
            <a:avLst/>
          </a:prstGeom>
          <a:noFill/>
          <a:ln w="12700" cap="flat" cmpd="sng">
            <a:solidFill>
              <a:srgbClr val="3F3F3F"/>
            </a:solidFill>
            <a:prstDash val="dash"/>
            <a:round/>
            <a:headEnd type="none" w="sm" len="sm"/>
            <a:tailEnd type="triangle" w="med" len="med"/>
          </a:ln>
        </p:spPr>
      </p:cxnSp>
      <p:cxnSp>
        <p:nvCxnSpPr>
          <p:cNvPr id="2790" name="Google Shape;2790;p36"/>
          <p:cNvCxnSpPr/>
          <p:nvPr/>
        </p:nvCxnSpPr>
        <p:spPr>
          <a:xfrm rot="10800000" flipH="1">
            <a:off x="6841111" y="3921954"/>
            <a:ext cx="582779" cy="477076"/>
          </a:xfrm>
          <a:prstGeom prst="straightConnector1">
            <a:avLst/>
          </a:prstGeom>
          <a:noFill/>
          <a:ln w="12700" cap="flat" cmpd="sng">
            <a:solidFill>
              <a:srgbClr val="B7B7B7"/>
            </a:solidFill>
            <a:prstDash val="lgDash"/>
            <a:round/>
            <a:headEnd type="triangle" w="med" len="med"/>
            <a:tailEnd type="triangle" w="med" len="med"/>
          </a:ln>
        </p:spPr>
      </p:cxnSp>
      <p:grpSp>
        <p:nvGrpSpPr>
          <p:cNvPr id="2791" name="Google Shape;2791;p36"/>
          <p:cNvGrpSpPr/>
          <p:nvPr/>
        </p:nvGrpSpPr>
        <p:grpSpPr>
          <a:xfrm>
            <a:off x="10588025" y="5914489"/>
            <a:ext cx="268163" cy="323449"/>
            <a:chOff x="2700529" y="5095926"/>
            <a:chExt cx="376960" cy="454674"/>
          </a:xfrm>
        </p:grpSpPr>
        <p:grpSp>
          <p:nvGrpSpPr>
            <p:cNvPr id="2792" name="Google Shape;2792;p36"/>
            <p:cNvGrpSpPr/>
            <p:nvPr/>
          </p:nvGrpSpPr>
          <p:grpSpPr>
            <a:xfrm>
              <a:off x="2700529" y="5095926"/>
              <a:ext cx="376960" cy="448655"/>
              <a:chOff x="2939671" y="4395131"/>
              <a:chExt cx="376960" cy="448655"/>
            </a:xfrm>
          </p:grpSpPr>
          <p:grpSp>
            <p:nvGrpSpPr>
              <p:cNvPr id="2793" name="Google Shape;2793;p36"/>
              <p:cNvGrpSpPr/>
              <p:nvPr/>
            </p:nvGrpSpPr>
            <p:grpSpPr>
              <a:xfrm>
                <a:off x="3040778" y="4395131"/>
                <a:ext cx="275853" cy="376767"/>
                <a:chOff x="3040778" y="4395131"/>
                <a:chExt cx="275853" cy="376767"/>
              </a:xfrm>
            </p:grpSpPr>
            <p:sp>
              <p:nvSpPr>
                <p:cNvPr id="2794" name="Google Shape;2794;p36"/>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a:p>
              </p:txBody>
            </p:sp>
            <p:sp>
              <p:nvSpPr>
                <p:cNvPr id="2795" name="Google Shape;2795;p36"/>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a:p>
              </p:txBody>
            </p:sp>
            <p:sp>
              <p:nvSpPr>
                <p:cNvPr id="2796" name="Google Shape;2796;p36"/>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a:p>
              </p:txBody>
            </p:sp>
            <p:sp>
              <p:nvSpPr>
                <p:cNvPr id="2797" name="Google Shape;2797;p36"/>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a:p>
              </p:txBody>
            </p:sp>
            <p:sp>
              <p:nvSpPr>
                <p:cNvPr id="2798" name="Google Shape;2798;p36"/>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799" name="Google Shape;2799;p36"/>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a:p>
              </p:txBody>
            </p:sp>
            <p:sp>
              <p:nvSpPr>
                <p:cNvPr id="2800" name="Google Shape;2800;p36"/>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a:p>
              </p:txBody>
            </p:sp>
            <p:sp>
              <p:nvSpPr>
                <p:cNvPr id="2801" name="Google Shape;2801;p36"/>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a:p>
              </p:txBody>
            </p:sp>
            <p:sp>
              <p:nvSpPr>
                <p:cNvPr id="2802" name="Google Shape;2802;p36"/>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a:p>
              </p:txBody>
            </p:sp>
          </p:grpSp>
          <p:grpSp>
            <p:nvGrpSpPr>
              <p:cNvPr id="2803" name="Google Shape;2803;p36"/>
              <p:cNvGrpSpPr/>
              <p:nvPr/>
            </p:nvGrpSpPr>
            <p:grpSpPr>
              <a:xfrm>
                <a:off x="2939671" y="4689883"/>
                <a:ext cx="145155" cy="153903"/>
                <a:chOff x="5967413" y="-3362325"/>
                <a:chExt cx="1133475" cy="1454150"/>
              </a:xfrm>
            </p:grpSpPr>
            <p:sp>
              <p:nvSpPr>
                <p:cNvPr id="2804" name="Google Shape;2804;p36"/>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805" name="Google Shape;2805;p36"/>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806" name="Google Shape;2806;p36"/>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807" name="Google Shape;2807;p36"/>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808" name="Google Shape;2808;p36"/>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809" name="Google Shape;2809;p36"/>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810" name="Google Shape;2810;p36"/>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a:p>
              </p:txBody>
            </p:sp>
            <p:sp>
              <p:nvSpPr>
                <p:cNvPr id="2811" name="Google Shape;2811;p36"/>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a:p>
              </p:txBody>
            </p:sp>
            <p:sp>
              <p:nvSpPr>
                <p:cNvPr id="2812" name="Google Shape;2812;p36"/>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a:p>
              </p:txBody>
            </p:sp>
            <p:sp>
              <p:nvSpPr>
                <p:cNvPr id="2813" name="Google Shape;2813;p36"/>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sp>
              <p:nvSpPr>
                <p:cNvPr id="2814" name="Google Shape;2814;p36"/>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a:p>
              </p:txBody>
            </p:sp>
            <p:sp>
              <p:nvSpPr>
                <p:cNvPr id="2815" name="Google Shape;2815;p36"/>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816" name="Google Shape;2816;p36"/>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a:p>
              </p:txBody>
            </p:sp>
            <p:sp>
              <p:nvSpPr>
                <p:cNvPr id="2817" name="Google Shape;2817;p36"/>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a:p>
              </p:txBody>
            </p:sp>
          </p:grpSp>
        </p:grpSp>
        <p:sp>
          <p:nvSpPr>
            <p:cNvPr id="2818" name="Google Shape;2818;p36"/>
            <p:cNvSpPr txBox="1"/>
            <p:nvPr/>
          </p:nvSpPr>
          <p:spPr>
            <a:xfrm>
              <a:off x="2866068" y="5485704"/>
              <a:ext cx="129999" cy="64896"/>
            </a:xfrm>
            <a:prstGeom prst="rect">
              <a:avLst/>
            </a:prstGeom>
            <a:noFill/>
            <a:ln>
              <a:noFill/>
            </a:ln>
          </p:spPr>
          <p:txBody>
            <a:bodyPr spcFirstLastPara="1" wrap="square" lIns="0" tIns="0" rIns="0" bIns="0" anchor="ctr" anchorCtr="0">
              <a:spAutoFit/>
            </a:bodyPr>
            <a:lstStyle/>
            <a:p>
              <a:pPr>
                <a:buSzPts val="300"/>
              </a:pPr>
              <a:r>
                <a:rPr lang="en-US" sz="300" b="1">
                  <a:solidFill>
                    <a:srgbClr val="3F3F3F"/>
                  </a:solidFill>
                  <a:latin typeface="Roboto"/>
                  <a:ea typeface="Roboto"/>
                  <a:cs typeface="Roboto"/>
                  <a:sym typeface="Roboto"/>
                </a:rPr>
                <a:t>WN</a:t>
              </a:r>
              <a:endParaRPr sz="300" b="1">
                <a:solidFill>
                  <a:srgbClr val="3F3F3F"/>
                </a:solidFill>
                <a:latin typeface="Roboto"/>
                <a:ea typeface="Roboto"/>
                <a:cs typeface="Roboto"/>
                <a:sym typeface="Roboto"/>
              </a:endParaRPr>
            </a:p>
          </p:txBody>
        </p:sp>
      </p:grpSp>
      <p:pic>
        <p:nvPicPr>
          <p:cNvPr id="2819" name="Google Shape;2819;p36"/>
          <p:cNvPicPr preferRelativeResize="0"/>
          <p:nvPr/>
        </p:nvPicPr>
        <p:blipFill rotWithShape="1">
          <a:blip r:embed="rId3">
            <a:alphaModFix/>
          </a:blip>
          <a:srcRect/>
          <a:stretch/>
        </p:blipFill>
        <p:spPr>
          <a:xfrm>
            <a:off x="5985779" y="4219967"/>
            <a:ext cx="635000" cy="531196"/>
          </a:xfrm>
          <a:prstGeom prst="rect">
            <a:avLst/>
          </a:prstGeom>
          <a:noFill/>
          <a:ln>
            <a:noFill/>
          </a:ln>
        </p:spPr>
      </p:pic>
      <p:cxnSp>
        <p:nvCxnSpPr>
          <p:cNvPr id="2820" name="Google Shape;2820;p36"/>
          <p:cNvCxnSpPr/>
          <p:nvPr/>
        </p:nvCxnSpPr>
        <p:spPr>
          <a:xfrm>
            <a:off x="7296310" y="2913583"/>
            <a:ext cx="2771540" cy="0"/>
          </a:xfrm>
          <a:prstGeom prst="straightConnector1">
            <a:avLst/>
          </a:prstGeom>
          <a:noFill/>
          <a:ln w="12700" cap="flat" cmpd="sng">
            <a:solidFill>
              <a:schemeClr val="accent6"/>
            </a:solidFill>
            <a:prstDash val="lgDash"/>
            <a:round/>
            <a:headEnd type="none" w="sm" len="sm"/>
            <a:tailEnd type="non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478"/>
        <p:cNvGrpSpPr/>
        <p:nvPr/>
      </p:nvGrpSpPr>
      <p:grpSpPr>
        <a:xfrm>
          <a:off x="0" y="0"/>
          <a:ext cx="0" cy="0"/>
          <a:chOff x="0" y="0"/>
          <a:chExt cx="0" cy="0"/>
        </a:xfrm>
      </p:grpSpPr>
      <p:sp>
        <p:nvSpPr>
          <p:cNvPr id="2479" name="Google Shape;2479;p33"/>
          <p:cNvSpPr txBox="1">
            <a:spLocks noGrp="1"/>
          </p:cNvSpPr>
          <p:nvPr>
            <p:ph type="body" idx="4"/>
          </p:nvPr>
        </p:nvSpPr>
        <p:spPr>
          <a:xfrm>
            <a:off x="838201" y="386447"/>
            <a:ext cx="9548673" cy="646290"/>
          </a:xfrm>
          <a:prstGeom prst="rect">
            <a:avLst/>
          </a:prstGeom>
          <a:noFill/>
          <a:ln>
            <a:noFill/>
          </a:ln>
        </p:spPr>
        <p:txBody>
          <a:bodyPr spcFirstLastPara="1" vert="horz" wrap="square" lIns="91425" tIns="45700" rIns="91425" bIns="45700" rtlCol="0" anchor="t" anchorCtr="0">
            <a:spAutoFit/>
          </a:bodyPr>
          <a:lstStyle/>
          <a:p>
            <a:pPr marL="0" indent="0">
              <a:buClr>
                <a:srgbClr val="2D75B6"/>
              </a:buClr>
            </a:pPr>
            <a:r>
              <a:rPr lang="en-US">
                <a:solidFill>
                  <a:srgbClr val="2D75B6"/>
                </a:solidFill>
              </a:rPr>
              <a:t>Job Submissions</a:t>
            </a:r>
            <a:endParaRPr/>
          </a:p>
        </p:txBody>
      </p:sp>
      <p:sp>
        <p:nvSpPr>
          <p:cNvPr id="2480" name="Google Shape;2480;p33"/>
          <p:cNvSpPr/>
          <p:nvPr/>
        </p:nvSpPr>
        <p:spPr>
          <a:xfrm>
            <a:off x="6025443" y="1589034"/>
            <a:ext cx="5328359" cy="4435343"/>
          </a:xfrm>
          <a:prstGeom prst="roundRect">
            <a:avLst>
              <a:gd name="adj" fmla="val 2742"/>
            </a:avLst>
          </a:prstGeom>
          <a:solidFill>
            <a:srgbClr val="C4E0B2">
              <a:alpha val="13725"/>
            </a:srgbClr>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nvGrpSpPr>
          <p:cNvPr id="2481" name="Google Shape;2481;p33"/>
          <p:cNvGrpSpPr/>
          <p:nvPr/>
        </p:nvGrpSpPr>
        <p:grpSpPr>
          <a:xfrm>
            <a:off x="6289438" y="1982112"/>
            <a:ext cx="4800391" cy="680465"/>
            <a:chOff x="5632478" y="1878066"/>
            <a:chExt cx="5514493" cy="680464"/>
          </a:xfrm>
        </p:grpSpPr>
        <p:sp>
          <p:nvSpPr>
            <p:cNvPr id="2482" name="Google Shape;2482;p33"/>
            <p:cNvSpPr/>
            <p:nvPr/>
          </p:nvSpPr>
          <p:spPr>
            <a:xfrm>
              <a:off x="5632478" y="1878066"/>
              <a:ext cx="3855159" cy="286192"/>
            </a:xfrm>
            <a:prstGeom prst="rect">
              <a:avLst/>
            </a:prstGeom>
            <a:noFill/>
            <a:ln>
              <a:noFill/>
            </a:ln>
          </p:spPr>
          <p:txBody>
            <a:bodyPr spcFirstLastPara="1" wrap="square" lIns="91425" tIns="45700" rIns="91425" bIns="45700" anchor="t" anchorCtr="0">
              <a:spAutoFit/>
            </a:bodyPr>
            <a:lstStyle/>
            <a:p>
              <a:pPr>
                <a:lnSpc>
                  <a:spcPct val="90000"/>
                </a:lnSpc>
                <a:buSzPts val="1400"/>
              </a:pPr>
              <a:r>
                <a:rPr lang="en-US" sz="1400" b="1">
                  <a:solidFill>
                    <a:schemeClr val="accent6"/>
                  </a:solidFill>
                  <a:latin typeface="Roboto"/>
                  <a:ea typeface="Roboto"/>
                  <a:cs typeface="Roboto"/>
                  <a:sym typeface="Roboto"/>
                </a:rPr>
                <a:t>BOSCO + SSH</a:t>
              </a:r>
              <a:r>
                <a:rPr lang="en-US" sz="1400" b="1">
                  <a:solidFill>
                    <a:srgbClr val="FCA904"/>
                  </a:solidFill>
                  <a:latin typeface="Roboto"/>
                  <a:ea typeface="Roboto"/>
                  <a:cs typeface="Roboto"/>
                  <a:sym typeface="Roboto"/>
                </a:rPr>
                <a:t>**</a:t>
              </a:r>
              <a:endParaRPr sz="1400"/>
            </a:p>
          </p:txBody>
        </p:sp>
        <p:sp>
          <p:nvSpPr>
            <p:cNvPr id="2483" name="Google Shape;2483;p33"/>
            <p:cNvSpPr/>
            <p:nvPr/>
          </p:nvSpPr>
          <p:spPr>
            <a:xfrm>
              <a:off x="5845631" y="2133840"/>
              <a:ext cx="5301340" cy="424690"/>
            </a:xfrm>
            <a:prstGeom prst="rect">
              <a:avLst/>
            </a:prstGeom>
            <a:noFill/>
            <a:ln>
              <a:noFill/>
            </a:ln>
          </p:spPr>
          <p:txBody>
            <a:bodyPr spcFirstLastPara="1" wrap="square" lIns="91425" tIns="45700" rIns="91425" bIns="45700" anchor="t" anchorCtr="0">
              <a:spAutoFit/>
            </a:bodyPr>
            <a:lstStyle/>
            <a:p>
              <a:pPr>
                <a:lnSpc>
                  <a:spcPct val="90000"/>
                </a:lnSpc>
                <a:buSzPts val="1200"/>
              </a:pPr>
              <a:r>
                <a:rPr lang="en-US" sz="1200">
                  <a:solidFill>
                    <a:srgbClr val="3F3F3F"/>
                  </a:solidFill>
                  <a:latin typeface="Roboto"/>
                  <a:ea typeface="Roboto"/>
                  <a:cs typeface="Roboto"/>
                  <a:sym typeface="Roboto"/>
                </a:rPr>
                <a:t>Each node in executable workflow submitted via SSH connection to remote cluster</a:t>
              </a:r>
              <a:endParaRPr sz="1400"/>
            </a:p>
          </p:txBody>
        </p:sp>
      </p:grpSp>
      <p:grpSp>
        <p:nvGrpSpPr>
          <p:cNvPr id="2484" name="Google Shape;2484;p33"/>
          <p:cNvGrpSpPr/>
          <p:nvPr/>
        </p:nvGrpSpPr>
        <p:grpSpPr>
          <a:xfrm>
            <a:off x="6289438" y="2777552"/>
            <a:ext cx="4800391" cy="509209"/>
            <a:chOff x="5632478" y="2668651"/>
            <a:chExt cx="5514493" cy="509210"/>
          </a:xfrm>
        </p:grpSpPr>
        <p:sp>
          <p:nvSpPr>
            <p:cNvPr id="2485" name="Google Shape;2485;p33"/>
            <p:cNvSpPr/>
            <p:nvPr/>
          </p:nvSpPr>
          <p:spPr>
            <a:xfrm>
              <a:off x="5632478" y="2668651"/>
              <a:ext cx="3855159" cy="286193"/>
            </a:xfrm>
            <a:prstGeom prst="rect">
              <a:avLst/>
            </a:prstGeom>
            <a:noFill/>
            <a:ln>
              <a:noFill/>
            </a:ln>
          </p:spPr>
          <p:txBody>
            <a:bodyPr spcFirstLastPara="1" wrap="square" lIns="91425" tIns="45700" rIns="91425" bIns="45700" anchor="t" anchorCtr="0">
              <a:spAutoFit/>
            </a:bodyPr>
            <a:lstStyle/>
            <a:p>
              <a:pPr>
                <a:lnSpc>
                  <a:spcPct val="90000"/>
                </a:lnSpc>
                <a:buSzPts val="1400"/>
              </a:pPr>
              <a:r>
                <a:rPr lang="en-US" sz="1400" b="1">
                  <a:solidFill>
                    <a:schemeClr val="accent6"/>
                  </a:solidFill>
                  <a:latin typeface="Roboto"/>
                  <a:ea typeface="Roboto"/>
                  <a:cs typeface="Roboto"/>
                  <a:sym typeface="Roboto"/>
                </a:rPr>
                <a:t>BOSCO based Glideins</a:t>
              </a:r>
              <a:r>
                <a:rPr lang="en-US" sz="1400" b="1">
                  <a:solidFill>
                    <a:srgbClr val="FCA904"/>
                  </a:solidFill>
                  <a:latin typeface="Roboto"/>
                  <a:ea typeface="Roboto"/>
                  <a:cs typeface="Roboto"/>
                  <a:sym typeface="Roboto"/>
                </a:rPr>
                <a:t>**</a:t>
              </a:r>
              <a:endParaRPr sz="1400"/>
            </a:p>
          </p:txBody>
        </p:sp>
        <p:sp>
          <p:nvSpPr>
            <p:cNvPr id="2486" name="Google Shape;2486;p33"/>
            <p:cNvSpPr/>
            <p:nvPr/>
          </p:nvSpPr>
          <p:spPr>
            <a:xfrm>
              <a:off x="5845631" y="2919369"/>
              <a:ext cx="5301340" cy="258492"/>
            </a:xfrm>
            <a:prstGeom prst="rect">
              <a:avLst/>
            </a:prstGeom>
            <a:noFill/>
            <a:ln>
              <a:noFill/>
            </a:ln>
          </p:spPr>
          <p:txBody>
            <a:bodyPr spcFirstLastPara="1" wrap="square" lIns="91425" tIns="45700" rIns="91425" bIns="45700" anchor="t" anchorCtr="0">
              <a:spAutoFit/>
            </a:bodyPr>
            <a:lstStyle/>
            <a:p>
              <a:pPr>
                <a:lnSpc>
                  <a:spcPct val="90000"/>
                </a:lnSpc>
                <a:buSzPts val="1200"/>
              </a:pPr>
              <a:r>
                <a:rPr lang="en-US" sz="1200">
                  <a:solidFill>
                    <a:srgbClr val="3F3F3F"/>
                  </a:solidFill>
                  <a:latin typeface="Roboto"/>
                  <a:ea typeface="Roboto"/>
                  <a:cs typeface="Roboto"/>
                  <a:sym typeface="Roboto"/>
                </a:rPr>
                <a:t>SSH based submission of glideins</a:t>
              </a:r>
              <a:endParaRPr sz="1400"/>
            </a:p>
          </p:txBody>
        </p:sp>
      </p:grpSp>
      <p:grpSp>
        <p:nvGrpSpPr>
          <p:cNvPr id="2487" name="Google Shape;2487;p33"/>
          <p:cNvGrpSpPr/>
          <p:nvPr/>
        </p:nvGrpSpPr>
        <p:grpSpPr>
          <a:xfrm>
            <a:off x="6289438" y="3401743"/>
            <a:ext cx="4800391" cy="535338"/>
            <a:chOff x="5632478" y="3331062"/>
            <a:chExt cx="5514493" cy="535337"/>
          </a:xfrm>
        </p:grpSpPr>
        <p:sp>
          <p:nvSpPr>
            <p:cNvPr id="2488" name="Google Shape;2488;p33"/>
            <p:cNvSpPr/>
            <p:nvPr/>
          </p:nvSpPr>
          <p:spPr>
            <a:xfrm>
              <a:off x="5632478" y="3331062"/>
              <a:ext cx="3855159" cy="286192"/>
            </a:xfrm>
            <a:prstGeom prst="rect">
              <a:avLst/>
            </a:prstGeom>
            <a:noFill/>
            <a:ln>
              <a:noFill/>
            </a:ln>
          </p:spPr>
          <p:txBody>
            <a:bodyPr spcFirstLastPara="1" wrap="square" lIns="91425" tIns="45700" rIns="91425" bIns="45700" anchor="t" anchorCtr="0">
              <a:spAutoFit/>
            </a:bodyPr>
            <a:lstStyle/>
            <a:p>
              <a:pPr>
                <a:lnSpc>
                  <a:spcPct val="90000"/>
                </a:lnSpc>
                <a:buSzPts val="1400"/>
              </a:pPr>
              <a:r>
                <a:rPr lang="en-US" sz="1400" b="1">
                  <a:solidFill>
                    <a:schemeClr val="accent6"/>
                  </a:solidFill>
                  <a:latin typeface="Roboto"/>
                  <a:ea typeface="Roboto"/>
                  <a:cs typeface="Roboto"/>
                  <a:sym typeface="Roboto"/>
                </a:rPr>
                <a:t>PyGlidein</a:t>
              </a:r>
              <a:endParaRPr sz="1400"/>
            </a:p>
          </p:txBody>
        </p:sp>
        <p:sp>
          <p:nvSpPr>
            <p:cNvPr id="2489" name="Google Shape;2489;p33"/>
            <p:cNvSpPr/>
            <p:nvPr/>
          </p:nvSpPr>
          <p:spPr>
            <a:xfrm>
              <a:off x="5845631" y="3607907"/>
              <a:ext cx="5301340" cy="258492"/>
            </a:xfrm>
            <a:prstGeom prst="rect">
              <a:avLst/>
            </a:prstGeom>
            <a:noFill/>
            <a:ln>
              <a:noFill/>
            </a:ln>
          </p:spPr>
          <p:txBody>
            <a:bodyPr spcFirstLastPara="1" wrap="square" lIns="91425" tIns="45700" rIns="91425" bIns="45700" anchor="t" anchorCtr="0">
              <a:spAutoFit/>
            </a:bodyPr>
            <a:lstStyle/>
            <a:p>
              <a:pPr>
                <a:lnSpc>
                  <a:spcPct val="90000"/>
                </a:lnSpc>
                <a:buSzPts val="1200"/>
              </a:pPr>
              <a:r>
                <a:rPr lang="en-US" sz="1200">
                  <a:solidFill>
                    <a:srgbClr val="3F3F3F"/>
                  </a:solidFill>
                  <a:latin typeface="Roboto"/>
                  <a:ea typeface="Roboto"/>
                  <a:cs typeface="Roboto"/>
                  <a:sym typeface="Roboto"/>
                </a:rPr>
                <a:t>IceCube glidein service</a:t>
              </a:r>
              <a:endParaRPr sz="1400"/>
            </a:p>
          </p:txBody>
        </p:sp>
      </p:grpSp>
      <p:grpSp>
        <p:nvGrpSpPr>
          <p:cNvPr id="2490" name="Google Shape;2490;p33"/>
          <p:cNvGrpSpPr/>
          <p:nvPr/>
        </p:nvGrpSpPr>
        <p:grpSpPr>
          <a:xfrm>
            <a:off x="6289438" y="4052051"/>
            <a:ext cx="4800391" cy="514267"/>
            <a:chOff x="5632478" y="3992755"/>
            <a:chExt cx="5514493" cy="514267"/>
          </a:xfrm>
        </p:grpSpPr>
        <p:sp>
          <p:nvSpPr>
            <p:cNvPr id="2491" name="Google Shape;2491;p33"/>
            <p:cNvSpPr/>
            <p:nvPr/>
          </p:nvSpPr>
          <p:spPr>
            <a:xfrm>
              <a:off x="5632478" y="3992755"/>
              <a:ext cx="3855159" cy="286192"/>
            </a:xfrm>
            <a:prstGeom prst="rect">
              <a:avLst/>
            </a:prstGeom>
            <a:noFill/>
            <a:ln>
              <a:noFill/>
            </a:ln>
          </p:spPr>
          <p:txBody>
            <a:bodyPr spcFirstLastPara="1" wrap="square" lIns="91425" tIns="45700" rIns="91425" bIns="45700" anchor="t" anchorCtr="0">
              <a:spAutoFit/>
            </a:bodyPr>
            <a:lstStyle/>
            <a:p>
              <a:pPr>
                <a:lnSpc>
                  <a:spcPct val="90000"/>
                </a:lnSpc>
                <a:buSzPts val="1400"/>
              </a:pPr>
              <a:r>
                <a:rPr lang="en-US" sz="1400" b="1">
                  <a:solidFill>
                    <a:schemeClr val="accent6"/>
                  </a:solidFill>
                  <a:latin typeface="Roboto"/>
                  <a:ea typeface="Roboto"/>
                  <a:cs typeface="Roboto"/>
                  <a:sym typeface="Roboto"/>
                </a:rPr>
                <a:t>OSG using glideinWMS</a:t>
              </a:r>
              <a:endParaRPr sz="1400"/>
            </a:p>
          </p:txBody>
        </p:sp>
        <p:sp>
          <p:nvSpPr>
            <p:cNvPr id="2492" name="Google Shape;2492;p33"/>
            <p:cNvSpPr/>
            <p:nvPr/>
          </p:nvSpPr>
          <p:spPr>
            <a:xfrm>
              <a:off x="5845631" y="4248530"/>
              <a:ext cx="5301340" cy="258492"/>
            </a:xfrm>
            <a:prstGeom prst="rect">
              <a:avLst/>
            </a:prstGeom>
            <a:noFill/>
            <a:ln>
              <a:noFill/>
            </a:ln>
          </p:spPr>
          <p:txBody>
            <a:bodyPr spcFirstLastPara="1" wrap="square" lIns="91425" tIns="45700" rIns="91425" bIns="45700" anchor="t" anchorCtr="0">
              <a:spAutoFit/>
            </a:bodyPr>
            <a:lstStyle/>
            <a:p>
              <a:pPr>
                <a:lnSpc>
                  <a:spcPct val="90000"/>
                </a:lnSpc>
                <a:buSzPts val="1200"/>
              </a:pPr>
              <a:r>
                <a:rPr lang="en-US" sz="1200">
                  <a:solidFill>
                    <a:srgbClr val="3F3F3F"/>
                  </a:solidFill>
                  <a:latin typeface="Roboto"/>
                  <a:ea typeface="Roboto"/>
                  <a:cs typeface="Roboto"/>
                  <a:sym typeface="Roboto"/>
                </a:rPr>
                <a:t>Infrastructure provisioned glideins</a:t>
              </a:r>
              <a:endParaRPr sz="1400"/>
            </a:p>
          </p:txBody>
        </p:sp>
      </p:grpSp>
      <p:grpSp>
        <p:nvGrpSpPr>
          <p:cNvPr id="2493" name="Google Shape;2493;p33"/>
          <p:cNvGrpSpPr/>
          <p:nvPr/>
        </p:nvGrpSpPr>
        <p:grpSpPr>
          <a:xfrm>
            <a:off x="6289438" y="4681295"/>
            <a:ext cx="4800391" cy="509209"/>
            <a:chOff x="5632478" y="4783340"/>
            <a:chExt cx="5514493" cy="509210"/>
          </a:xfrm>
        </p:grpSpPr>
        <p:sp>
          <p:nvSpPr>
            <p:cNvPr id="2494" name="Google Shape;2494;p33"/>
            <p:cNvSpPr/>
            <p:nvPr/>
          </p:nvSpPr>
          <p:spPr>
            <a:xfrm>
              <a:off x="5632478" y="4783340"/>
              <a:ext cx="3855159" cy="286193"/>
            </a:xfrm>
            <a:prstGeom prst="rect">
              <a:avLst/>
            </a:prstGeom>
            <a:noFill/>
            <a:ln>
              <a:noFill/>
            </a:ln>
          </p:spPr>
          <p:txBody>
            <a:bodyPr spcFirstLastPara="1" wrap="square" lIns="91425" tIns="45700" rIns="91425" bIns="45700" anchor="t" anchorCtr="0">
              <a:spAutoFit/>
            </a:bodyPr>
            <a:lstStyle/>
            <a:p>
              <a:pPr>
                <a:lnSpc>
                  <a:spcPct val="90000"/>
                </a:lnSpc>
                <a:buSzPts val="1400"/>
              </a:pPr>
              <a:r>
                <a:rPr lang="en-US" sz="1400" b="1">
                  <a:solidFill>
                    <a:schemeClr val="accent6"/>
                  </a:solidFill>
                  <a:latin typeface="Roboto"/>
                  <a:ea typeface="Roboto"/>
                  <a:cs typeface="Roboto"/>
                  <a:sym typeface="Roboto"/>
                </a:rPr>
                <a:t>CREAMCE</a:t>
              </a:r>
              <a:endParaRPr sz="1400"/>
            </a:p>
          </p:txBody>
        </p:sp>
        <p:sp>
          <p:nvSpPr>
            <p:cNvPr id="2495" name="Google Shape;2495;p33"/>
            <p:cNvSpPr/>
            <p:nvPr/>
          </p:nvSpPr>
          <p:spPr>
            <a:xfrm>
              <a:off x="5845631" y="5034058"/>
              <a:ext cx="5301340" cy="258492"/>
            </a:xfrm>
            <a:prstGeom prst="rect">
              <a:avLst/>
            </a:prstGeom>
            <a:noFill/>
            <a:ln>
              <a:noFill/>
            </a:ln>
          </p:spPr>
          <p:txBody>
            <a:bodyPr spcFirstLastPara="1" wrap="square" lIns="91425" tIns="45700" rIns="91425" bIns="45700" anchor="t" anchorCtr="0">
              <a:spAutoFit/>
            </a:bodyPr>
            <a:lstStyle/>
            <a:p>
              <a:pPr>
                <a:lnSpc>
                  <a:spcPct val="90000"/>
                </a:lnSpc>
                <a:buSzPts val="1200"/>
              </a:pPr>
              <a:r>
                <a:rPr lang="en-US" sz="1200">
                  <a:solidFill>
                    <a:srgbClr val="3F3F3F"/>
                  </a:solidFill>
                  <a:latin typeface="Roboto"/>
                  <a:ea typeface="Roboto"/>
                  <a:cs typeface="Roboto"/>
                  <a:sym typeface="Roboto"/>
                </a:rPr>
                <a:t>Uses CondorG</a:t>
              </a:r>
              <a:endParaRPr sz="1400"/>
            </a:p>
          </p:txBody>
        </p:sp>
      </p:grpSp>
      <p:grpSp>
        <p:nvGrpSpPr>
          <p:cNvPr id="2496" name="Google Shape;2496;p33"/>
          <p:cNvGrpSpPr/>
          <p:nvPr/>
        </p:nvGrpSpPr>
        <p:grpSpPr>
          <a:xfrm>
            <a:off x="6289438" y="5305483"/>
            <a:ext cx="4800391" cy="509209"/>
            <a:chOff x="5632478" y="5445751"/>
            <a:chExt cx="5514493" cy="509210"/>
          </a:xfrm>
        </p:grpSpPr>
        <p:sp>
          <p:nvSpPr>
            <p:cNvPr id="2497" name="Google Shape;2497;p33"/>
            <p:cNvSpPr/>
            <p:nvPr/>
          </p:nvSpPr>
          <p:spPr>
            <a:xfrm>
              <a:off x="5632478" y="5445751"/>
              <a:ext cx="3855159" cy="286193"/>
            </a:xfrm>
            <a:prstGeom prst="rect">
              <a:avLst/>
            </a:prstGeom>
            <a:noFill/>
            <a:ln>
              <a:noFill/>
            </a:ln>
          </p:spPr>
          <p:txBody>
            <a:bodyPr spcFirstLastPara="1" wrap="square" lIns="91425" tIns="45700" rIns="91425" bIns="45700" anchor="t" anchorCtr="0">
              <a:spAutoFit/>
            </a:bodyPr>
            <a:lstStyle/>
            <a:p>
              <a:pPr>
                <a:lnSpc>
                  <a:spcPct val="90000"/>
                </a:lnSpc>
                <a:buSzPts val="1400"/>
              </a:pPr>
              <a:r>
                <a:rPr lang="en-US" sz="1400" b="1">
                  <a:solidFill>
                    <a:schemeClr val="accent6"/>
                  </a:solidFill>
                  <a:latin typeface="Roboto"/>
                  <a:ea typeface="Roboto"/>
                  <a:cs typeface="Roboto"/>
                  <a:sym typeface="Roboto"/>
                </a:rPr>
                <a:t>Globus GRAM</a:t>
              </a:r>
              <a:endParaRPr sz="1400"/>
            </a:p>
          </p:txBody>
        </p:sp>
        <p:sp>
          <p:nvSpPr>
            <p:cNvPr id="2498" name="Google Shape;2498;p33"/>
            <p:cNvSpPr/>
            <p:nvPr/>
          </p:nvSpPr>
          <p:spPr>
            <a:xfrm>
              <a:off x="5845631" y="5696469"/>
              <a:ext cx="5301340" cy="258492"/>
            </a:xfrm>
            <a:prstGeom prst="rect">
              <a:avLst/>
            </a:prstGeom>
            <a:noFill/>
            <a:ln>
              <a:noFill/>
            </a:ln>
          </p:spPr>
          <p:txBody>
            <a:bodyPr spcFirstLastPara="1" wrap="square" lIns="91425" tIns="45700" rIns="91425" bIns="45700" anchor="t" anchorCtr="0">
              <a:spAutoFit/>
            </a:bodyPr>
            <a:lstStyle/>
            <a:p>
              <a:pPr>
                <a:lnSpc>
                  <a:spcPct val="90000"/>
                </a:lnSpc>
                <a:buSzPts val="1200"/>
              </a:pPr>
              <a:r>
                <a:rPr lang="en-US" sz="1200">
                  <a:solidFill>
                    <a:srgbClr val="3F3F3F"/>
                  </a:solidFill>
                  <a:latin typeface="Roboto"/>
                  <a:ea typeface="Roboto"/>
                  <a:cs typeface="Roboto"/>
                  <a:sym typeface="Roboto"/>
                </a:rPr>
                <a:t>Uses CondorG</a:t>
              </a:r>
              <a:endParaRPr sz="1400"/>
            </a:p>
          </p:txBody>
        </p:sp>
      </p:grpSp>
      <p:sp>
        <p:nvSpPr>
          <p:cNvPr id="2499" name="Google Shape;2499;p33"/>
          <p:cNvSpPr>
            <a:spLocks noGrp="1"/>
          </p:cNvSpPr>
          <p:nvPr>
            <p:ph type="title"/>
          </p:nvPr>
        </p:nvSpPr>
        <p:spPr>
          <a:xfrm>
            <a:off x="6025443" y="1224714"/>
            <a:ext cx="5328359" cy="504825"/>
          </a:xfrm>
          <a:prstGeom prst="round2SameRect">
            <a:avLst>
              <a:gd name="adj1" fmla="val 16667"/>
              <a:gd name="adj2" fmla="val 0"/>
            </a:avLst>
          </a:prstGeom>
          <a:solidFill>
            <a:srgbClr val="74CA21"/>
          </a:solidFill>
          <a:ln>
            <a:noFill/>
          </a:ln>
        </p:spPr>
        <p:txBody>
          <a:bodyPr spcFirstLastPara="1" vert="horz" wrap="square" lIns="91425" tIns="45700" rIns="91425" bIns="45700" rtlCol="0" anchor="ctr" anchorCtr="0">
            <a:normAutofit/>
          </a:bodyPr>
          <a:lstStyle/>
          <a:p>
            <a:r>
              <a:rPr lang="en-US"/>
              <a:t>REMOTE</a:t>
            </a:r>
            <a:endParaRPr/>
          </a:p>
        </p:txBody>
      </p:sp>
      <p:sp>
        <p:nvSpPr>
          <p:cNvPr id="2500" name="Google Shape;2500;p33"/>
          <p:cNvSpPr/>
          <p:nvPr/>
        </p:nvSpPr>
        <p:spPr>
          <a:xfrm>
            <a:off x="1171853" y="1594611"/>
            <a:ext cx="4649827" cy="2166332"/>
          </a:xfrm>
          <a:prstGeom prst="roundRect">
            <a:avLst>
              <a:gd name="adj" fmla="val 2742"/>
            </a:avLst>
          </a:prstGeom>
          <a:solidFill>
            <a:srgbClr val="D8E2F3">
              <a:alpha val="13725"/>
            </a:srgbClr>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01" name="Google Shape;2501;p33"/>
          <p:cNvSpPr/>
          <p:nvPr/>
        </p:nvSpPr>
        <p:spPr>
          <a:xfrm>
            <a:off x="1417124" y="1987686"/>
            <a:ext cx="3268633" cy="313892"/>
          </a:xfrm>
          <a:prstGeom prst="rect">
            <a:avLst/>
          </a:prstGeom>
          <a:noFill/>
          <a:ln>
            <a:noFill/>
          </a:ln>
        </p:spPr>
        <p:txBody>
          <a:bodyPr spcFirstLastPara="1" wrap="square" lIns="91425" tIns="45700" rIns="91425" bIns="45700" anchor="t" anchorCtr="0">
            <a:spAutoFit/>
          </a:bodyPr>
          <a:lstStyle/>
          <a:p>
            <a:pPr>
              <a:lnSpc>
                <a:spcPct val="90000"/>
              </a:lnSpc>
              <a:buSzPts val="1600"/>
            </a:pPr>
            <a:r>
              <a:rPr lang="en-US" sz="1600" b="1">
                <a:solidFill>
                  <a:srgbClr val="2D75B6"/>
                </a:solidFill>
                <a:latin typeface="Roboto"/>
                <a:ea typeface="Roboto"/>
                <a:cs typeface="Roboto"/>
                <a:sym typeface="Roboto"/>
              </a:rPr>
              <a:t>Submit Machine</a:t>
            </a:r>
            <a:endParaRPr sz="1400"/>
          </a:p>
        </p:txBody>
      </p:sp>
      <p:sp>
        <p:nvSpPr>
          <p:cNvPr id="2502" name="Google Shape;2502;p33"/>
          <p:cNvSpPr/>
          <p:nvPr/>
        </p:nvSpPr>
        <p:spPr>
          <a:xfrm>
            <a:off x="1417124" y="2266548"/>
            <a:ext cx="3268633" cy="286192"/>
          </a:xfrm>
          <a:prstGeom prst="rect">
            <a:avLst/>
          </a:prstGeom>
          <a:noFill/>
          <a:ln>
            <a:noFill/>
          </a:ln>
        </p:spPr>
        <p:txBody>
          <a:bodyPr spcFirstLastPara="1" wrap="square" lIns="91425" tIns="45700" rIns="91425" bIns="45700" anchor="t" anchorCtr="0">
            <a:spAutoFit/>
          </a:bodyPr>
          <a:lstStyle/>
          <a:p>
            <a:pPr>
              <a:lnSpc>
                <a:spcPct val="90000"/>
              </a:lnSpc>
              <a:buSzPts val="1400"/>
            </a:pPr>
            <a:r>
              <a:rPr lang="en-US" sz="1400">
                <a:solidFill>
                  <a:srgbClr val="3F3F3F"/>
                </a:solidFill>
                <a:latin typeface="Roboto"/>
                <a:ea typeface="Roboto"/>
                <a:cs typeface="Roboto"/>
                <a:sym typeface="Roboto"/>
              </a:rPr>
              <a:t>Personal HTCondor</a:t>
            </a:r>
            <a:endParaRPr sz="1400"/>
          </a:p>
        </p:txBody>
      </p:sp>
      <p:sp>
        <p:nvSpPr>
          <p:cNvPr id="2503" name="Google Shape;2503;p33"/>
          <p:cNvSpPr/>
          <p:nvPr/>
        </p:nvSpPr>
        <p:spPr>
          <a:xfrm>
            <a:off x="1417123" y="2777554"/>
            <a:ext cx="3593731" cy="535491"/>
          </a:xfrm>
          <a:prstGeom prst="rect">
            <a:avLst/>
          </a:prstGeom>
          <a:noFill/>
          <a:ln>
            <a:noFill/>
          </a:ln>
        </p:spPr>
        <p:txBody>
          <a:bodyPr spcFirstLastPara="1" wrap="square" lIns="91425" tIns="45700" rIns="91425" bIns="45700" anchor="t" anchorCtr="0">
            <a:spAutoFit/>
          </a:bodyPr>
          <a:lstStyle/>
          <a:p>
            <a:pPr>
              <a:lnSpc>
                <a:spcPct val="90000"/>
              </a:lnSpc>
              <a:buSzPts val="1600"/>
            </a:pPr>
            <a:r>
              <a:rPr lang="en-US" sz="1600" b="1">
                <a:solidFill>
                  <a:srgbClr val="2D75B6"/>
                </a:solidFill>
                <a:latin typeface="Roboto"/>
                <a:ea typeface="Roboto"/>
                <a:cs typeface="Roboto"/>
                <a:sym typeface="Roboto"/>
              </a:rPr>
              <a:t>Local Campus Cluster accessible via Submit Machine </a:t>
            </a:r>
            <a:r>
              <a:rPr lang="en-US" sz="1600" b="1">
                <a:solidFill>
                  <a:srgbClr val="FCA904"/>
                </a:solidFill>
                <a:latin typeface="Roboto"/>
                <a:ea typeface="Roboto"/>
                <a:cs typeface="Roboto"/>
                <a:sym typeface="Roboto"/>
              </a:rPr>
              <a:t>**</a:t>
            </a:r>
            <a:endParaRPr sz="1400"/>
          </a:p>
        </p:txBody>
      </p:sp>
      <p:sp>
        <p:nvSpPr>
          <p:cNvPr id="2504" name="Google Shape;2504;p33"/>
          <p:cNvSpPr/>
          <p:nvPr/>
        </p:nvSpPr>
        <p:spPr>
          <a:xfrm>
            <a:off x="1417124" y="3290010"/>
            <a:ext cx="3268633" cy="286192"/>
          </a:xfrm>
          <a:prstGeom prst="rect">
            <a:avLst/>
          </a:prstGeom>
          <a:noFill/>
          <a:ln>
            <a:noFill/>
          </a:ln>
        </p:spPr>
        <p:txBody>
          <a:bodyPr spcFirstLastPara="1" wrap="square" lIns="91425" tIns="45700" rIns="91425" bIns="45700" anchor="t" anchorCtr="0">
            <a:spAutoFit/>
          </a:bodyPr>
          <a:lstStyle/>
          <a:p>
            <a:pPr>
              <a:lnSpc>
                <a:spcPct val="90000"/>
              </a:lnSpc>
              <a:buSzPts val="1400"/>
            </a:pPr>
            <a:r>
              <a:rPr lang="en-US" sz="1400">
                <a:solidFill>
                  <a:srgbClr val="3F3F3F"/>
                </a:solidFill>
                <a:latin typeface="Roboto"/>
                <a:ea typeface="Roboto"/>
                <a:cs typeface="Roboto"/>
                <a:sym typeface="Roboto"/>
              </a:rPr>
              <a:t>HTCondor via BLAHP</a:t>
            </a:r>
            <a:endParaRPr sz="1400"/>
          </a:p>
        </p:txBody>
      </p:sp>
      <p:sp>
        <p:nvSpPr>
          <p:cNvPr id="2505" name="Google Shape;2505;p33"/>
          <p:cNvSpPr>
            <a:spLocks noGrp="1"/>
          </p:cNvSpPr>
          <p:nvPr>
            <p:ph type="body" idx="3"/>
          </p:nvPr>
        </p:nvSpPr>
        <p:spPr>
          <a:xfrm>
            <a:off x="1171853" y="1224713"/>
            <a:ext cx="4649827" cy="504825"/>
          </a:xfrm>
          <a:prstGeom prst="round2SameRect">
            <a:avLst>
              <a:gd name="adj1" fmla="val 16667"/>
              <a:gd name="adj2" fmla="val 0"/>
            </a:avLst>
          </a:prstGeom>
          <a:solidFill>
            <a:srgbClr val="2D75B6"/>
          </a:solidFill>
          <a:ln>
            <a:noFill/>
          </a:ln>
        </p:spPr>
        <p:txBody>
          <a:bodyPr spcFirstLastPara="1" vert="horz" wrap="square" lIns="91425" tIns="45700" rIns="91425" bIns="45700" rtlCol="0" anchor="ctr" anchorCtr="0">
            <a:normAutofit/>
          </a:bodyPr>
          <a:lstStyle/>
          <a:p>
            <a:pPr marL="0" indent="0">
              <a:spcBef>
                <a:spcPts val="0"/>
              </a:spcBef>
            </a:pPr>
            <a:r>
              <a:rPr lang="en-US"/>
              <a:t>LOCAL</a:t>
            </a:r>
            <a:endParaRPr/>
          </a:p>
        </p:txBody>
      </p:sp>
      <p:sp>
        <p:nvSpPr>
          <p:cNvPr id="2506" name="Google Shape;2506;p33"/>
          <p:cNvSpPr/>
          <p:nvPr/>
        </p:nvSpPr>
        <p:spPr>
          <a:xfrm>
            <a:off x="1417123" y="3941280"/>
            <a:ext cx="3820507" cy="757090"/>
          </a:xfrm>
          <a:prstGeom prst="rect">
            <a:avLst/>
          </a:prstGeom>
          <a:noFill/>
          <a:ln>
            <a:noFill/>
          </a:ln>
        </p:spPr>
        <p:txBody>
          <a:bodyPr spcFirstLastPara="1" wrap="square" lIns="91425" tIns="45700" rIns="91425" bIns="45700" anchor="t" anchorCtr="0">
            <a:spAutoFit/>
          </a:bodyPr>
          <a:lstStyle/>
          <a:p>
            <a:pPr>
              <a:lnSpc>
                <a:spcPct val="90000"/>
              </a:lnSpc>
              <a:buSzPts val="1200"/>
            </a:pPr>
            <a:r>
              <a:rPr lang="en-US" sz="1200" b="1" i="1">
                <a:solidFill>
                  <a:srgbClr val="FCA904"/>
                </a:solidFill>
                <a:latin typeface="Roboto"/>
                <a:ea typeface="Roboto"/>
                <a:cs typeface="Roboto"/>
                <a:sym typeface="Roboto"/>
              </a:rPr>
              <a:t>** Both Glite and BOSCO build on HTCondor BLAHP</a:t>
            </a:r>
            <a:endParaRPr sz="1400"/>
          </a:p>
          <a:p>
            <a:pPr>
              <a:lnSpc>
                <a:spcPct val="90000"/>
              </a:lnSpc>
              <a:buSzPts val="1200"/>
            </a:pPr>
            <a:endParaRPr sz="1200" b="1" i="1">
              <a:solidFill>
                <a:srgbClr val="FCA904"/>
              </a:solidFill>
              <a:latin typeface="Roboto"/>
              <a:ea typeface="Roboto"/>
              <a:cs typeface="Roboto"/>
              <a:sym typeface="Roboto"/>
            </a:endParaRPr>
          </a:p>
          <a:p>
            <a:pPr>
              <a:lnSpc>
                <a:spcPct val="90000"/>
              </a:lnSpc>
              <a:buSzPts val="1200"/>
            </a:pPr>
            <a:r>
              <a:rPr lang="en-US" sz="1200" b="1" i="1">
                <a:solidFill>
                  <a:srgbClr val="FCA904"/>
                </a:solidFill>
                <a:latin typeface="Roboto"/>
                <a:ea typeface="Roboto"/>
                <a:cs typeface="Roboto"/>
                <a:sym typeface="Roboto"/>
              </a:rPr>
              <a:t>     Currenty supported schedulers:</a:t>
            </a:r>
            <a:endParaRPr sz="1400"/>
          </a:p>
          <a:p>
            <a:pPr indent="182558">
              <a:lnSpc>
                <a:spcPct val="90000"/>
              </a:lnSpc>
              <a:buSzPts val="1200"/>
            </a:pPr>
            <a:r>
              <a:rPr lang="en-US" sz="1200" b="1" i="1">
                <a:solidFill>
                  <a:srgbClr val="FCA904"/>
                </a:solidFill>
                <a:latin typeface="Roboto"/>
                <a:ea typeface="Roboto"/>
                <a:cs typeface="Roboto"/>
                <a:sym typeface="Roboto"/>
              </a:rPr>
              <a:t>SLURM  SGE  PBS  MOAB</a:t>
            </a:r>
            <a:endParaRPr sz="1400"/>
          </a:p>
        </p:txBody>
      </p:sp>
      <p:sp>
        <p:nvSpPr>
          <p:cNvPr id="2507" name="Google Shape;2507;p33"/>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r>
              <a:rPr lang="en-US"/>
              <a:t>https://pegasus.isi.edu</a:t>
            </a:r>
            <a:endParaRPr/>
          </a:p>
        </p:txBody>
      </p:sp>
      <p:sp>
        <p:nvSpPr>
          <p:cNvPr id="2508" name="Google Shape;2508;p33"/>
          <p:cNvSpPr txBox="1">
            <a:spLocks noGrp="1"/>
          </p:cNvSpPr>
          <p:nvPr>
            <p:ph type="sldNum" idx="12"/>
          </p:nvPr>
        </p:nvSpPr>
        <p:spPr>
          <a:xfrm>
            <a:off x="11410951" y="6356351"/>
            <a:ext cx="404672"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512"/>
        <p:cNvGrpSpPr/>
        <p:nvPr/>
      </p:nvGrpSpPr>
      <p:grpSpPr>
        <a:xfrm>
          <a:off x="0" y="0"/>
          <a:ext cx="0" cy="0"/>
          <a:chOff x="0" y="0"/>
          <a:chExt cx="0" cy="0"/>
        </a:xfrm>
      </p:grpSpPr>
      <p:sp>
        <p:nvSpPr>
          <p:cNvPr id="2513" name="Google Shape;2513;p34"/>
          <p:cNvSpPr txBox="1">
            <a:spLocks noGrp="1"/>
          </p:cNvSpPr>
          <p:nvPr>
            <p:ph type="title"/>
          </p:nvPr>
        </p:nvSpPr>
        <p:spPr>
          <a:xfrm>
            <a:off x="838200" y="365125"/>
            <a:ext cx="9548675" cy="646291"/>
          </a:xfrm>
          <a:prstGeom prst="rect">
            <a:avLst/>
          </a:prstGeom>
          <a:noFill/>
          <a:ln>
            <a:noFill/>
          </a:ln>
        </p:spPr>
        <p:txBody>
          <a:bodyPr spcFirstLastPara="1" vert="horz" wrap="square" lIns="91425" tIns="45700" rIns="91425" bIns="45700" rtlCol="0" anchor="t" anchorCtr="0">
            <a:spAutoFit/>
          </a:bodyPr>
          <a:lstStyle/>
          <a:p>
            <a:pPr>
              <a:buClr>
                <a:srgbClr val="2D75B6"/>
              </a:buClr>
              <a:buSzPts val="3600"/>
            </a:pPr>
            <a:r>
              <a:rPr lang="en-US">
                <a:solidFill>
                  <a:srgbClr val="2D75B6"/>
                </a:solidFill>
              </a:rPr>
              <a:t>Credentials Management</a:t>
            </a:r>
            <a:endParaRPr/>
          </a:p>
        </p:txBody>
      </p:sp>
      <p:grpSp>
        <p:nvGrpSpPr>
          <p:cNvPr id="2514" name="Google Shape;2514;p34"/>
          <p:cNvGrpSpPr/>
          <p:nvPr/>
        </p:nvGrpSpPr>
        <p:grpSpPr>
          <a:xfrm>
            <a:off x="1117298" y="1139783"/>
            <a:ext cx="7698645" cy="952212"/>
            <a:chOff x="4498467" y="1264992"/>
            <a:chExt cx="5742827" cy="952213"/>
          </a:xfrm>
        </p:grpSpPr>
        <p:sp>
          <p:nvSpPr>
            <p:cNvPr id="2515" name="Google Shape;2515;p34"/>
            <p:cNvSpPr/>
            <p:nvPr/>
          </p:nvSpPr>
          <p:spPr>
            <a:xfrm>
              <a:off x="4511039" y="1264992"/>
              <a:ext cx="5170130" cy="318924"/>
            </a:xfrm>
            <a:prstGeom prst="rect">
              <a:avLst/>
            </a:prstGeom>
            <a:noFill/>
            <a:ln>
              <a:noFill/>
            </a:ln>
          </p:spPr>
          <p:txBody>
            <a:bodyPr spcFirstLastPara="1" wrap="square" lIns="72000" tIns="36000" rIns="72000" bIns="36000" anchor="t" anchorCtr="0">
              <a:spAutoFit/>
            </a:bodyPr>
            <a:lstStyle/>
            <a:p>
              <a:pPr>
                <a:buSzPts val="1600"/>
              </a:pPr>
              <a:r>
                <a:rPr lang="en-US" sz="1600" b="1">
                  <a:solidFill>
                    <a:srgbClr val="365CAA"/>
                  </a:solidFill>
                  <a:latin typeface="Roboto"/>
                  <a:ea typeface="Roboto"/>
                  <a:cs typeface="Roboto"/>
                  <a:sym typeface="Roboto"/>
                </a:rPr>
                <a:t>Credentials required for two purposes</a:t>
              </a:r>
              <a:endParaRPr sz="1400"/>
            </a:p>
          </p:txBody>
        </p:sp>
        <p:sp>
          <p:nvSpPr>
            <p:cNvPr id="2516" name="Google Shape;2516;p34"/>
            <p:cNvSpPr/>
            <p:nvPr/>
          </p:nvSpPr>
          <p:spPr>
            <a:xfrm>
              <a:off x="4498467" y="1636671"/>
              <a:ext cx="5742827" cy="580534"/>
            </a:xfrm>
            <a:prstGeom prst="rect">
              <a:avLst/>
            </a:prstGeom>
            <a:noFill/>
            <a:ln>
              <a:noFill/>
            </a:ln>
          </p:spPr>
          <p:txBody>
            <a:bodyPr spcFirstLastPara="1" wrap="square" lIns="72000" tIns="36000" rIns="72000" bIns="36000" anchor="t" anchorCtr="0">
              <a:spAutoFit/>
            </a:bodyPr>
            <a:lstStyle/>
            <a:p>
              <a:pPr marL="200020" indent="-200020">
                <a:buClr>
                  <a:srgbClr val="74CA21"/>
                </a:buClr>
                <a:buSzPts val="1400"/>
                <a:buFont typeface="Noto Sans Symbols"/>
                <a:buChar char="▪"/>
              </a:pPr>
              <a:r>
                <a:rPr lang="en-US" sz="1400">
                  <a:solidFill>
                    <a:srgbClr val="3F3F3F"/>
                  </a:solidFill>
                  <a:latin typeface="Roboto"/>
                  <a:ea typeface="Roboto"/>
                  <a:cs typeface="Roboto"/>
                  <a:sym typeface="Roboto"/>
                </a:rPr>
                <a:t>Job Submission</a:t>
              </a:r>
              <a:endParaRPr sz="1400"/>
            </a:p>
            <a:p>
              <a:pPr marL="200020" indent="-200020">
                <a:spcBef>
                  <a:spcPts val="600"/>
                </a:spcBef>
                <a:buClr>
                  <a:srgbClr val="74CA21"/>
                </a:buClr>
                <a:buSzPts val="1400"/>
                <a:buFont typeface="Noto Sans Symbols"/>
                <a:buChar char="▪"/>
              </a:pPr>
              <a:r>
                <a:rPr lang="en-US" sz="1400">
                  <a:solidFill>
                    <a:srgbClr val="3F3F3F"/>
                  </a:solidFill>
                  <a:latin typeface="Roboto"/>
                  <a:ea typeface="Roboto"/>
                  <a:cs typeface="Roboto"/>
                  <a:sym typeface="Roboto"/>
                </a:rPr>
                <a:t>Data transfers to</a:t>
              </a:r>
              <a:r>
                <a:rPr lang="en-US" sz="1400" b="1">
                  <a:solidFill>
                    <a:schemeClr val="accent6"/>
                  </a:solidFill>
                  <a:latin typeface="Roboto"/>
                  <a:ea typeface="Roboto"/>
                  <a:cs typeface="Roboto"/>
                  <a:sym typeface="Roboto"/>
                </a:rPr>
                <a:t> stage-in</a:t>
              </a:r>
              <a:r>
                <a:rPr lang="en-US" sz="1400">
                  <a:solidFill>
                    <a:srgbClr val="3F3F3F"/>
                  </a:solidFill>
                  <a:latin typeface="Roboto"/>
                  <a:ea typeface="Roboto"/>
                  <a:cs typeface="Roboto"/>
                  <a:sym typeface="Roboto"/>
                </a:rPr>
                <a:t> input and </a:t>
              </a:r>
              <a:r>
                <a:rPr lang="en-US" sz="1400" b="1">
                  <a:solidFill>
                    <a:schemeClr val="accent6"/>
                  </a:solidFill>
                  <a:latin typeface="Roboto"/>
                  <a:ea typeface="Roboto"/>
                  <a:cs typeface="Roboto"/>
                  <a:sym typeface="Roboto"/>
                </a:rPr>
                <a:t>stage-out</a:t>
              </a:r>
              <a:r>
                <a:rPr lang="en-US" sz="1400">
                  <a:solidFill>
                    <a:srgbClr val="3F3F3F"/>
                  </a:solidFill>
                  <a:latin typeface="Roboto"/>
                  <a:ea typeface="Roboto"/>
                  <a:cs typeface="Roboto"/>
                  <a:sym typeface="Roboto"/>
                </a:rPr>
                <a:t> generated outputs when a job executes</a:t>
              </a:r>
              <a:endParaRPr sz="1400"/>
            </a:p>
          </p:txBody>
        </p:sp>
      </p:grpSp>
      <p:grpSp>
        <p:nvGrpSpPr>
          <p:cNvPr id="2517" name="Google Shape;2517;p34"/>
          <p:cNvGrpSpPr/>
          <p:nvPr/>
        </p:nvGrpSpPr>
        <p:grpSpPr>
          <a:xfrm>
            <a:off x="1129873" y="2231134"/>
            <a:ext cx="6725329" cy="923556"/>
            <a:chOff x="4511040" y="2957065"/>
            <a:chExt cx="5742827" cy="923555"/>
          </a:xfrm>
        </p:grpSpPr>
        <p:sp>
          <p:nvSpPr>
            <p:cNvPr id="2518" name="Google Shape;2518;p34"/>
            <p:cNvSpPr/>
            <p:nvPr/>
          </p:nvSpPr>
          <p:spPr>
            <a:xfrm>
              <a:off x="4511040" y="2957065"/>
              <a:ext cx="2677372" cy="349702"/>
            </a:xfrm>
            <a:prstGeom prst="rect">
              <a:avLst/>
            </a:prstGeom>
            <a:noFill/>
            <a:ln>
              <a:noFill/>
            </a:ln>
          </p:spPr>
          <p:txBody>
            <a:bodyPr spcFirstLastPara="1" wrap="square" lIns="72000" tIns="36000" rIns="72000" bIns="36000" anchor="ctr" anchorCtr="0">
              <a:spAutoFit/>
            </a:bodyPr>
            <a:lstStyle/>
            <a:p>
              <a:pPr>
                <a:buSzPts val="1800"/>
              </a:pPr>
              <a:r>
                <a:rPr lang="en-US" b="1">
                  <a:solidFill>
                    <a:srgbClr val="365CAA"/>
                  </a:solidFill>
                  <a:latin typeface="Roboto"/>
                  <a:ea typeface="Roboto"/>
                  <a:cs typeface="Roboto"/>
                  <a:sym typeface="Roboto"/>
                </a:rPr>
                <a:t>Specifying Credentials</a:t>
              </a:r>
              <a:endParaRPr sz="1400"/>
            </a:p>
          </p:txBody>
        </p:sp>
        <p:sp>
          <p:nvSpPr>
            <p:cNvPr id="2519" name="Google Shape;2519;p34"/>
            <p:cNvSpPr/>
            <p:nvPr/>
          </p:nvSpPr>
          <p:spPr>
            <a:xfrm>
              <a:off x="4511040" y="3300087"/>
              <a:ext cx="5742827" cy="580533"/>
            </a:xfrm>
            <a:prstGeom prst="rect">
              <a:avLst/>
            </a:prstGeom>
            <a:noFill/>
            <a:ln>
              <a:noFill/>
            </a:ln>
          </p:spPr>
          <p:txBody>
            <a:bodyPr spcFirstLastPara="1" wrap="square" lIns="72000" tIns="36000" rIns="72000" bIns="36000" anchor="t" anchorCtr="0">
              <a:spAutoFit/>
            </a:bodyPr>
            <a:lstStyle/>
            <a:p>
              <a:pPr marL="200020" indent="-200020">
                <a:buClr>
                  <a:srgbClr val="74CA21"/>
                </a:buClr>
                <a:buSzPts val="1400"/>
                <a:buFont typeface="Noto Sans Symbols"/>
                <a:buChar char="▪"/>
              </a:pPr>
              <a:r>
                <a:rPr lang="en-US" sz="1400">
                  <a:solidFill>
                    <a:srgbClr val="3F3F3F"/>
                  </a:solidFill>
                  <a:latin typeface="Roboto"/>
                  <a:ea typeface="Roboto"/>
                  <a:cs typeface="Roboto"/>
                  <a:sym typeface="Roboto"/>
                </a:rPr>
                <a:t>Users can specify credentials in a </a:t>
              </a:r>
              <a:r>
                <a:rPr lang="en-US" sz="1400" b="1">
                  <a:solidFill>
                    <a:schemeClr val="accent6"/>
                  </a:solidFill>
                  <a:latin typeface="Roboto"/>
                  <a:ea typeface="Roboto"/>
                  <a:cs typeface="Roboto"/>
                  <a:sym typeface="Roboto"/>
                </a:rPr>
                <a:t>generic credentials file </a:t>
              </a:r>
              <a:r>
                <a:rPr lang="en-US" sz="1400">
                  <a:solidFill>
                    <a:srgbClr val="3F3F3F"/>
                  </a:solidFill>
                  <a:latin typeface="Roboto"/>
                  <a:ea typeface="Roboto"/>
                  <a:cs typeface="Roboto"/>
                  <a:sym typeface="Roboto"/>
                </a:rPr>
                <a:t>on submit host</a:t>
              </a:r>
              <a:endParaRPr sz="1400"/>
            </a:p>
            <a:p>
              <a:pPr marL="200020" indent="-200020">
                <a:spcBef>
                  <a:spcPts val="600"/>
                </a:spcBef>
                <a:buClr>
                  <a:srgbClr val="74CA21"/>
                </a:buClr>
                <a:buSzPts val="1400"/>
                <a:buFont typeface="Noto Sans Symbols"/>
                <a:buChar char="▪"/>
              </a:pPr>
              <a:r>
                <a:rPr lang="en-US" sz="1400">
                  <a:solidFill>
                    <a:srgbClr val="3F3F3F"/>
                  </a:solidFill>
                  <a:latin typeface="Roboto"/>
                  <a:ea typeface="Roboto"/>
                  <a:cs typeface="Roboto"/>
                  <a:sym typeface="Roboto"/>
                </a:rPr>
                <a:t>Associate credentials with sites in site catalog</a:t>
              </a:r>
              <a:endParaRPr sz="1400"/>
            </a:p>
          </p:txBody>
        </p:sp>
      </p:grpSp>
      <p:sp>
        <p:nvSpPr>
          <p:cNvPr id="2520" name="Google Shape;2520;p34"/>
          <p:cNvSpPr/>
          <p:nvPr/>
        </p:nvSpPr>
        <p:spPr>
          <a:xfrm>
            <a:off x="1129871" y="3435144"/>
            <a:ext cx="4064112" cy="626701"/>
          </a:xfrm>
          <a:prstGeom prst="rect">
            <a:avLst/>
          </a:prstGeom>
          <a:noFill/>
          <a:ln>
            <a:noFill/>
          </a:ln>
        </p:spPr>
        <p:txBody>
          <a:bodyPr spcFirstLastPara="1" wrap="square" lIns="72000" tIns="36000" rIns="72000" bIns="36000" anchor="ctr" anchorCtr="0">
            <a:spAutoFit/>
          </a:bodyPr>
          <a:lstStyle/>
          <a:p>
            <a:pPr>
              <a:buSzPts val="1800"/>
            </a:pPr>
            <a:r>
              <a:rPr lang="en-US" b="1">
                <a:solidFill>
                  <a:srgbClr val="365CAA"/>
                </a:solidFill>
                <a:latin typeface="Roboto"/>
                <a:ea typeface="Roboto"/>
                <a:cs typeface="Roboto"/>
                <a:sym typeface="Roboto"/>
              </a:rPr>
              <a:t>Approach</a:t>
            </a:r>
            <a:endParaRPr sz="1400"/>
          </a:p>
          <a:p>
            <a:pPr>
              <a:buSzPts val="1800"/>
            </a:pPr>
            <a:endParaRPr b="1">
              <a:solidFill>
                <a:srgbClr val="365CAA"/>
              </a:solidFill>
              <a:latin typeface="Roboto"/>
              <a:ea typeface="Roboto"/>
              <a:cs typeface="Roboto"/>
              <a:sym typeface="Roboto"/>
            </a:endParaRPr>
          </a:p>
        </p:txBody>
      </p:sp>
      <p:grpSp>
        <p:nvGrpSpPr>
          <p:cNvPr id="2521" name="Google Shape;2521;p34"/>
          <p:cNvGrpSpPr/>
          <p:nvPr/>
        </p:nvGrpSpPr>
        <p:grpSpPr>
          <a:xfrm>
            <a:off x="1129871" y="4774151"/>
            <a:ext cx="7246747" cy="1713101"/>
            <a:chOff x="4511040" y="4677974"/>
            <a:chExt cx="7246746" cy="1713100"/>
          </a:xfrm>
        </p:grpSpPr>
        <p:sp>
          <p:nvSpPr>
            <p:cNvPr id="2522" name="Google Shape;2522;p34"/>
            <p:cNvSpPr/>
            <p:nvPr/>
          </p:nvSpPr>
          <p:spPr>
            <a:xfrm>
              <a:off x="4511040" y="4677974"/>
              <a:ext cx="7246746" cy="318924"/>
            </a:xfrm>
            <a:prstGeom prst="rect">
              <a:avLst/>
            </a:prstGeom>
            <a:noFill/>
            <a:ln>
              <a:noFill/>
            </a:ln>
          </p:spPr>
          <p:txBody>
            <a:bodyPr spcFirstLastPara="1" wrap="square" lIns="72000" tIns="36000" rIns="72000" bIns="36000" anchor="t" anchorCtr="0">
              <a:spAutoFit/>
            </a:bodyPr>
            <a:lstStyle/>
            <a:p>
              <a:pPr>
                <a:buSzPts val="1600"/>
              </a:pPr>
              <a:r>
                <a:rPr lang="en-US" sz="1600" b="1">
                  <a:solidFill>
                    <a:srgbClr val="365CAA"/>
                  </a:solidFill>
                  <a:latin typeface="Roboto"/>
                  <a:ea typeface="Roboto"/>
                  <a:cs typeface="Roboto"/>
                  <a:sym typeface="Roboto"/>
                </a:rPr>
                <a:t>Supported Credentials</a:t>
              </a:r>
              <a:endParaRPr sz="1400"/>
            </a:p>
          </p:txBody>
        </p:sp>
        <p:sp>
          <p:nvSpPr>
            <p:cNvPr id="2523" name="Google Shape;2523;p34"/>
            <p:cNvSpPr/>
            <p:nvPr/>
          </p:nvSpPr>
          <p:spPr>
            <a:xfrm>
              <a:off x="4511041" y="5010321"/>
              <a:ext cx="3411984" cy="1380753"/>
            </a:xfrm>
            <a:prstGeom prst="rect">
              <a:avLst/>
            </a:prstGeom>
            <a:noFill/>
            <a:ln>
              <a:noFill/>
            </a:ln>
          </p:spPr>
          <p:txBody>
            <a:bodyPr spcFirstLastPara="1" wrap="square" lIns="72000" tIns="36000" rIns="72000" bIns="36000" anchor="t" anchorCtr="0">
              <a:spAutoFit/>
            </a:bodyPr>
            <a:lstStyle/>
            <a:p>
              <a:pPr marL="200020" indent="-200020">
                <a:buClr>
                  <a:srgbClr val="74CA21"/>
                </a:buClr>
                <a:buSzPts val="1400"/>
                <a:buFont typeface="Noto Sans Symbols"/>
                <a:buChar char="▪"/>
              </a:pPr>
              <a:r>
                <a:rPr lang="en-US" sz="1400">
                  <a:solidFill>
                    <a:srgbClr val="3F3F3F"/>
                  </a:solidFill>
                  <a:latin typeface="Roboto"/>
                  <a:ea typeface="Roboto"/>
                  <a:cs typeface="Roboto"/>
                  <a:sym typeface="Roboto"/>
                </a:rPr>
                <a:t> X.509 grid proxies</a:t>
              </a:r>
              <a:endParaRPr sz="1400"/>
            </a:p>
            <a:p>
              <a:pPr marL="200020" indent="-200020">
                <a:spcBef>
                  <a:spcPts val="600"/>
                </a:spcBef>
                <a:buClr>
                  <a:srgbClr val="74CA21"/>
                </a:buClr>
                <a:buSzPts val="1400"/>
                <a:buFont typeface="Noto Sans Symbols"/>
                <a:buChar char="▪"/>
              </a:pPr>
              <a:r>
                <a:rPr lang="en-US" sz="1400">
                  <a:solidFill>
                    <a:srgbClr val="3F3F3F"/>
                  </a:solidFill>
                  <a:latin typeface="Roboto"/>
                  <a:ea typeface="Roboto"/>
                  <a:cs typeface="Roboto"/>
                  <a:sym typeface="Roboto"/>
                </a:rPr>
                <a:t>Amazon AWS S3 keys,</a:t>
              </a:r>
              <a:endParaRPr sz="1400"/>
            </a:p>
            <a:p>
              <a:pPr marL="200020" indent="-200020">
                <a:spcBef>
                  <a:spcPts val="600"/>
                </a:spcBef>
                <a:buClr>
                  <a:srgbClr val="74CA21"/>
                </a:buClr>
                <a:buSzPts val="1400"/>
                <a:buFont typeface="Noto Sans Symbols"/>
                <a:buChar char="▪"/>
              </a:pPr>
              <a:r>
                <a:rPr lang="en-US" sz="1400">
                  <a:solidFill>
                    <a:srgbClr val="3F3F3F"/>
                  </a:solidFill>
                  <a:latin typeface="Roboto"/>
                  <a:ea typeface="Roboto"/>
                  <a:cs typeface="Roboto"/>
                  <a:sym typeface="Roboto"/>
                </a:rPr>
                <a:t>Google Cloud Platform OAuth token (.boto file), </a:t>
              </a:r>
              <a:endParaRPr sz="1400"/>
            </a:p>
            <a:p>
              <a:pPr marL="200020" indent="-111123">
                <a:spcBef>
                  <a:spcPts val="600"/>
                </a:spcBef>
                <a:buClr>
                  <a:srgbClr val="74CA21"/>
                </a:buClr>
                <a:buSzPts val="1400"/>
              </a:pPr>
              <a:endParaRPr sz="1400">
                <a:solidFill>
                  <a:srgbClr val="3F3F3F"/>
                </a:solidFill>
                <a:latin typeface="Roboto"/>
                <a:ea typeface="Roboto"/>
                <a:cs typeface="Roboto"/>
                <a:sym typeface="Roboto"/>
              </a:endParaRPr>
            </a:p>
          </p:txBody>
        </p:sp>
      </p:grpSp>
      <p:cxnSp>
        <p:nvCxnSpPr>
          <p:cNvPr id="2524" name="Google Shape;2524;p34"/>
          <p:cNvCxnSpPr/>
          <p:nvPr/>
        </p:nvCxnSpPr>
        <p:spPr>
          <a:xfrm rot="10800000" flipH="1">
            <a:off x="1129871" y="2118236"/>
            <a:ext cx="7133023" cy="52960"/>
          </a:xfrm>
          <a:prstGeom prst="straightConnector1">
            <a:avLst/>
          </a:prstGeom>
          <a:noFill/>
          <a:ln w="9525" cap="flat" cmpd="sng">
            <a:solidFill>
              <a:srgbClr val="74CA21"/>
            </a:solidFill>
            <a:prstDash val="dash"/>
            <a:miter lim="800000"/>
            <a:headEnd type="none" w="sm" len="sm"/>
            <a:tailEnd type="none" w="sm" len="sm"/>
          </a:ln>
        </p:spPr>
      </p:cxnSp>
      <p:cxnSp>
        <p:nvCxnSpPr>
          <p:cNvPr id="2525" name="Google Shape;2525;p34"/>
          <p:cNvCxnSpPr/>
          <p:nvPr/>
        </p:nvCxnSpPr>
        <p:spPr>
          <a:xfrm rot="10800000" flipH="1">
            <a:off x="1117298" y="3234859"/>
            <a:ext cx="6045503" cy="102917"/>
          </a:xfrm>
          <a:prstGeom prst="straightConnector1">
            <a:avLst/>
          </a:prstGeom>
          <a:noFill/>
          <a:ln w="9525" cap="flat" cmpd="sng">
            <a:solidFill>
              <a:srgbClr val="74CA21"/>
            </a:solidFill>
            <a:prstDash val="dash"/>
            <a:miter lim="800000"/>
            <a:headEnd type="none" w="sm" len="sm"/>
            <a:tailEnd type="none" w="sm" len="sm"/>
          </a:ln>
        </p:spPr>
      </p:cxnSp>
      <p:cxnSp>
        <p:nvCxnSpPr>
          <p:cNvPr id="2526" name="Google Shape;2526;p34"/>
          <p:cNvCxnSpPr/>
          <p:nvPr/>
        </p:nvCxnSpPr>
        <p:spPr>
          <a:xfrm rot="10800000" flipH="1">
            <a:off x="1129873" y="4620593"/>
            <a:ext cx="6178129" cy="15016"/>
          </a:xfrm>
          <a:prstGeom prst="straightConnector1">
            <a:avLst/>
          </a:prstGeom>
          <a:noFill/>
          <a:ln w="9525" cap="flat" cmpd="sng">
            <a:solidFill>
              <a:srgbClr val="74CA21"/>
            </a:solidFill>
            <a:prstDash val="dash"/>
            <a:miter lim="800000"/>
            <a:headEnd type="none" w="sm" len="sm"/>
            <a:tailEnd type="none" w="sm" len="sm"/>
          </a:ln>
        </p:spPr>
      </p:cxnSp>
      <p:grpSp>
        <p:nvGrpSpPr>
          <p:cNvPr id="2527" name="Google Shape;2527;p34"/>
          <p:cNvGrpSpPr/>
          <p:nvPr/>
        </p:nvGrpSpPr>
        <p:grpSpPr>
          <a:xfrm>
            <a:off x="8596199" y="1769081"/>
            <a:ext cx="2934688" cy="3517751"/>
            <a:chOff x="928409" y="2383826"/>
            <a:chExt cx="2733244" cy="3276284"/>
          </a:xfrm>
        </p:grpSpPr>
        <p:cxnSp>
          <p:nvCxnSpPr>
            <p:cNvPr id="2528" name="Google Shape;2528;p34"/>
            <p:cNvCxnSpPr>
              <a:stCxn id="2529" idx="3"/>
              <a:endCxn id="2530" idx="0"/>
            </p:cNvCxnSpPr>
            <p:nvPr/>
          </p:nvCxnSpPr>
          <p:spPr>
            <a:xfrm flipH="1">
              <a:off x="1118918" y="2709015"/>
              <a:ext cx="10485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531" name="Google Shape;2531;p34"/>
            <p:cNvCxnSpPr>
              <a:stCxn id="2529" idx="3"/>
              <a:endCxn id="2532" idx="0"/>
            </p:cNvCxnSpPr>
            <p:nvPr/>
          </p:nvCxnSpPr>
          <p:spPr>
            <a:xfrm flipH="1">
              <a:off x="1903118" y="2709015"/>
              <a:ext cx="2643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533" name="Google Shape;2533;p34"/>
            <p:cNvCxnSpPr>
              <a:stCxn id="2529" idx="5"/>
              <a:endCxn id="2534" idx="0"/>
            </p:cNvCxnSpPr>
            <p:nvPr/>
          </p:nvCxnSpPr>
          <p:spPr>
            <a:xfrm>
              <a:off x="2436813" y="2709015"/>
              <a:ext cx="2502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535" name="Google Shape;2535;p34"/>
            <p:cNvCxnSpPr>
              <a:stCxn id="2529" idx="5"/>
              <a:endCxn id="2536" idx="0"/>
            </p:cNvCxnSpPr>
            <p:nvPr/>
          </p:nvCxnSpPr>
          <p:spPr>
            <a:xfrm>
              <a:off x="2436813" y="2709015"/>
              <a:ext cx="1034400" cy="7110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537" name="Google Shape;2537;p34"/>
            <p:cNvCxnSpPr>
              <a:stCxn id="2532" idx="4"/>
              <a:endCxn id="2538" idx="1"/>
            </p:cNvCxnSpPr>
            <p:nvPr/>
          </p:nvCxnSpPr>
          <p:spPr>
            <a:xfrm>
              <a:off x="1902988" y="3801079"/>
              <a:ext cx="2643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539" name="Google Shape;2539;p34"/>
            <p:cNvCxnSpPr>
              <a:stCxn id="2530" idx="4"/>
              <a:endCxn id="2538" idx="1"/>
            </p:cNvCxnSpPr>
            <p:nvPr/>
          </p:nvCxnSpPr>
          <p:spPr>
            <a:xfrm>
              <a:off x="1118900" y="3801079"/>
              <a:ext cx="10485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540" name="Google Shape;2540;p34"/>
            <p:cNvCxnSpPr>
              <a:stCxn id="2534" idx="4"/>
              <a:endCxn id="2538" idx="7"/>
            </p:cNvCxnSpPr>
            <p:nvPr/>
          </p:nvCxnSpPr>
          <p:spPr>
            <a:xfrm flipH="1">
              <a:off x="2436874" y="3801079"/>
              <a:ext cx="2502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541" name="Google Shape;2541;p34"/>
            <p:cNvCxnSpPr>
              <a:stCxn id="2536" idx="4"/>
              <a:endCxn id="2538" idx="7"/>
            </p:cNvCxnSpPr>
            <p:nvPr/>
          </p:nvCxnSpPr>
          <p:spPr>
            <a:xfrm flipH="1">
              <a:off x="2436761" y="3801079"/>
              <a:ext cx="1034400" cy="725400"/>
            </a:xfrm>
            <a:prstGeom prst="straightConnector1">
              <a:avLst/>
            </a:prstGeom>
            <a:noFill/>
            <a:ln w="19050" cap="flat" cmpd="sng">
              <a:solidFill>
                <a:srgbClr val="2D75B6">
                  <a:alpha val="80000"/>
                </a:srgbClr>
              </a:solidFill>
              <a:prstDash val="solid"/>
              <a:miter lim="800000"/>
              <a:headEnd type="none" w="sm" len="sm"/>
              <a:tailEnd type="stealth" w="med" len="med"/>
            </a:ln>
          </p:spPr>
        </p:cxnSp>
        <p:cxnSp>
          <p:nvCxnSpPr>
            <p:cNvPr id="2542" name="Google Shape;2542;p34"/>
            <p:cNvCxnSpPr>
              <a:stCxn id="2538" idx="4"/>
              <a:endCxn id="2543" idx="0"/>
            </p:cNvCxnSpPr>
            <p:nvPr/>
          </p:nvCxnSpPr>
          <p:spPr>
            <a:xfrm>
              <a:off x="2302116" y="4851562"/>
              <a:ext cx="0" cy="427500"/>
            </a:xfrm>
            <a:prstGeom prst="straightConnector1">
              <a:avLst/>
            </a:prstGeom>
            <a:noFill/>
            <a:ln w="19050" cap="flat" cmpd="sng">
              <a:solidFill>
                <a:srgbClr val="2D75B6">
                  <a:alpha val="80000"/>
                </a:srgbClr>
              </a:solidFill>
              <a:prstDash val="solid"/>
              <a:miter lim="800000"/>
              <a:headEnd type="none" w="sm" len="sm"/>
              <a:tailEnd type="stealth" w="med" len="med"/>
            </a:ln>
          </p:spPr>
        </p:cxnSp>
        <p:sp>
          <p:nvSpPr>
            <p:cNvPr id="2544" name="Google Shape;2544;p34"/>
            <p:cNvSpPr/>
            <p:nvPr/>
          </p:nvSpPr>
          <p:spPr>
            <a:xfrm>
              <a:off x="2148308" y="2419547"/>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45" name="Google Shape;2545;p34"/>
            <p:cNvSpPr/>
            <p:nvPr/>
          </p:nvSpPr>
          <p:spPr>
            <a:xfrm>
              <a:off x="965092"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46" name="Google Shape;2546;p34"/>
            <p:cNvSpPr/>
            <p:nvPr/>
          </p:nvSpPr>
          <p:spPr>
            <a:xfrm>
              <a:off x="1749179"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47" name="Google Shape;2547;p34"/>
            <p:cNvSpPr/>
            <p:nvPr/>
          </p:nvSpPr>
          <p:spPr>
            <a:xfrm>
              <a:off x="2533266"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48" name="Google Shape;2548;p34"/>
            <p:cNvSpPr/>
            <p:nvPr/>
          </p:nvSpPr>
          <p:spPr>
            <a:xfrm>
              <a:off x="3317353" y="3456780"/>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49" name="Google Shape;2549;p34"/>
            <p:cNvSpPr/>
            <p:nvPr/>
          </p:nvSpPr>
          <p:spPr>
            <a:xfrm>
              <a:off x="2148308" y="4507262"/>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50" name="Google Shape;2550;p34"/>
            <p:cNvSpPr/>
            <p:nvPr/>
          </p:nvSpPr>
          <p:spPr>
            <a:xfrm>
              <a:off x="2148308" y="5315811"/>
              <a:ext cx="307615" cy="307615"/>
            </a:xfrm>
            <a:prstGeom prst="ellipse">
              <a:avLst/>
            </a:prstGeom>
            <a:solidFill>
              <a:srgbClr val="D8D8D8"/>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29" name="Google Shape;2529;p34"/>
            <p:cNvSpPr/>
            <p:nvPr/>
          </p:nvSpPr>
          <p:spPr>
            <a:xfrm>
              <a:off x="2111624" y="238382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30" name="Google Shape;2530;p34"/>
            <p:cNvSpPr/>
            <p:nvPr/>
          </p:nvSpPr>
          <p:spPr>
            <a:xfrm>
              <a:off x="928409"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32" name="Google Shape;2532;p34"/>
            <p:cNvSpPr/>
            <p:nvPr/>
          </p:nvSpPr>
          <p:spPr>
            <a:xfrm>
              <a:off x="1712496"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34" name="Google Shape;2534;p34"/>
            <p:cNvSpPr/>
            <p:nvPr/>
          </p:nvSpPr>
          <p:spPr>
            <a:xfrm>
              <a:off x="2496583"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36" name="Google Shape;2536;p34"/>
            <p:cNvSpPr/>
            <p:nvPr/>
          </p:nvSpPr>
          <p:spPr>
            <a:xfrm>
              <a:off x="3280670" y="3420096"/>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38" name="Google Shape;2538;p34"/>
            <p:cNvSpPr/>
            <p:nvPr/>
          </p:nvSpPr>
          <p:spPr>
            <a:xfrm>
              <a:off x="2111624" y="4470579"/>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43" name="Google Shape;2543;p34"/>
            <p:cNvSpPr/>
            <p:nvPr/>
          </p:nvSpPr>
          <p:spPr>
            <a:xfrm>
              <a:off x="2111624" y="5279127"/>
              <a:ext cx="380983" cy="380983"/>
            </a:xfrm>
            <a:prstGeom prst="ellipse">
              <a:avLst/>
            </a:prstGeom>
            <a:noFill/>
            <a:ln w="19050" cap="flat" cmpd="sng">
              <a:solidFill>
                <a:srgbClr val="2D75B6">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grpSp>
      <p:sp>
        <p:nvSpPr>
          <p:cNvPr id="2551" name="Google Shape;2551;p34"/>
          <p:cNvSpPr txBox="1">
            <a:spLocks noGrp="1"/>
          </p:cNvSpPr>
          <p:nvPr>
            <p:ph type="ftr" idx="11"/>
          </p:nvPr>
        </p:nvSpPr>
        <p:spPr>
          <a:xfrm>
            <a:off x="5029200" y="6393432"/>
            <a:ext cx="2133600" cy="365125"/>
          </a:xfrm>
          <a:prstGeom prst="rect">
            <a:avLst/>
          </a:prstGeom>
          <a:solidFill>
            <a:schemeClr val="lt1"/>
          </a:solidFill>
          <a:ln>
            <a:noFill/>
          </a:ln>
        </p:spPr>
        <p:txBody>
          <a:bodyPr spcFirstLastPara="1" vert="horz" wrap="square" lIns="91425" tIns="45700" rIns="91425" bIns="45700" rtlCol="0" anchor="ctr" anchorCtr="0">
            <a:noAutofit/>
          </a:bodyPr>
          <a:lstStyle/>
          <a:p>
            <a:pPr>
              <a:buSzPts val="1400"/>
            </a:pPr>
            <a:r>
              <a:rPr lang="en-US"/>
              <a:t>https://pegasus.isi.edu</a:t>
            </a:r>
            <a:endParaRPr/>
          </a:p>
        </p:txBody>
      </p:sp>
      <p:sp>
        <p:nvSpPr>
          <p:cNvPr id="2552" name="Google Shape;2552;p34"/>
          <p:cNvSpPr txBox="1">
            <a:spLocks noGrp="1"/>
          </p:cNvSpPr>
          <p:nvPr>
            <p:ph type="sldNum" idx="12"/>
          </p:nvPr>
        </p:nvSpPr>
        <p:spPr>
          <a:xfrm>
            <a:off x="11410949" y="6368468"/>
            <a:ext cx="408163" cy="365125"/>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44</a:t>
            </a:fld>
            <a:endParaRPr/>
          </a:p>
        </p:txBody>
      </p:sp>
      <p:sp>
        <p:nvSpPr>
          <p:cNvPr id="2553" name="Google Shape;2553;p34"/>
          <p:cNvSpPr/>
          <p:nvPr/>
        </p:nvSpPr>
        <p:spPr>
          <a:xfrm flipH="1">
            <a:off x="955241" y="1232096"/>
            <a:ext cx="109155" cy="109155"/>
          </a:xfrm>
          <a:prstGeom prst="rtTriangle">
            <a:avLst/>
          </a:prstGeom>
          <a:solidFill>
            <a:srgbClr val="BA083A"/>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54" name="Google Shape;2554;p34"/>
          <p:cNvSpPr/>
          <p:nvPr/>
        </p:nvSpPr>
        <p:spPr>
          <a:xfrm flipH="1">
            <a:off x="955241" y="2342877"/>
            <a:ext cx="109155" cy="109155"/>
          </a:xfrm>
          <a:prstGeom prst="rtTriangle">
            <a:avLst/>
          </a:prstGeom>
          <a:solidFill>
            <a:srgbClr val="BA083A"/>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55" name="Google Shape;2555;p34"/>
          <p:cNvSpPr/>
          <p:nvPr/>
        </p:nvSpPr>
        <p:spPr>
          <a:xfrm flipH="1">
            <a:off x="955241" y="3686469"/>
            <a:ext cx="109155" cy="109155"/>
          </a:xfrm>
          <a:prstGeom prst="rtTriangle">
            <a:avLst/>
          </a:prstGeom>
          <a:solidFill>
            <a:srgbClr val="BA083A"/>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56" name="Google Shape;2556;p34"/>
          <p:cNvSpPr/>
          <p:nvPr/>
        </p:nvSpPr>
        <p:spPr>
          <a:xfrm flipH="1">
            <a:off x="955241" y="4858453"/>
            <a:ext cx="109155" cy="109155"/>
          </a:xfrm>
          <a:prstGeom prst="rtTriangle">
            <a:avLst/>
          </a:prstGeom>
          <a:solidFill>
            <a:srgbClr val="BA083A"/>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557" name="Google Shape;2557;p34"/>
          <p:cNvSpPr/>
          <p:nvPr/>
        </p:nvSpPr>
        <p:spPr>
          <a:xfrm>
            <a:off x="1233529" y="3747672"/>
            <a:ext cx="6725329" cy="872922"/>
          </a:xfrm>
          <a:prstGeom prst="rect">
            <a:avLst/>
          </a:prstGeom>
          <a:noFill/>
          <a:ln>
            <a:noFill/>
          </a:ln>
        </p:spPr>
        <p:txBody>
          <a:bodyPr spcFirstLastPara="1" wrap="square" lIns="72000" tIns="36000" rIns="72000" bIns="36000" anchor="t" anchorCtr="0">
            <a:spAutoFit/>
          </a:bodyPr>
          <a:lstStyle/>
          <a:p>
            <a:pPr marL="200020" indent="-200020">
              <a:buClr>
                <a:srgbClr val="74CA21"/>
              </a:buClr>
              <a:buSzPts val="1400"/>
              <a:buFont typeface="Noto Sans Symbols"/>
              <a:buChar char="▪"/>
            </a:pPr>
            <a:r>
              <a:rPr lang="en-US" sz="1400">
                <a:solidFill>
                  <a:srgbClr val="3F3F3F"/>
                </a:solidFill>
                <a:latin typeface="Roboto"/>
                <a:ea typeface="Roboto"/>
                <a:cs typeface="Roboto"/>
                <a:sym typeface="Roboto"/>
              </a:rPr>
              <a:t>Planner will </a:t>
            </a:r>
            <a:r>
              <a:rPr lang="en-US" sz="1400" b="1">
                <a:solidFill>
                  <a:schemeClr val="accent6"/>
                </a:solidFill>
                <a:latin typeface="Roboto"/>
                <a:ea typeface="Roboto"/>
                <a:cs typeface="Roboto"/>
                <a:sym typeface="Roboto"/>
              </a:rPr>
              <a:t>automatically</a:t>
            </a:r>
            <a:r>
              <a:rPr lang="en-US" sz="1400">
                <a:solidFill>
                  <a:srgbClr val="3F3F3F"/>
                </a:solidFill>
                <a:latin typeface="Roboto"/>
                <a:ea typeface="Roboto"/>
                <a:cs typeface="Roboto"/>
                <a:sym typeface="Roboto"/>
              </a:rPr>
              <a:t> associate the </a:t>
            </a:r>
            <a:r>
              <a:rPr lang="en-US" sz="1400" b="1">
                <a:solidFill>
                  <a:schemeClr val="accent6"/>
                </a:solidFill>
                <a:latin typeface="Roboto"/>
                <a:ea typeface="Roboto"/>
                <a:cs typeface="Roboto"/>
                <a:sym typeface="Roboto"/>
              </a:rPr>
              <a:t>required credentials </a:t>
            </a:r>
            <a:r>
              <a:rPr lang="en-US" sz="1400">
                <a:solidFill>
                  <a:srgbClr val="3F3F3F"/>
                </a:solidFill>
                <a:latin typeface="Roboto"/>
                <a:ea typeface="Roboto"/>
                <a:cs typeface="Roboto"/>
                <a:sym typeface="Roboto"/>
              </a:rPr>
              <a:t>with each job</a:t>
            </a:r>
            <a:endParaRPr sz="1400"/>
          </a:p>
          <a:p>
            <a:pPr marL="200020" indent="-200020">
              <a:spcBef>
                <a:spcPts val="600"/>
              </a:spcBef>
              <a:buClr>
                <a:srgbClr val="74CA21"/>
              </a:buClr>
              <a:buSzPts val="1400"/>
              <a:buFont typeface="Noto Sans Symbols"/>
              <a:buChar char="▪"/>
            </a:pPr>
            <a:r>
              <a:rPr lang="en-US" sz="1400">
                <a:solidFill>
                  <a:srgbClr val="3F3F3F"/>
                </a:solidFill>
                <a:latin typeface="Roboto"/>
                <a:ea typeface="Roboto"/>
                <a:cs typeface="Roboto"/>
                <a:sym typeface="Roboto"/>
              </a:rPr>
              <a:t>The credentials are </a:t>
            </a:r>
            <a:r>
              <a:rPr lang="en-US" sz="1400" b="1">
                <a:solidFill>
                  <a:schemeClr val="accent6"/>
                </a:solidFill>
                <a:latin typeface="Roboto"/>
                <a:ea typeface="Roboto"/>
                <a:cs typeface="Roboto"/>
                <a:sym typeface="Roboto"/>
              </a:rPr>
              <a:t>transferred</a:t>
            </a:r>
            <a:r>
              <a:rPr lang="en-US" sz="1400">
                <a:solidFill>
                  <a:srgbClr val="3F3F3F"/>
                </a:solidFill>
                <a:latin typeface="Roboto"/>
                <a:ea typeface="Roboto"/>
                <a:cs typeface="Roboto"/>
                <a:sym typeface="Roboto"/>
              </a:rPr>
              <a:t> along with the job </a:t>
            </a:r>
            <a:endParaRPr sz="1400"/>
          </a:p>
          <a:p>
            <a:pPr marL="200020" indent="-200020">
              <a:spcBef>
                <a:spcPts val="600"/>
              </a:spcBef>
              <a:buClr>
                <a:srgbClr val="74CA21"/>
              </a:buClr>
              <a:buSzPts val="1400"/>
              <a:buFont typeface="Noto Sans Symbols"/>
              <a:buChar char="▪"/>
            </a:pPr>
            <a:r>
              <a:rPr lang="en-US" sz="1400">
                <a:solidFill>
                  <a:srgbClr val="3F3F3F"/>
                </a:solidFill>
                <a:latin typeface="Roboto"/>
                <a:ea typeface="Roboto"/>
                <a:cs typeface="Roboto"/>
                <a:sym typeface="Roboto"/>
              </a:rPr>
              <a:t>Usually available </a:t>
            </a:r>
            <a:r>
              <a:rPr lang="en-US" sz="1400" b="1">
                <a:solidFill>
                  <a:schemeClr val="accent6"/>
                </a:solidFill>
                <a:latin typeface="Roboto"/>
                <a:ea typeface="Roboto"/>
                <a:cs typeface="Roboto"/>
                <a:sym typeface="Roboto"/>
              </a:rPr>
              <a:t>only for the duration </a:t>
            </a:r>
            <a:r>
              <a:rPr lang="en-US" sz="1400">
                <a:solidFill>
                  <a:srgbClr val="3F3F3F"/>
                </a:solidFill>
                <a:latin typeface="Roboto"/>
                <a:ea typeface="Roboto"/>
                <a:cs typeface="Roboto"/>
                <a:sym typeface="Roboto"/>
              </a:rPr>
              <a:t>of the job </a:t>
            </a:r>
            <a:r>
              <a:rPr lang="en-US" sz="1400" b="1">
                <a:solidFill>
                  <a:schemeClr val="accent6"/>
                </a:solidFill>
                <a:latin typeface="Roboto"/>
                <a:ea typeface="Roboto"/>
                <a:cs typeface="Roboto"/>
                <a:sym typeface="Roboto"/>
              </a:rPr>
              <a:t>execution</a:t>
            </a:r>
            <a:endParaRPr sz="1400"/>
          </a:p>
        </p:txBody>
      </p:sp>
      <p:sp>
        <p:nvSpPr>
          <p:cNvPr id="2558" name="Google Shape;2558;p34"/>
          <p:cNvSpPr/>
          <p:nvPr/>
        </p:nvSpPr>
        <p:spPr>
          <a:xfrm>
            <a:off x="4850909" y="5106730"/>
            <a:ext cx="3411984" cy="872922"/>
          </a:xfrm>
          <a:prstGeom prst="rect">
            <a:avLst/>
          </a:prstGeom>
          <a:noFill/>
          <a:ln>
            <a:noFill/>
          </a:ln>
        </p:spPr>
        <p:txBody>
          <a:bodyPr spcFirstLastPara="1" wrap="square" lIns="72000" tIns="36000" rIns="72000" bIns="36000" anchor="t" anchorCtr="0">
            <a:spAutoFit/>
          </a:bodyPr>
          <a:lstStyle/>
          <a:p>
            <a:pPr marL="200020" indent="-200020">
              <a:buClr>
                <a:srgbClr val="74CA21"/>
              </a:buClr>
              <a:buSzPts val="1400"/>
              <a:buFont typeface="Noto Sans Symbols"/>
              <a:buChar char="▪"/>
            </a:pPr>
            <a:r>
              <a:rPr lang="en-US" sz="1400">
                <a:solidFill>
                  <a:srgbClr val="3F3F3F"/>
                </a:solidFill>
                <a:latin typeface="Roboto"/>
                <a:ea typeface="Roboto"/>
                <a:cs typeface="Roboto"/>
                <a:sym typeface="Roboto"/>
              </a:rPr>
              <a:t>iRods password </a:t>
            </a:r>
            <a:endParaRPr sz="1400"/>
          </a:p>
          <a:p>
            <a:pPr marL="200020" indent="-200020">
              <a:spcBef>
                <a:spcPts val="600"/>
              </a:spcBef>
              <a:buClr>
                <a:srgbClr val="74CA21"/>
              </a:buClr>
              <a:buSzPts val="1400"/>
              <a:buFont typeface="Noto Sans Symbols"/>
              <a:buChar char="▪"/>
            </a:pPr>
            <a:r>
              <a:rPr lang="en-US" sz="1400">
                <a:solidFill>
                  <a:srgbClr val="3F3F3F"/>
                </a:solidFill>
                <a:latin typeface="Roboto"/>
                <a:ea typeface="Roboto"/>
                <a:cs typeface="Roboto"/>
                <a:sym typeface="Roboto"/>
              </a:rPr>
              <a:t>SSH keys</a:t>
            </a:r>
            <a:endParaRPr sz="1400"/>
          </a:p>
          <a:p>
            <a:pPr marL="200020" indent="-200020">
              <a:spcBef>
                <a:spcPts val="600"/>
              </a:spcBef>
              <a:buClr>
                <a:srgbClr val="74CA21"/>
              </a:buClr>
              <a:buSzPts val="1400"/>
              <a:buFont typeface="Noto Sans Symbols"/>
              <a:buChar char="▪"/>
            </a:pPr>
            <a:r>
              <a:rPr lang="en-US" sz="1400">
                <a:solidFill>
                  <a:srgbClr val="3F3F3F"/>
                </a:solidFill>
                <a:latin typeface="Roboto"/>
                <a:ea typeface="Roboto"/>
                <a:cs typeface="Roboto"/>
                <a:sym typeface="Roboto"/>
              </a:rPr>
              <a:t>Web Dav</a:t>
            </a:r>
            <a:endParaRPr sz="1400"/>
          </a:p>
        </p:txBody>
      </p:sp>
      <p:grpSp>
        <p:nvGrpSpPr>
          <p:cNvPr id="2559" name="Google Shape;2559;p34"/>
          <p:cNvGrpSpPr/>
          <p:nvPr/>
        </p:nvGrpSpPr>
        <p:grpSpPr>
          <a:xfrm>
            <a:off x="4850910" y="1226522"/>
            <a:ext cx="463215" cy="464372"/>
            <a:chOff x="8248651" y="1039813"/>
            <a:chExt cx="636588" cy="638176"/>
          </a:xfrm>
        </p:grpSpPr>
        <p:sp>
          <p:nvSpPr>
            <p:cNvPr id="2560" name="Google Shape;2560;p34"/>
            <p:cNvSpPr/>
            <p:nvPr/>
          </p:nvSpPr>
          <p:spPr>
            <a:xfrm>
              <a:off x="8248651" y="1358901"/>
              <a:ext cx="557213" cy="319088"/>
            </a:xfrm>
            <a:custGeom>
              <a:avLst/>
              <a:gdLst/>
              <a:ahLst/>
              <a:cxnLst/>
              <a:rect l="l" t="t" r="r" b="b"/>
              <a:pathLst>
                <a:path w="84" h="48" extrusionOk="0">
                  <a:moveTo>
                    <a:pt x="77" y="17"/>
                  </a:moveTo>
                  <a:cubicBezTo>
                    <a:pt x="77" y="16"/>
                    <a:pt x="77" y="16"/>
                    <a:pt x="76" y="16"/>
                  </a:cubicBezTo>
                  <a:cubicBezTo>
                    <a:pt x="47" y="16"/>
                    <a:pt x="47" y="16"/>
                    <a:pt x="47" y="16"/>
                  </a:cubicBezTo>
                  <a:cubicBezTo>
                    <a:pt x="43" y="7"/>
                    <a:pt x="34" y="0"/>
                    <a:pt x="24" y="0"/>
                  </a:cubicBezTo>
                  <a:cubicBezTo>
                    <a:pt x="11" y="0"/>
                    <a:pt x="0" y="11"/>
                    <a:pt x="0" y="24"/>
                  </a:cubicBezTo>
                  <a:cubicBezTo>
                    <a:pt x="0" y="37"/>
                    <a:pt x="11" y="48"/>
                    <a:pt x="24" y="48"/>
                  </a:cubicBezTo>
                  <a:cubicBezTo>
                    <a:pt x="34" y="48"/>
                    <a:pt x="43" y="41"/>
                    <a:pt x="47" y="32"/>
                  </a:cubicBezTo>
                  <a:cubicBezTo>
                    <a:pt x="49" y="32"/>
                    <a:pt x="49" y="32"/>
                    <a:pt x="49" y="32"/>
                  </a:cubicBezTo>
                  <a:cubicBezTo>
                    <a:pt x="53" y="35"/>
                    <a:pt x="53" y="35"/>
                    <a:pt x="53" y="35"/>
                  </a:cubicBezTo>
                  <a:cubicBezTo>
                    <a:pt x="53" y="36"/>
                    <a:pt x="55" y="36"/>
                    <a:pt x="55" y="35"/>
                  </a:cubicBezTo>
                  <a:cubicBezTo>
                    <a:pt x="59" y="32"/>
                    <a:pt x="59" y="32"/>
                    <a:pt x="59" y="32"/>
                  </a:cubicBezTo>
                  <a:cubicBezTo>
                    <a:pt x="61" y="32"/>
                    <a:pt x="61" y="32"/>
                    <a:pt x="61" y="32"/>
                  </a:cubicBezTo>
                  <a:cubicBezTo>
                    <a:pt x="65" y="35"/>
                    <a:pt x="65" y="35"/>
                    <a:pt x="65" y="35"/>
                  </a:cubicBezTo>
                  <a:cubicBezTo>
                    <a:pt x="65" y="36"/>
                    <a:pt x="67" y="36"/>
                    <a:pt x="67" y="35"/>
                  </a:cubicBezTo>
                  <a:cubicBezTo>
                    <a:pt x="71" y="32"/>
                    <a:pt x="71" y="32"/>
                    <a:pt x="71" y="32"/>
                  </a:cubicBezTo>
                  <a:cubicBezTo>
                    <a:pt x="76" y="32"/>
                    <a:pt x="76" y="32"/>
                    <a:pt x="76" y="32"/>
                  </a:cubicBezTo>
                  <a:cubicBezTo>
                    <a:pt x="77" y="32"/>
                    <a:pt x="77" y="32"/>
                    <a:pt x="77" y="31"/>
                  </a:cubicBezTo>
                  <a:cubicBezTo>
                    <a:pt x="83" y="25"/>
                    <a:pt x="83" y="25"/>
                    <a:pt x="83" y="25"/>
                  </a:cubicBezTo>
                  <a:cubicBezTo>
                    <a:pt x="84" y="25"/>
                    <a:pt x="84" y="23"/>
                    <a:pt x="83" y="23"/>
                  </a:cubicBezTo>
                  <a:lnTo>
                    <a:pt x="77" y="17"/>
                  </a:lnTo>
                  <a:close/>
                  <a:moveTo>
                    <a:pt x="75" y="28"/>
                  </a:moveTo>
                  <a:cubicBezTo>
                    <a:pt x="70" y="28"/>
                    <a:pt x="70" y="28"/>
                    <a:pt x="70" y="28"/>
                  </a:cubicBezTo>
                  <a:cubicBezTo>
                    <a:pt x="69" y="28"/>
                    <a:pt x="69" y="28"/>
                    <a:pt x="69" y="29"/>
                  </a:cubicBezTo>
                  <a:cubicBezTo>
                    <a:pt x="66" y="31"/>
                    <a:pt x="66" y="31"/>
                    <a:pt x="66" y="31"/>
                  </a:cubicBezTo>
                  <a:cubicBezTo>
                    <a:pt x="63" y="29"/>
                    <a:pt x="63" y="29"/>
                    <a:pt x="63" y="29"/>
                  </a:cubicBezTo>
                  <a:cubicBezTo>
                    <a:pt x="63" y="28"/>
                    <a:pt x="63" y="28"/>
                    <a:pt x="62" y="28"/>
                  </a:cubicBezTo>
                  <a:cubicBezTo>
                    <a:pt x="58" y="28"/>
                    <a:pt x="58" y="28"/>
                    <a:pt x="58" y="28"/>
                  </a:cubicBezTo>
                  <a:cubicBezTo>
                    <a:pt x="57" y="28"/>
                    <a:pt x="57" y="28"/>
                    <a:pt x="57" y="29"/>
                  </a:cubicBezTo>
                  <a:cubicBezTo>
                    <a:pt x="54" y="31"/>
                    <a:pt x="54" y="31"/>
                    <a:pt x="54" y="31"/>
                  </a:cubicBezTo>
                  <a:cubicBezTo>
                    <a:pt x="51" y="29"/>
                    <a:pt x="51" y="29"/>
                    <a:pt x="51" y="29"/>
                  </a:cubicBezTo>
                  <a:cubicBezTo>
                    <a:pt x="51" y="28"/>
                    <a:pt x="51" y="28"/>
                    <a:pt x="50" y="28"/>
                  </a:cubicBezTo>
                  <a:cubicBezTo>
                    <a:pt x="45" y="28"/>
                    <a:pt x="45" y="28"/>
                    <a:pt x="45" y="28"/>
                  </a:cubicBezTo>
                  <a:cubicBezTo>
                    <a:pt x="44" y="28"/>
                    <a:pt x="43" y="29"/>
                    <a:pt x="43" y="29"/>
                  </a:cubicBezTo>
                  <a:cubicBezTo>
                    <a:pt x="41" y="38"/>
                    <a:pt x="33" y="44"/>
                    <a:pt x="24" y="44"/>
                  </a:cubicBezTo>
                  <a:cubicBezTo>
                    <a:pt x="13" y="44"/>
                    <a:pt x="4" y="35"/>
                    <a:pt x="4" y="24"/>
                  </a:cubicBezTo>
                  <a:cubicBezTo>
                    <a:pt x="4" y="13"/>
                    <a:pt x="13" y="4"/>
                    <a:pt x="24" y="4"/>
                  </a:cubicBezTo>
                  <a:cubicBezTo>
                    <a:pt x="33" y="4"/>
                    <a:pt x="41" y="10"/>
                    <a:pt x="43" y="19"/>
                  </a:cubicBezTo>
                  <a:cubicBezTo>
                    <a:pt x="43" y="19"/>
                    <a:pt x="44" y="20"/>
                    <a:pt x="45" y="20"/>
                  </a:cubicBezTo>
                  <a:cubicBezTo>
                    <a:pt x="75" y="20"/>
                    <a:pt x="75" y="20"/>
                    <a:pt x="75" y="20"/>
                  </a:cubicBezTo>
                  <a:cubicBezTo>
                    <a:pt x="79" y="24"/>
                    <a:pt x="79" y="24"/>
                    <a:pt x="79" y="24"/>
                  </a:cubicBezTo>
                  <a:lnTo>
                    <a:pt x="75" y="28"/>
                  </a:lnTo>
                  <a:close/>
                </a:path>
              </a:pathLst>
            </a:custGeom>
            <a:solidFill>
              <a:srgbClr val="365CAA"/>
            </a:solidFill>
            <a:ln>
              <a:noFill/>
            </a:ln>
          </p:spPr>
          <p:txBody>
            <a:bodyPr spcFirstLastPara="1" wrap="square" lIns="91425" tIns="45700" rIns="91425" bIns="45700" anchor="t" anchorCtr="0">
              <a:noAutofit/>
            </a:bodyPr>
            <a:lstStyle/>
            <a:p>
              <a:pPr>
                <a:buSzPts val="1800"/>
              </a:pPr>
              <a:endParaRPr>
                <a:solidFill>
                  <a:schemeClr val="lt2"/>
                </a:solidFill>
              </a:endParaRPr>
            </a:p>
          </p:txBody>
        </p:sp>
        <p:sp>
          <p:nvSpPr>
            <p:cNvPr id="2561" name="Google Shape;2561;p34"/>
            <p:cNvSpPr/>
            <p:nvPr/>
          </p:nvSpPr>
          <p:spPr>
            <a:xfrm>
              <a:off x="8302626" y="1465263"/>
              <a:ext cx="104775" cy="106363"/>
            </a:xfrm>
            <a:custGeom>
              <a:avLst/>
              <a:gdLst/>
              <a:ahLst/>
              <a:cxnLst/>
              <a:rect l="l" t="t" r="r" b="b"/>
              <a:pathLst>
                <a:path w="16" h="16" extrusionOk="0">
                  <a:moveTo>
                    <a:pt x="8" y="0"/>
                  </a:moveTo>
                  <a:cubicBezTo>
                    <a:pt x="4" y="0"/>
                    <a:pt x="0" y="4"/>
                    <a:pt x="0" y="8"/>
                  </a:cubicBezTo>
                  <a:cubicBezTo>
                    <a:pt x="0" y="12"/>
                    <a:pt x="4" y="16"/>
                    <a:pt x="8" y="16"/>
                  </a:cubicBezTo>
                  <a:cubicBezTo>
                    <a:pt x="12" y="16"/>
                    <a:pt x="16" y="12"/>
                    <a:pt x="16" y="8"/>
                  </a:cubicBezTo>
                  <a:cubicBezTo>
                    <a:pt x="16" y="4"/>
                    <a:pt x="12" y="0"/>
                    <a:pt x="8" y="0"/>
                  </a:cubicBezTo>
                  <a:close/>
                  <a:moveTo>
                    <a:pt x="8" y="12"/>
                  </a:moveTo>
                  <a:cubicBezTo>
                    <a:pt x="6" y="12"/>
                    <a:pt x="4" y="10"/>
                    <a:pt x="4" y="8"/>
                  </a:cubicBezTo>
                  <a:cubicBezTo>
                    <a:pt x="4" y="6"/>
                    <a:pt x="6" y="4"/>
                    <a:pt x="8" y="4"/>
                  </a:cubicBezTo>
                  <a:cubicBezTo>
                    <a:pt x="10" y="4"/>
                    <a:pt x="12" y="6"/>
                    <a:pt x="12" y="8"/>
                  </a:cubicBezTo>
                  <a:cubicBezTo>
                    <a:pt x="12" y="10"/>
                    <a:pt x="10" y="12"/>
                    <a:pt x="8" y="12"/>
                  </a:cubicBezTo>
                  <a:close/>
                </a:path>
              </a:pathLst>
            </a:custGeom>
            <a:solidFill>
              <a:srgbClr val="365CAA"/>
            </a:solidFill>
            <a:ln>
              <a:noFill/>
            </a:ln>
          </p:spPr>
          <p:txBody>
            <a:bodyPr spcFirstLastPara="1" wrap="square" lIns="91425" tIns="45700" rIns="91425" bIns="45700" anchor="t" anchorCtr="0">
              <a:noAutofit/>
            </a:bodyPr>
            <a:lstStyle/>
            <a:p>
              <a:pPr>
                <a:buSzPts val="1800"/>
              </a:pPr>
              <a:endParaRPr>
                <a:solidFill>
                  <a:schemeClr val="lt2"/>
                </a:solidFill>
              </a:endParaRPr>
            </a:p>
          </p:txBody>
        </p:sp>
        <p:sp>
          <p:nvSpPr>
            <p:cNvPr id="2562" name="Google Shape;2562;p34"/>
            <p:cNvSpPr/>
            <p:nvPr/>
          </p:nvSpPr>
          <p:spPr>
            <a:xfrm>
              <a:off x="8672513" y="1292226"/>
              <a:ext cx="53975" cy="106363"/>
            </a:xfrm>
            <a:custGeom>
              <a:avLst/>
              <a:gdLst/>
              <a:ahLst/>
              <a:cxnLst/>
              <a:rect l="l" t="t" r="r" b="b"/>
              <a:pathLst>
                <a:path w="8" h="16" extrusionOk="0">
                  <a:moveTo>
                    <a:pt x="4" y="16"/>
                  </a:moveTo>
                  <a:cubicBezTo>
                    <a:pt x="5" y="16"/>
                    <a:pt x="6" y="15"/>
                    <a:pt x="6" y="14"/>
                  </a:cubicBezTo>
                  <a:cubicBezTo>
                    <a:pt x="6" y="7"/>
                    <a:pt x="6" y="7"/>
                    <a:pt x="6" y="7"/>
                  </a:cubicBezTo>
                  <a:cubicBezTo>
                    <a:pt x="7" y="7"/>
                    <a:pt x="8" y="5"/>
                    <a:pt x="8" y="4"/>
                  </a:cubicBezTo>
                  <a:cubicBezTo>
                    <a:pt x="8" y="2"/>
                    <a:pt x="6" y="0"/>
                    <a:pt x="4" y="0"/>
                  </a:cubicBezTo>
                  <a:cubicBezTo>
                    <a:pt x="2" y="0"/>
                    <a:pt x="0" y="2"/>
                    <a:pt x="0" y="4"/>
                  </a:cubicBezTo>
                  <a:cubicBezTo>
                    <a:pt x="0" y="5"/>
                    <a:pt x="1" y="7"/>
                    <a:pt x="2" y="7"/>
                  </a:cubicBezTo>
                  <a:cubicBezTo>
                    <a:pt x="2" y="14"/>
                    <a:pt x="2" y="14"/>
                    <a:pt x="2" y="14"/>
                  </a:cubicBezTo>
                  <a:cubicBezTo>
                    <a:pt x="2" y="15"/>
                    <a:pt x="3" y="16"/>
                    <a:pt x="4" y="16"/>
                  </a:cubicBezTo>
                  <a:close/>
                  <a:moveTo>
                    <a:pt x="4" y="4"/>
                  </a:moveTo>
                  <a:cubicBezTo>
                    <a:pt x="6" y="4"/>
                    <a:pt x="6" y="4"/>
                    <a:pt x="6" y="4"/>
                  </a:cubicBezTo>
                  <a:cubicBezTo>
                    <a:pt x="4" y="4"/>
                    <a:pt x="4" y="4"/>
                    <a:pt x="4" y="4"/>
                  </a:cubicBezTo>
                  <a:close/>
                </a:path>
              </a:pathLst>
            </a:custGeom>
            <a:solidFill>
              <a:srgbClr val="365CAA"/>
            </a:solidFill>
            <a:ln>
              <a:noFill/>
            </a:ln>
          </p:spPr>
          <p:txBody>
            <a:bodyPr spcFirstLastPara="1" wrap="square" lIns="91425" tIns="45700" rIns="91425" bIns="45700" anchor="t" anchorCtr="0">
              <a:noAutofit/>
            </a:bodyPr>
            <a:lstStyle/>
            <a:p>
              <a:pPr>
                <a:buSzPts val="1800"/>
              </a:pPr>
              <a:endParaRPr>
                <a:solidFill>
                  <a:schemeClr val="lt2"/>
                </a:solidFill>
              </a:endParaRPr>
            </a:p>
          </p:txBody>
        </p:sp>
        <p:sp>
          <p:nvSpPr>
            <p:cNvPr id="2563" name="Google Shape;2563;p34"/>
            <p:cNvSpPr/>
            <p:nvPr/>
          </p:nvSpPr>
          <p:spPr>
            <a:xfrm>
              <a:off x="8513763" y="1039813"/>
              <a:ext cx="371475" cy="479425"/>
            </a:xfrm>
            <a:custGeom>
              <a:avLst/>
              <a:gdLst/>
              <a:ahLst/>
              <a:cxnLst/>
              <a:rect l="l" t="t" r="r" b="b"/>
              <a:pathLst>
                <a:path w="56" h="72" extrusionOk="0">
                  <a:moveTo>
                    <a:pt x="54" y="28"/>
                  </a:moveTo>
                  <a:cubicBezTo>
                    <a:pt x="48" y="28"/>
                    <a:pt x="48" y="28"/>
                    <a:pt x="48" y="28"/>
                  </a:cubicBezTo>
                  <a:cubicBezTo>
                    <a:pt x="48" y="20"/>
                    <a:pt x="48" y="20"/>
                    <a:pt x="48" y="20"/>
                  </a:cubicBezTo>
                  <a:cubicBezTo>
                    <a:pt x="48" y="9"/>
                    <a:pt x="39" y="0"/>
                    <a:pt x="28" y="0"/>
                  </a:cubicBezTo>
                  <a:cubicBezTo>
                    <a:pt x="17" y="0"/>
                    <a:pt x="8" y="9"/>
                    <a:pt x="8" y="20"/>
                  </a:cubicBezTo>
                  <a:cubicBezTo>
                    <a:pt x="8" y="28"/>
                    <a:pt x="8" y="28"/>
                    <a:pt x="8" y="28"/>
                  </a:cubicBezTo>
                  <a:cubicBezTo>
                    <a:pt x="2" y="28"/>
                    <a:pt x="2" y="28"/>
                    <a:pt x="2" y="28"/>
                  </a:cubicBezTo>
                  <a:cubicBezTo>
                    <a:pt x="1" y="28"/>
                    <a:pt x="0" y="29"/>
                    <a:pt x="0" y="30"/>
                  </a:cubicBezTo>
                  <a:cubicBezTo>
                    <a:pt x="0" y="46"/>
                    <a:pt x="0" y="46"/>
                    <a:pt x="0" y="46"/>
                  </a:cubicBezTo>
                  <a:cubicBezTo>
                    <a:pt x="0" y="47"/>
                    <a:pt x="1" y="48"/>
                    <a:pt x="2" y="48"/>
                  </a:cubicBezTo>
                  <a:cubicBezTo>
                    <a:pt x="3" y="48"/>
                    <a:pt x="4" y="47"/>
                    <a:pt x="4" y="46"/>
                  </a:cubicBezTo>
                  <a:cubicBezTo>
                    <a:pt x="4" y="32"/>
                    <a:pt x="4" y="32"/>
                    <a:pt x="4" y="32"/>
                  </a:cubicBezTo>
                  <a:cubicBezTo>
                    <a:pt x="52" y="32"/>
                    <a:pt x="52" y="32"/>
                    <a:pt x="52" y="32"/>
                  </a:cubicBezTo>
                  <a:cubicBezTo>
                    <a:pt x="52" y="68"/>
                    <a:pt x="52" y="68"/>
                    <a:pt x="52" y="68"/>
                  </a:cubicBezTo>
                  <a:cubicBezTo>
                    <a:pt x="50" y="68"/>
                    <a:pt x="50" y="68"/>
                    <a:pt x="50" y="68"/>
                  </a:cubicBezTo>
                  <a:cubicBezTo>
                    <a:pt x="49" y="68"/>
                    <a:pt x="48" y="69"/>
                    <a:pt x="48" y="70"/>
                  </a:cubicBezTo>
                  <a:cubicBezTo>
                    <a:pt x="48" y="71"/>
                    <a:pt x="49" y="72"/>
                    <a:pt x="50" y="72"/>
                  </a:cubicBezTo>
                  <a:cubicBezTo>
                    <a:pt x="54" y="72"/>
                    <a:pt x="54" y="72"/>
                    <a:pt x="54" y="72"/>
                  </a:cubicBezTo>
                  <a:cubicBezTo>
                    <a:pt x="55" y="72"/>
                    <a:pt x="56" y="71"/>
                    <a:pt x="56" y="70"/>
                  </a:cubicBezTo>
                  <a:cubicBezTo>
                    <a:pt x="56" y="30"/>
                    <a:pt x="56" y="30"/>
                    <a:pt x="56" y="30"/>
                  </a:cubicBezTo>
                  <a:cubicBezTo>
                    <a:pt x="56" y="29"/>
                    <a:pt x="55" y="28"/>
                    <a:pt x="54" y="28"/>
                  </a:cubicBezTo>
                  <a:close/>
                  <a:moveTo>
                    <a:pt x="12" y="20"/>
                  </a:moveTo>
                  <a:cubicBezTo>
                    <a:pt x="12" y="11"/>
                    <a:pt x="19" y="4"/>
                    <a:pt x="28" y="4"/>
                  </a:cubicBezTo>
                  <a:cubicBezTo>
                    <a:pt x="37" y="4"/>
                    <a:pt x="44" y="11"/>
                    <a:pt x="44" y="20"/>
                  </a:cubicBezTo>
                  <a:cubicBezTo>
                    <a:pt x="44" y="28"/>
                    <a:pt x="44" y="28"/>
                    <a:pt x="44" y="28"/>
                  </a:cubicBezTo>
                  <a:cubicBezTo>
                    <a:pt x="12" y="28"/>
                    <a:pt x="12" y="28"/>
                    <a:pt x="12" y="28"/>
                  </a:cubicBezTo>
                  <a:lnTo>
                    <a:pt x="12" y="20"/>
                  </a:lnTo>
                  <a:close/>
                </a:path>
              </a:pathLst>
            </a:custGeom>
            <a:solidFill>
              <a:srgbClr val="365CAA"/>
            </a:solidFill>
            <a:ln>
              <a:noFill/>
            </a:ln>
          </p:spPr>
          <p:txBody>
            <a:bodyPr spcFirstLastPara="1" wrap="square" lIns="91425" tIns="45700" rIns="91425" bIns="45700" anchor="t" anchorCtr="0">
              <a:noAutofit/>
            </a:bodyPr>
            <a:lstStyle/>
            <a:p>
              <a:pPr>
                <a:buSzPts val="1800"/>
              </a:pPr>
              <a:endParaRPr>
                <a:solidFill>
                  <a:schemeClr val="lt2"/>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41" name="Google Shape;3173;p46">
            <a:extLst>
              <a:ext uri="{FF2B5EF4-FFF2-40B4-BE49-F238E27FC236}">
                <a16:creationId xmlns:a16="http://schemas.microsoft.com/office/drawing/2014/main" id="{719AD631-367B-9F46-A71A-7596EEB16AF9}"/>
              </a:ext>
            </a:extLst>
          </p:cNvPr>
          <p:cNvSpPr/>
          <p:nvPr/>
        </p:nvSpPr>
        <p:spPr>
          <a:xfrm>
            <a:off x="6534051" y="1970912"/>
            <a:ext cx="5475793" cy="1449587"/>
          </a:xfrm>
          <a:prstGeom prst="rect">
            <a:avLst/>
          </a:prstGeom>
          <a:noFill/>
          <a:ln>
            <a:noFill/>
          </a:ln>
        </p:spPr>
        <p:txBody>
          <a:bodyPr spcFirstLastPara="1" wrap="square" lIns="91425" tIns="45700" rIns="91425" bIns="45700" anchor="ctr" anchorCtr="0">
            <a:spAutoFit/>
          </a:bodyPr>
          <a:lstStyle/>
          <a:p>
            <a:pPr lvl="0">
              <a:lnSpc>
                <a:spcPct val="90000"/>
              </a:lnSpc>
              <a:buClr>
                <a:srgbClr val="000000"/>
              </a:buClr>
              <a:buSzPts val="1400"/>
            </a:pPr>
            <a:endParaRPr lang="en-US" sz="1400" dirty="0">
              <a:solidFill>
                <a:srgbClr val="4AB9C4"/>
              </a:solidFill>
              <a:latin typeface="Roboto Light"/>
              <a:ea typeface="Roboto Light"/>
              <a:cs typeface="Roboto Light"/>
              <a:sym typeface="Roboto Light"/>
            </a:endParaRPr>
          </a:p>
          <a:p>
            <a:pPr lvl="0">
              <a:lnSpc>
                <a:spcPct val="90000"/>
              </a:lnSpc>
              <a:buClr>
                <a:srgbClr val="000000"/>
              </a:buClr>
              <a:buSzPts val="1400"/>
            </a:pPr>
            <a:endParaRPr lang="en-US" sz="1400" dirty="0">
              <a:solidFill>
                <a:srgbClr val="4AB9C4"/>
              </a:solidFill>
              <a:latin typeface="Roboto Light"/>
              <a:ea typeface="Roboto Light"/>
              <a:cs typeface="Roboto Light"/>
              <a:sym typeface="Roboto Light"/>
              <a:hlinkClick r:id="rId4"/>
            </a:endParaRPr>
          </a:p>
          <a:p>
            <a:pPr lvl="0">
              <a:lnSpc>
                <a:spcPct val="90000"/>
              </a:lnSpc>
              <a:buClr>
                <a:srgbClr val="000000"/>
              </a:buClr>
              <a:buSzPts val="1400"/>
            </a:pPr>
            <a:endParaRPr lang="en-US" sz="1400" dirty="0">
              <a:solidFill>
                <a:srgbClr val="4AB9C4"/>
              </a:solidFill>
              <a:latin typeface="Roboto Light"/>
              <a:ea typeface="Roboto Light"/>
              <a:cs typeface="Roboto Light"/>
              <a:sym typeface="Roboto Light"/>
              <a:hlinkClick r:id="rId4"/>
            </a:endParaRPr>
          </a:p>
          <a:p>
            <a:pPr lvl="0">
              <a:lnSpc>
                <a:spcPct val="90000"/>
              </a:lnSpc>
              <a:buClr>
                <a:srgbClr val="000000"/>
              </a:buClr>
              <a:buSzPts val="1400"/>
            </a:pPr>
            <a:r>
              <a:rPr lang="en-US" sz="1400" dirty="0">
                <a:solidFill>
                  <a:srgbClr val="4AB9C4"/>
                </a:solidFill>
                <a:latin typeface="Roboto Light"/>
                <a:ea typeface="Roboto Light"/>
                <a:cs typeface="Roboto Light"/>
                <a:sym typeface="Roboto Light"/>
                <a:hlinkClick r:id="rId4"/>
              </a:rPr>
              <a:t>https://www.youtube.com/channel/UCwJQln1CqBvTJqiNr9X9F1Q/featured</a:t>
            </a:r>
            <a:r>
              <a:rPr lang="en-US" sz="1400" dirty="0">
                <a:solidFill>
                  <a:srgbClr val="4AB9C4"/>
                </a:solidFill>
                <a:latin typeface="Roboto Light"/>
                <a:ea typeface="Roboto Light"/>
                <a:cs typeface="Roboto Light"/>
                <a:sym typeface="Roboto Light"/>
              </a:rPr>
              <a:t>  </a:t>
            </a:r>
          </a:p>
          <a:p>
            <a:pPr lvl="0">
              <a:lnSpc>
                <a:spcPct val="90000"/>
              </a:lnSpc>
              <a:buClr>
                <a:srgbClr val="000000"/>
              </a:buClr>
              <a:buSzPts val="1400"/>
            </a:pPr>
            <a:endParaRPr lang="en-US" sz="1400" b="0" i="0" u="none" strike="noStrike" cap="none" dirty="0">
              <a:solidFill>
                <a:srgbClr val="4AB9C4"/>
              </a:solidFill>
              <a:latin typeface="Roboto Light"/>
              <a:ea typeface="Roboto Light"/>
              <a:cs typeface="Arial"/>
              <a:sym typeface="Roboto Light"/>
            </a:endParaRPr>
          </a:p>
          <a:p>
            <a:pPr lvl="0">
              <a:lnSpc>
                <a:spcPct val="90000"/>
              </a:lnSpc>
              <a:buClr>
                <a:srgbClr val="000000"/>
              </a:buClr>
              <a:buSzPts val="1400"/>
            </a:pPr>
            <a:endParaRPr sz="1400" b="0" i="0" u="none" strike="noStrike" cap="none" dirty="0">
              <a:solidFill>
                <a:srgbClr val="000000"/>
              </a:solidFill>
              <a:latin typeface="Arial"/>
              <a:ea typeface="Arial"/>
              <a:cs typeface="Arial"/>
              <a:sym typeface="Arial"/>
            </a:endParaRPr>
          </a:p>
        </p:txBody>
      </p:sp>
      <p:sp>
        <p:nvSpPr>
          <p:cNvPr id="3163" name="Google Shape;3163;p46"/>
          <p:cNvSpPr txBox="1">
            <a:spLocks noGrp="1"/>
          </p:cNvSpPr>
          <p:nvPr>
            <p:ph type="ctrTitle"/>
          </p:nvPr>
        </p:nvSpPr>
        <p:spPr>
          <a:xfrm>
            <a:off x="838201" y="1951260"/>
            <a:ext cx="2821614" cy="72676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BA083A"/>
              </a:buClr>
              <a:buSzPts val="4000"/>
              <a:buFont typeface="Roboto Black"/>
              <a:buNone/>
            </a:pPr>
            <a:r>
              <a:rPr lang="en-US" b="1" dirty="0">
                <a:solidFill>
                  <a:srgbClr val="BA083A"/>
                </a:solidFill>
              </a:rPr>
              <a:t>Get Started</a:t>
            </a:r>
            <a:endParaRPr dirty="0">
              <a:solidFill>
                <a:srgbClr val="BA083A"/>
              </a:solidFill>
            </a:endParaRPr>
          </a:p>
        </p:txBody>
      </p:sp>
      <p:sp>
        <p:nvSpPr>
          <p:cNvPr id="3164" name="Google Shape;3164;p46"/>
          <p:cNvSpPr txBox="1">
            <a:spLocks noGrp="1"/>
          </p:cNvSpPr>
          <p:nvPr>
            <p:ph type="body" idx="2"/>
          </p:nvPr>
        </p:nvSpPr>
        <p:spPr>
          <a:xfrm>
            <a:off x="2281570" y="466173"/>
            <a:ext cx="8386430" cy="103412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005493"/>
              </a:buClr>
              <a:buSzPts val="4800"/>
              <a:buNone/>
            </a:pPr>
            <a:r>
              <a:rPr lang="en-US" b="1" dirty="0">
                <a:solidFill>
                  <a:srgbClr val="3F3F3F"/>
                </a:solidFill>
              </a:rPr>
              <a:t>Pegasus</a:t>
            </a:r>
            <a:endParaRPr dirty="0"/>
          </a:p>
        </p:txBody>
      </p:sp>
      <p:sp>
        <p:nvSpPr>
          <p:cNvPr id="3165" name="Google Shape;3165;p46"/>
          <p:cNvSpPr txBox="1">
            <a:spLocks noGrp="1"/>
          </p:cNvSpPr>
          <p:nvPr>
            <p:ph type="body" idx="3"/>
          </p:nvPr>
        </p:nvSpPr>
        <p:spPr>
          <a:xfrm>
            <a:off x="2281570" y="1464098"/>
            <a:ext cx="8386430" cy="3139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F3F3F"/>
              </a:buClr>
              <a:buSzPts val="1600"/>
              <a:buFont typeface="Roboto"/>
              <a:buNone/>
            </a:pPr>
            <a:r>
              <a:rPr lang="en-US" dirty="0"/>
              <a:t>Automate, recover, and debug scientific computations. </a:t>
            </a:r>
            <a:endParaRPr dirty="0"/>
          </a:p>
        </p:txBody>
      </p:sp>
      <p:sp>
        <p:nvSpPr>
          <p:cNvPr id="3166" name="Google Shape;3166;p46"/>
          <p:cNvSpPr txBox="1">
            <a:spLocks noGrp="1"/>
          </p:cNvSpPr>
          <p:nvPr>
            <p:ph type="body" idx="4"/>
          </p:nvPr>
        </p:nvSpPr>
        <p:spPr>
          <a:xfrm>
            <a:off x="6374166" y="961540"/>
            <a:ext cx="4293833" cy="3693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365CAA"/>
              </a:buClr>
              <a:buSzPts val="2000"/>
              <a:buFont typeface="Roboto"/>
              <a:buNone/>
            </a:pPr>
            <a:r>
              <a:rPr lang="en-US" dirty="0"/>
              <a:t>est. 2001</a:t>
            </a:r>
            <a:endParaRPr dirty="0"/>
          </a:p>
        </p:txBody>
      </p:sp>
      <p:sp>
        <p:nvSpPr>
          <p:cNvPr id="3170" name="Google Shape;3170;p46"/>
          <p:cNvSpPr/>
          <p:nvPr/>
        </p:nvSpPr>
        <p:spPr>
          <a:xfrm>
            <a:off x="1439391" y="6225780"/>
            <a:ext cx="10899753" cy="28619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1" u="none" strike="noStrike" cap="none" dirty="0">
                <a:solidFill>
                  <a:srgbClr val="7F7F7F"/>
                </a:solidFill>
                <a:latin typeface="Roboto Light"/>
                <a:ea typeface="Roboto Light"/>
                <a:cs typeface="Roboto Light"/>
                <a:sym typeface="Roboto Light"/>
              </a:rPr>
              <a:t>Bi-monthly basis on second Friday of the month, where we address user questions and also apprise the community of new developments</a:t>
            </a:r>
            <a:endParaRPr sz="1400" b="0" i="0" u="none" strike="noStrike" cap="none" dirty="0">
              <a:solidFill>
                <a:srgbClr val="000000"/>
              </a:solidFill>
              <a:latin typeface="Arial"/>
              <a:ea typeface="Arial"/>
              <a:cs typeface="Arial"/>
              <a:sym typeface="Arial"/>
            </a:endParaRPr>
          </a:p>
        </p:txBody>
      </p:sp>
      <p:grpSp>
        <p:nvGrpSpPr>
          <p:cNvPr id="3171" name="Google Shape;3171;p46"/>
          <p:cNvGrpSpPr/>
          <p:nvPr/>
        </p:nvGrpSpPr>
        <p:grpSpPr>
          <a:xfrm>
            <a:off x="909969" y="2796870"/>
            <a:ext cx="5475793" cy="578288"/>
            <a:chOff x="2281570" y="2649334"/>
            <a:chExt cx="5475793" cy="578288"/>
          </a:xfrm>
        </p:grpSpPr>
        <p:sp>
          <p:nvSpPr>
            <p:cNvPr id="3172" name="Google Shape;3172;p46"/>
            <p:cNvSpPr/>
            <p:nvPr/>
          </p:nvSpPr>
          <p:spPr>
            <a:xfrm>
              <a:off x="2281570" y="2649334"/>
              <a:ext cx="5475793" cy="3139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rgbClr val="365CAA"/>
                  </a:solidFill>
                  <a:latin typeface="Roboto"/>
                  <a:ea typeface="Roboto"/>
                  <a:cs typeface="Roboto"/>
                  <a:sym typeface="Roboto"/>
                </a:rPr>
                <a:t>Pegasus Website</a:t>
              </a:r>
              <a:endParaRPr sz="1400" b="0" i="0" u="none" strike="noStrike" cap="none" dirty="0">
                <a:solidFill>
                  <a:srgbClr val="000000"/>
                </a:solidFill>
                <a:latin typeface="Arial"/>
                <a:ea typeface="Arial"/>
                <a:cs typeface="Arial"/>
                <a:sym typeface="Arial"/>
              </a:endParaRPr>
            </a:p>
          </p:txBody>
        </p:sp>
        <p:sp>
          <p:nvSpPr>
            <p:cNvPr id="3173" name="Google Shape;3173;p46"/>
            <p:cNvSpPr/>
            <p:nvPr/>
          </p:nvSpPr>
          <p:spPr>
            <a:xfrm>
              <a:off x="2281570" y="2941390"/>
              <a:ext cx="5475793" cy="2862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dirty="0">
                  <a:solidFill>
                    <a:srgbClr val="4AB9C4"/>
                  </a:solidFill>
                  <a:latin typeface="Roboto Light"/>
                  <a:ea typeface="Roboto Light"/>
                  <a:cs typeface="Roboto Light"/>
                  <a:sym typeface="Roboto Light"/>
                </a:rPr>
                <a:t>https://</a:t>
              </a:r>
              <a:r>
                <a:rPr lang="en-US" sz="1400" b="0" i="0" u="none" strike="noStrike" cap="none" dirty="0" err="1">
                  <a:solidFill>
                    <a:srgbClr val="4AB9C4"/>
                  </a:solidFill>
                  <a:latin typeface="Roboto Light"/>
                  <a:ea typeface="Roboto Light"/>
                  <a:cs typeface="Roboto Light"/>
                  <a:sym typeface="Roboto Light"/>
                </a:rPr>
                <a:t>pegasus.isi.edu</a:t>
              </a:r>
              <a:endParaRPr sz="1400" b="0" i="0" u="none" strike="noStrike" cap="none" dirty="0">
                <a:solidFill>
                  <a:srgbClr val="000000"/>
                </a:solidFill>
                <a:latin typeface="Arial"/>
                <a:ea typeface="Arial"/>
                <a:cs typeface="Arial"/>
                <a:sym typeface="Arial"/>
              </a:endParaRPr>
            </a:p>
          </p:txBody>
        </p:sp>
      </p:grpSp>
      <p:grpSp>
        <p:nvGrpSpPr>
          <p:cNvPr id="3177" name="Google Shape;3177;p46"/>
          <p:cNvGrpSpPr/>
          <p:nvPr/>
        </p:nvGrpSpPr>
        <p:grpSpPr>
          <a:xfrm>
            <a:off x="909969" y="4254630"/>
            <a:ext cx="5475793" cy="578288"/>
            <a:chOff x="2281570" y="4107094"/>
            <a:chExt cx="5475793" cy="578288"/>
          </a:xfrm>
        </p:grpSpPr>
        <p:sp>
          <p:nvSpPr>
            <p:cNvPr id="3178" name="Google Shape;3178;p46"/>
            <p:cNvSpPr/>
            <p:nvPr/>
          </p:nvSpPr>
          <p:spPr>
            <a:xfrm>
              <a:off x="2281570" y="4107094"/>
              <a:ext cx="5475793" cy="3139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a:solidFill>
                    <a:srgbClr val="365CAA"/>
                  </a:solidFill>
                  <a:latin typeface="Roboto"/>
                  <a:ea typeface="Roboto"/>
                  <a:cs typeface="Roboto"/>
                  <a:sym typeface="Roboto"/>
                </a:rPr>
                <a:t>Support</a:t>
              </a:r>
              <a:endParaRPr sz="1400" b="0" i="0" u="none" strike="noStrike" cap="none">
                <a:solidFill>
                  <a:srgbClr val="000000"/>
                </a:solidFill>
                <a:latin typeface="Arial"/>
                <a:ea typeface="Arial"/>
                <a:cs typeface="Arial"/>
                <a:sym typeface="Arial"/>
              </a:endParaRPr>
            </a:p>
          </p:txBody>
        </p:sp>
        <p:sp>
          <p:nvSpPr>
            <p:cNvPr id="3179" name="Google Shape;3179;p46"/>
            <p:cNvSpPr/>
            <p:nvPr/>
          </p:nvSpPr>
          <p:spPr>
            <a:xfrm>
              <a:off x="2281570" y="4399150"/>
              <a:ext cx="5475793" cy="2862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dirty="0" err="1">
                  <a:solidFill>
                    <a:srgbClr val="4AB9C4"/>
                  </a:solidFill>
                  <a:latin typeface="Roboto Light"/>
                  <a:ea typeface="Roboto Light"/>
                  <a:cs typeface="Roboto Light"/>
                  <a:sym typeface="Roboto Light"/>
                </a:rPr>
                <a:t>pegasus-support@isi.edu</a:t>
              </a:r>
              <a:endParaRPr sz="1400" b="0" i="0" u="none" strike="noStrike" cap="none" dirty="0">
                <a:solidFill>
                  <a:srgbClr val="000000"/>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FD8F0C51-2926-3E4C-9530-364FD900CD41}"/>
              </a:ext>
            </a:extLst>
          </p:cNvPr>
          <p:cNvGrpSpPr/>
          <p:nvPr/>
        </p:nvGrpSpPr>
        <p:grpSpPr>
          <a:xfrm>
            <a:off x="516172" y="4951767"/>
            <a:ext cx="6591209" cy="578268"/>
            <a:chOff x="1887773" y="4983511"/>
            <a:chExt cx="6591209" cy="578268"/>
          </a:xfrm>
        </p:grpSpPr>
        <p:grpSp>
          <p:nvGrpSpPr>
            <p:cNvPr id="3167" name="Google Shape;3167;p46"/>
            <p:cNvGrpSpPr/>
            <p:nvPr/>
          </p:nvGrpSpPr>
          <p:grpSpPr>
            <a:xfrm>
              <a:off x="2281570" y="4983511"/>
              <a:ext cx="6197412" cy="578268"/>
              <a:chOff x="2281570" y="4835975"/>
              <a:chExt cx="6197412" cy="578268"/>
            </a:xfrm>
          </p:grpSpPr>
          <p:sp>
            <p:nvSpPr>
              <p:cNvPr id="3168" name="Google Shape;3168;p46"/>
              <p:cNvSpPr/>
              <p:nvPr/>
            </p:nvSpPr>
            <p:spPr>
              <a:xfrm>
                <a:off x="2281570" y="4835975"/>
                <a:ext cx="5475793" cy="3139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rgbClr val="365CAA"/>
                    </a:solidFill>
                    <a:latin typeface="Roboto"/>
                    <a:ea typeface="Roboto"/>
                    <a:cs typeface="Roboto"/>
                    <a:sym typeface="Roboto"/>
                  </a:rPr>
                  <a:t>Slack</a:t>
                </a:r>
                <a:endParaRPr sz="1400" b="0" i="0" u="none" strike="noStrike" cap="none" dirty="0">
                  <a:solidFill>
                    <a:srgbClr val="000000"/>
                  </a:solidFill>
                  <a:latin typeface="Arial"/>
                  <a:ea typeface="Arial"/>
                  <a:cs typeface="Arial"/>
                  <a:sym typeface="Arial"/>
                </a:endParaRPr>
              </a:p>
            </p:txBody>
          </p:sp>
          <p:sp>
            <p:nvSpPr>
              <p:cNvPr id="3169" name="Google Shape;3169;p46"/>
              <p:cNvSpPr/>
              <p:nvPr/>
            </p:nvSpPr>
            <p:spPr>
              <a:xfrm>
                <a:off x="2281570" y="5128051"/>
                <a:ext cx="6197412" cy="286192"/>
              </a:xfrm>
              <a:prstGeom prst="rect">
                <a:avLst/>
              </a:prstGeom>
              <a:noFill/>
              <a:ln>
                <a:noFill/>
              </a:ln>
            </p:spPr>
            <p:txBody>
              <a:bodyPr spcFirstLastPara="1" wrap="square" lIns="91425" tIns="45700" rIns="91425" bIns="45700" anchor="ctr" anchorCtr="0">
                <a:spAutoFit/>
              </a:bodyPr>
              <a:lstStyle/>
              <a:p>
                <a:pPr lvl="0">
                  <a:lnSpc>
                    <a:spcPct val="90000"/>
                  </a:lnSpc>
                  <a:buSzPts val="1400"/>
                </a:pPr>
                <a:r>
                  <a:rPr lang="en-US" sz="1400" dirty="0">
                    <a:solidFill>
                      <a:srgbClr val="4AB9C4"/>
                    </a:solidFill>
                    <a:latin typeface="Roboto Light"/>
                    <a:ea typeface="Roboto Light"/>
                    <a:cs typeface="Roboto Light"/>
                    <a:sym typeface="Roboto Light"/>
                  </a:rPr>
                  <a:t>Ask for an invite by trying to join </a:t>
                </a:r>
                <a:r>
                  <a:rPr lang="en-US" sz="1400" b="1" dirty="0" err="1">
                    <a:solidFill>
                      <a:schemeClr val="accent5"/>
                    </a:solidFill>
                    <a:latin typeface="Roboto Light"/>
                    <a:ea typeface="Roboto Light"/>
                    <a:cs typeface="Roboto Light"/>
                    <a:sym typeface="Roboto Light"/>
                  </a:rPr>
                  <a:t>pegasus-users.slack.com</a:t>
                </a:r>
                <a:r>
                  <a:rPr lang="en-US" sz="1400" b="1" dirty="0">
                    <a:solidFill>
                      <a:schemeClr val="accent5"/>
                    </a:solidFill>
                    <a:latin typeface="Roboto Light"/>
                    <a:ea typeface="Roboto Light"/>
                    <a:cs typeface="Roboto Light"/>
                    <a:sym typeface="Roboto Light"/>
                  </a:rPr>
                  <a:t> </a:t>
                </a:r>
                <a:r>
                  <a:rPr lang="en-US" sz="1400" dirty="0">
                    <a:solidFill>
                      <a:srgbClr val="4AB9C4"/>
                    </a:solidFill>
                    <a:latin typeface="Roboto Light"/>
                    <a:ea typeface="Roboto Light"/>
                    <a:cs typeface="Roboto Light"/>
                    <a:sym typeface="Roboto Light"/>
                  </a:rPr>
                  <a:t>in the Slack app</a:t>
                </a:r>
                <a:endParaRPr sz="1100" b="0" i="0" u="none" strike="noStrike" cap="none" dirty="0">
                  <a:solidFill>
                    <a:srgbClr val="000000"/>
                  </a:solidFill>
                  <a:latin typeface="Arial"/>
                  <a:ea typeface="Arial"/>
                  <a:cs typeface="Arial"/>
                  <a:sym typeface="Arial"/>
                </a:endParaRPr>
              </a:p>
            </p:txBody>
          </p:sp>
        </p:grpSp>
        <p:sp>
          <p:nvSpPr>
            <p:cNvPr id="3180" name="Google Shape;3180;p46"/>
            <p:cNvSpPr/>
            <p:nvPr/>
          </p:nvSpPr>
          <p:spPr>
            <a:xfrm rot="5400000">
              <a:off x="1866425" y="5028706"/>
              <a:ext cx="245993" cy="203297"/>
            </a:xfrm>
            <a:prstGeom prst="triangle">
              <a:avLst>
                <a:gd name="adj" fmla="val 50000"/>
              </a:avLst>
            </a:prstGeom>
            <a:solidFill>
              <a:schemeClr val="lt1"/>
            </a:solidFill>
            <a:ln w="12700" cap="flat" cmpd="sng">
              <a:solidFill>
                <a:srgbClr val="4AB9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3181" name="Google Shape;3181;p46"/>
            <p:cNvSpPr/>
            <p:nvPr/>
          </p:nvSpPr>
          <p:spPr>
            <a:xfrm rot="5400000">
              <a:off x="1913471" y="5079392"/>
              <a:ext cx="123328" cy="101922"/>
            </a:xfrm>
            <a:prstGeom prst="triangle">
              <a:avLst>
                <a:gd name="adj" fmla="val 50000"/>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Roboto Light"/>
                <a:ea typeface="Roboto Light"/>
                <a:cs typeface="Roboto Light"/>
                <a:sym typeface="Roboto Light"/>
              </a:endParaRPr>
            </a:p>
          </p:txBody>
        </p:sp>
      </p:grpSp>
      <p:sp>
        <p:nvSpPr>
          <p:cNvPr id="3182" name="Google Shape;3182;p46"/>
          <p:cNvSpPr/>
          <p:nvPr/>
        </p:nvSpPr>
        <p:spPr>
          <a:xfrm rot="5400000">
            <a:off x="494824" y="4299825"/>
            <a:ext cx="245993" cy="203297"/>
          </a:xfrm>
          <a:prstGeom prst="triangle">
            <a:avLst>
              <a:gd name="adj" fmla="val 50000"/>
            </a:avLst>
          </a:prstGeom>
          <a:solidFill>
            <a:schemeClr val="lt1"/>
          </a:solidFill>
          <a:ln w="12700" cap="flat" cmpd="sng">
            <a:solidFill>
              <a:srgbClr val="4AB9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3183" name="Google Shape;3183;p46"/>
          <p:cNvSpPr/>
          <p:nvPr/>
        </p:nvSpPr>
        <p:spPr>
          <a:xfrm rot="5400000">
            <a:off x="541870" y="4350511"/>
            <a:ext cx="123328" cy="101922"/>
          </a:xfrm>
          <a:prstGeom prst="triangle">
            <a:avLst>
              <a:gd name="adj" fmla="val 50000"/>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nvGrpSpPr>
          <p:cNvPr id="2" name="Group 1">
            <a:extLst>
              <a:ext uri="{FF2B5EF4-FFF2-40B4-BE49-F238E27FC236}">
                <a16:creationId xmlns:a16="http://schemas.microsoft.com/office/drawing/2014/main" id="{A5215BBB-50AF-A144-B518-06019E4CE955}"/>
              </a:ext>
            </a:extLst>
          </p:cNvPr>
          <p:cNvGrpSpPr/>
          <p:nvPr/>
        </p:nvGrpSpPr>
        <p:grpSpPr>
          <a:xfrm>
            <a:off x="516172" y="3525750"/>
            <a:ext cx="5869590" cy="578288"/>
            <a:chOff x="1887773" y="3525750"/>
            <a:chExt cx="5869590" cy="578288"/>
          </a:xfrm>
        </p:grpSpPr>
        <p:grpSp>
          <p:nvGrpSpPr>
            <p:cNvPr id="3174" name="Google Shape;3174;p46"/>
            <p:cNvGrpSpPr/>
            <p:nvPr/>
          </p:nvGrpSpPr>
          <p:grpSpPr>
            <a:xfrm>
              <a:off x="2281570" y="3525750"/>
              <a:ext cx="5475793" cy="578288"/>
              <a:chOff x="2281570" y="3378214"/>
              <a:chExt cx="5475793" cy="578288"/>
            </a:xfrm>
          </p:grpSpPr>
          <p:sp>
            <p:nvSpPr>
              <p:cNvPr id="3175" name="Google Shape;3175;p46"/>
              <p:cNvSpPr/>
              <p:nvPr/>
            </p:nvSpPr>
            <p:spPr>
              <a:xfrm>
                <a:off x="2281570" y="3378214"/>
                <a:ext cx="5475793" cy="3139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a:solidFill>
                      <a:srgbClr val="365CAA"/>
                    </a:solidFill>
                    <a:latin typeface="Roboto"/>
                    <a:ea typeface="Roboto"/>
                    <a:cs typeface="Roboto"/>
                    <a:sym typeface="Roboto"/>
                  </a:rPr>
                  <a:t>Users Mailing List</a:t>
                </a:r>
                <a:endParaRPr sz="1400" b="0" i="0" u="none" strike="noStrike" cap="none">
                  <a:solidFill>
                    <a:srgbClr val="000000"/>
                  </a:solidFill>
                  <a:latin typeface="Arial"/>
                  <a:ea typeface="Arial"/>
                  <a:cs typeface="Arial"/>
                  <a:sym typeface="Arial"/>
                </a:endParaRPr>
              </a:p>
            </p:txBody>
          </p:sp>
          <p:sp>
            <p:nvSpPr>
              <p:cNvPr id="3176" name="Google Shape;3176;p46"/>
              <p:cNvSpPr/>
              <p:nvPr/>
            </p:nvSpPr>
            <p:spPr>
              <a:xfrm>
                <a:off x="2281570" y="3670270"/>
                <a:ext cx="5475793" cy="2862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dirty="0" err="1">
                    <a:solidFill>
                      <a:srgbClr val="4AB9C4"/>
                    </a:solidFill>
                    <a:latin typeface="Roboto Light"/>
                    <a:ea typeface="Roboto Light"/>
                    <a:cs typeface="Roboto Light"/>
                    <a:sym typeface="Roboto Light"/>
                  </a:rPr>
                  <a:t>pegasus-users@isi.edu</a:t>
                </a:r>
                <a:endParaRPr sz="1400" b="0" i="0" u="none" strike="noStrike" cap="none" dirty="0">
                  <a:solidFill>
                    <a:srgbClr val="000000"/>
                  </a:solidFill>
                  <a:latin typeface="Arial"/>
                  <a:ea typeface="Arial"/>
                  <a:cs typeface="Arial"/>
                  <a:sym typeface="Arial"/>
                </a:endParaRPr>
              </a:p>
            </p:txBody>
          </p:sp>
        </p:grpSp>
        <p:sp>
          <p:nvSpPr>
            <p:cNvPr id="3184" name="Google Shape;3184;p46"/>
            <p:cNvSpPr/>
            <p:nvPr/>
          </p:nvSpPr>
          <p:spPr>
            <a:xfrm rot="5400000">
              <a:off x="1866425" y="3570945"/>
              <a:ext cx="245993" cy="203297"/>
            </a:xfrm>
            <a:prstGeom prst="triangle">
              <a:avLst>
                <a:gd name="adj" fmla="val 50000"/>
              </a:avLst>
            </a:prstGeom>
            <a:solidFill>
              <a:schemeClr val="lt1"/>
            </a:solidFill>
            <a:ln w="12700" cap="flat" cmpd="sng">
              <a:solidFill>
                <a:srgbClr val="4AB9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sp>
        <p:nvSpPr>
          <p:cNvPr id="3185" name="Google Shape;3185;p46"/>
          <p:cNvSpPr/>
          <p:nvPr/>
        </p:nvSpPr>
        <p:spPr>
          <a:xfrm rot="5400000">
            <a:off x="541870" y="3621631"/>
            <a:ext cx="123328" cy="101922"/>
          </a:xfrm>
          <a:prstGeom prst="triangle">
            <a:avLst>
              <a:gd name="adj" fmla="val 50000"/>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3186" name="Google Shape;3186;p46"/>
          <p:cNvSpPr/>
          <p:nvPr/>
        </p:nvSpPr>
        <p:spPr>
          <a:xfrm rot="5400000">
            <a:off x="494824" y="2842065"/>
            <a:ext cx="245993" cy="203297"/>
          </a:xfrm>
          <a:prstGeom prst="triangle">
            <a:avLst>
              <a:gd name="adj" fmla="val 50000"/>
            </a:avLst>
          </a:prstGeom>
          <a:solidFill>
            <a:schemeClr val="lt1"/>
          </a:solidFill>
          <a:ln w="12700" cap="flat" cmpd="sng">
            <a:solidFill>
              <a:srgbClr val="4AB9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3187" name="Google Shape;3187;p46"/>
          <p:cNvSpPr/>
          <p:nvPr/>
        </p:nvSpPr>
        <p:spPr>
          <a:xfrm rot="5400000">
            <a:off x="541870" y="2892751"/>
            <a:ext cx="123328" cy="101922"/>
          </a:xfrm>
          <a:prstGeom prst="triangle">
            <a:avLst>
              <a:gd name="adj" fmla="val 50000"/>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3188" name="Google Shape;3188;p46"/>
          <p:cNvSpPr txBox="1">
            <a:spLocks noGrp="1"/>
          </p:cNvSpPr>
          <p:nvPr>
            <p:ph type="ftr" idx="11"/>
          </p:nvPr>
        </p:nvSpPr>
        <p:spPr>
          <a:xfrm>
            <a:off x="4995333" y="6407149"/>
            <a:ext cx="2201334"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3189" name="Google Shape;3189;p46"/>
          <p:cNvSpPr/>
          <p:nvPr/>
        </p:nvSpPr>
        <p:spPr>
          <a:xfrm rot="5400000">
            <a:off x="494824" y="2193299"/>
            <a:ext cx="245993" cy="203297"/>
          </a:xfrm>
          <a:prstGeom prst="triangle">
            <a:avLst>
              <a:gd name="adj" fmla="val 50000"/>
            </a:avLst>
          </a:prstGeom>
          <a:solidFill>
            <a:schemeClr val="lt1"/>
          </a:solidFill>
          <a:ln w="12700" cap="flat" cmpd="sng">
            <a:solidFill>
              <a:srgbClr val="4AB9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3190" name="Google Shape;3190;p46"/>
          <p:cNvSpPr/>
          <p:nvPr/>
        </p:nvSpPr>
        <p:spPr>
          <a:xfrm rot="5400000">
            <a:off x="541870" y="2243985"/>
            <a:ext cx="123328" cy="101922"/>
          </a:xfrm>
          <a:prstGeom prst="triangle">
            <a:avLst>
              <a:gd name="adj" fmla="val 50000"/>
            </a:avLst>
          </a:prstGeom>
          <a:solidFill>
            <a:srgbClr val="BA08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3191" name="Google Shape;3191;p46"/>
          <p:cNvSpPr txBox="1">
            <a:spLocks noGrp="1"/>
          </p:cNvSpPr>
          <p:nvPr>
            <p:ph type="sldNum" idx="12"/>
          </p:nvPr>
        </p:nvSpPr>
        <p:spPr>
          <a:xfrm>
            <a:off x="9099114" y="6368876"/>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grpSp>
        <p:nvGrpSpPr>
          <p:cNvPr id="44" name="Group 43">
            <a:extLst>
              <a:ext uri="{FF2B5EF4-FFF2-40B4-BE49-F238E27FC236}">
                <a16:creationId xmlns:a16="http://schemas.microsoft.com/office/drawing/2014/main" id="{9B24E33F-28CA-6945-973F-781D4B6C7D73}"/>
              </a:ext>
            </a:extLst>
          </p:cNvPr>
          <p:cNvGrpSpPr/>
          <p:nvPr/>
        </p:nvGrpSpPr>
        <p:grpSpPr>
          <a:xfrm>
            <a:off x="516172" y="5647492"/>
            <a:ext cx="5869590" cy="578288"/>
            <a:chOff x="1887773" y="4983511"/>
            <a:chExt cx="5869590" cy="578288"/>
          </a:xfrm>
        </p:grpSpPr>
        <p:grpSp>
          <p:nvGrpSpPr>
            <p:cNvPr id="45" name="Google Shape;3167;p46">
              <a:extLst>
                <a:ext uri="{FF2B5EF4-FFF2-40B4-BE49-F238E27FC236}">
                  <a16:creationId xmlns:a16="http://schemas.microsoft.com/office/drawing/2014/main" id="{360F2919-06EF-E74F-9BA5-AFE2CD160733}"/>
                </a:ext>
              </a:extLst>
            </p:cNvPr>
            <p:cNvGrpSpPr/>
            <p:nvPr/>
          </p:nvGrpSpPr>
          <p:grpSpPr>
            <a:xfrm>
              <a:off x="2281570" y="4983511"/>
              <a:ext cx="5475793" cy="578288"/>
              <a:chOff x="2281570" y="4835975"/>
              <a:chExt cx="5475793" cy="578288"/>
            </a:xfrm>
          </p:grpSpPr>
          <p:sp>
            <p:nvSpPr>
              <p:cNvPr id="48" name="Google Shape;3168;p46">
                <a:extLst>
                  <a:ext uri="{FF2B5EF4-FFF2-40B4-BE49-F238E27FC236}">
                    <a16:creationId xmlns:a16="http://schemas.microsoft.com/office/drawing/2014/main" id="{FB39219C-BD82-B94E-BCA6-B40290F8CE88}"/>
                  </a:ext>
                </a:extLst>
              </p:cNvPr>
              <p:cNvSpPr/>
              <p:nvPr/>
            </p:nvSpPr>
            <p:spPr>
              <a:xfrm>
                <a:off x="2281570" y="4835975"/>
                <a:ext cx="5475793" cy="3139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rgbClr val="365CAA"/>
                    </a:solidFill>
                    <a:latin typeface="Roboto"/>
                    <a:ea typeface="Roboto"/>
                    <a:cs typeface="Roboto"/>
                    <a:sym typeface="Roboto"/>
                  </a:rPr>
                  <a:t>Pegasus Online Office Hours</a:t>
                </a:r>
                <a:endParaRPr sz="1400" b="0" i="0" u="none" strike="noStrike" cap="none" dirty="0">
                  <a:solidFill>
                    <a:srgbClr val="000000"/>
                  </a:solidFill>
                  <a:latin typeface="Arial"/>
                  <a:ea typeface="Arial"/>
                  <a:cs typeface="Arial"/>
                  <a:sym typeface="Arial"/>
                </a:endParaRPr>
              </a:p>
            </p:txBody>
          </p:sp>
          <p:sp>
            <p:nvSpPr>
              <p:cNvPr id="49" name="Google Shape;3169;p46">
                <a:extLst>
                  <a:ext uri="{FF2B5EF4-FFF2-40B4-BE49-F238E27FC236}">
                    <a16:creationId xmlns:a16="http://schemas.microsoft.com/office/drawing/2014/main" id="{340DD42E-CCE9-D14C-9CAE-7FA976603298}"/>
                  </a:ext>
                </a:extLst>
              </p:cNvPr>
              <p:cNvSpPr/>
              <p:nvPr/>
            </p:nvSpPr>
            <p:spPr>
              <a:xfrm>
                <a:off x="2281570" y="5128031"/>
                <a:ext cx="5475793" cy="2862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dirty="0">
                    <a:solidFill>
                      <a:srgbClr val="4AB9C4"/>
                    </a:solidFill>
                    <a:latin typeface="Roboto Light"/>
                    <a:ea typeface="Roboto Light"/>
                    <a:cs typeface="Roboto Light"/>
                    <a:sym typeface="Roboto Light"/>
                  </a:rPr>
                  <a:t>https://</a:t>
                </a:r>
                <a:r>
                  <a:rPr lang="en-US" sz="1400" b="0" i="0" u="none" strike="noStrike" cap="none" dirty="0" err="1">
                    <a:solidFill>
                      <a:srgbClr val="4AB9C4"/>
                    </a:solidFill>
                    <a:latin typeface="Roboto Light"/>
                    <a:ea typeface="Roboto Light"/>
                    <a:cs typeface="Roboto Light"/>
                    <a:sym typeface="Roboto Light"/>
                  </a:rPr>
                  <a:t>pegasus.isi.edu</a:t>
                </a:r>
                <a:r>
                  <a:rPr lang="en-US" sz="1400" b="0" i="0" u="none" strike="noStrike" cap="none" dirty="0">
                    <a:solidFill>
                      <a:srgbClr val="4AB9C4"/>
                    </a:solidFill>
                    <a:latin typeface="Roboto Light"/>
                    <a:ea typeface="Roboto Light"/>
                    <a:cs typeface="Roboto Light"/>
                    <a:sym typeface="Roboto Light"/>
                  </a:rPr>
                  <a:t>/blog/online-</a:t>
                </a:r>
                <a:r>
                  <a:rPr lang="en-US" sz="1400" b="0" i="0" u="none" strike="noStrike" cap="none" dirty="0" err="1">
                    <a:solidFill>
                      <a:srgbClr val="4AB9C4"/>
                    </a:solidFill>
                    <a:latin typeface="Roboto Light"/>
                    <a:ea typeface="Roboto Light"/>
                    <a:cs typeface="Roboto Light"/>
                    <a:sym typeface="Roboto Light"/>
                  </a:rPr>
                  <a:t>pegasus</a:t>
                </a:r>
                <a:r>
                  <a:rPr lang="en-US" sz="1400" b="0" i="0" u="none" strike="noStrike" cap="none" dirty="0">
                    <a:solidFill>
                      <a:srgbClr val="4AB9C4"/>
                    </a:solidFill>
                    <a:latin typeface="Roboto Light"/>
                    <a:ea typeface="Roboto Light"/>
                    <a:cs typeface="Roboto Light"/>
                    <a:sym typeface="Roboto Light"/>
                  </a:rPr>
                  <a:t>-office-hours/</a:t>
                </a:r>
                <a:endParaRPr sz="1400" b="0" i="0" u="none" strike="noStrike" cap="none" dirty="0">
                  <a:solidFill>
                    <a:srgbClr val="000000"/>
                  </a:solidFill>
                  <a:latin typeface="Arial"/>
                  <a:ea typeface="Arial"/>
                  <a:cs typeface="Arial"/>
                  <a:sym typeface="Arial"/>
                </a:endParaRPr>
              </a:p>
            </p:txBody>
          </p:sp>
        </p:grpSp>
        <p:sp>
          <p:nvSpPr>
            <p:cNvPr id="46" name="Google Shape;3180;p46">
              <a:extLst>
                <a:ext uri="{FF2B5EF4-FFF2-40B4-BE49-F238E27FC236}">
                  <a16:creationId xmlns:a16="http://schemas.microsoft.com/office/drawing/2014/main" id="{30CC8F9B-7B53-624D-ACE5-28D01E449909}"/>
                </a:ext>
              </a:extLst>
            </p:cNvPr>
            <p:cNvSpPr/>
            <p:nvPr/>
          </p:nvSpPr>
          <p:spPr>
            <a:xfrm rot="5400000">
              <a:off x="1866425" y="5028706"/>
              <a:ext cx="245993" cy="203297"/>
            </a:xfrm>
            <a:prstGeom prst="triangle">
              <a:avLst>
                <a:gd name="adj" fmla="val 50000"/>
              </a:avLst>
            </a:prstGeom>
            <a:solidFill>
              <a:schemeClr val="lt1"/>
            </a:solidFill>
            <a:ln w="12700" cap="flat" cmpd="sng">
              <a:solidFill>
                <a:srgbClr val="4AB9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47" name="Google Shape;3181;p46">
              <a:extLst>
                <a:ext uri="{FF2B5EF4-FFF2-40B4-BE49-F238E27FC236}">
                  <a16:creationId xmlns:a16="http://schemas.microsoft.com/office/drawing/2014/main" id="{146F1869-0257-0D49-8D5C-BF0459986E3D}"/>
                </a:ext>
              </a:extLst>
            </p:cNvPr>
            <p:cNvSpPr/>
            <p:nvPr/>
          </p:nvSpPr>
          <p:spPr>
            <a:xfrm rot="5400000">
              <a:off x="1913471" y="5079392"/>
              <a:ext cx="123328" cy="101922"/>
            </a:xfrm>
            <a:prstGeom prst="triangle">
              <a:avLst>
                <a:gd name="adj" fmla="val 50000"/>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Roboto Light"/>
                <a:ea typeface="Roboto Light"/>
                <a:cs typeface="Roboto Light"/>
                <a:sym typeface="Roboto Light"/>
              </a:endParaRPr>
            </a:p>
          </p:txBody>
        </p:sp>
      </p:grpSp>
      <p:sp>
        <p:nvSpPr>
          <p:cNvPr id="40" name="Google Shape;3172;p46">
            <a:extLst>
              <a:ext uri="{FF2B5EF4-FFF2-40B4-BE49-F238E27FC236}">
                <a16:creationId xmlns:a16="http://schemas.microsoft.com/office/drawing/2014/main" id="{DD1187D4-BB91-E24F-8E78-9D3A54DDC060}"/>
              </a:ext>
            </a:extLst>
          </p:cNvPr>
          <p:cNvSpPr/>
          <p:nvPr/>
        </p:nvSpPr>
        <p:spPr>
          <a:xfrm>
            <a:off x="6554558" y="2150994"/>
            <a:ext cx="5475793" cy="3139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rgbClr val="365CAA"/>
                </a:solidFill>
                <a:latin typeface="Roboto"/>
                <a:ea typeface="Roboto"/>
                <a:cs typeface="Roboto"/>
                <a:sym typeface="Roboto"/>
              </a:rPr>
              <a:t>YouTube Channel</a:t>
            </a:r>
            <a:endParaRPr sz="1400" b="0" i="0" u="none" strike="noStrike" cap="none" dirty="0">
              <a:solidFill>
                <a:srgbClr val="000000"/>
              </a:solidFill>
              <a:latin typeface="Arial"/>
              <a:ea typeface="Arial"/>
              <a:cs typeface="Arial"/>
              <a:sym typeface="Arial"/>
            </a:endParaRPr>
          </a:p>
        </p:txBody>
      </p:sp>
      <p:pic>
        <p:nvPicPr>
          <p:cNvPr id="4" name="Online Media 3" descr="Pegasus in 5 Minutes">
            <a:hlinkClick r:id="" action="ppaction://media"/>
            <a:extLst>
              <a:ext uri="{FF2B5EF4-FFF2-40B4-BE49-F238E27FC236}">
                <a16:creationId xmlns:a16="http://schemas.microsoft.com/office/drawing/2014/main" id="{1A3D060C-0A31-074A-835A-8EB54DA87D98}"/>
              </a:ext>
              <a:ext uri="{C183D7F6-B498-43B3-948B-1728B52AA6E4}">
                <adec:decorative xmlns:adec="http://schemas.microsoft.com/office/drawing/2017/decorative" val="0"/>
              </a:ext>
            </a:extLst>
          </p:cNvPr>
          <p:cNvPicPr>
            <a:picLocks noRot="1" noChangeAspect="1"/>
          </p:cNvPicPr>
          <p:nvPr>
            <a:videoFile r:link="rId1"/>
          </p:nvPr>
        </p:nvPicPr>
        <p:blipFill>
          <a:blip r:embed="rId5"/>
          <a:stretch>
            <a:fillRect/>
          </a:stretch>
        </p:blipFill>
        <p:spPr>
          <a:xfrm>
            <a:off x="7536449" y="3167006"/>
            <a:ext cx="4032906" cy="2278592"/>
          </a:xfrm>
          <a:prstGeom prst="rect">
            <a:avLst/>
          </a:prstGeom>
        </p:spPr>
      </p:pic>
      <p:pic>
        <p:nvPicPr>
          <p:cNvPr id="7" name="Graphic 6" descr="Presentation with media with solid fill">
            <a:extLst>
              <a:ext uri="{FF2B5EF4-FFF2-40B4-BE49-F238E27FC236}">
                <a16:creationId xmlns:a16="http://schemas.microsoft.com/office/drawing/2014/main" id="{E5644E6E-7183-3348-9A23-5E394AB41D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4949" y="2026004"/>
            <a:ext cx="757569" cy="757569"/>
          </a:xfrm>
          <a:prstGeom prst="rect">
            <a:avLst/>
          </a:prstGeom>
        </p:spPr>
      </p:pic>
      <p:sp>
        <p:nvSpPr>
          <p:cNvPr id="51" name="Google Shape;3172;p46">
            <a:extLst>
              <a:ext uri="{FF2B5EF4-FFF2-40B4-BE49-F238E27FC236}">
                <a16:creationId xmlns:a16="http://schemas.microsoft.com/office/drawing/2014/main" id="{89F819AB-6E41-5849-BE77-829C083B8E01}"/>
              </a:ext>
            </a:extLst>
          </p:cNvPr>
          <p:cNvSpPr/>
          <p:nvPr/>
        </p:nvSpPr>
        <p:spPr>
          <a:xfrm>
            <a:off x="7536449" y="5492780"/>
            <a:ext cx="4102978" cy="25849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200" i="1" u="none" strike="noStrike" cap="none" dirty="0">
                <a:solidFill>
                  <a:srgbClr val="365CAA"/>
                </a:solidFill>
                <a:latin typeface="Roboto"/>
                <a:ea typeface="Roboto"/>
                <a:cs typeface="Roboto"/>
                <a:sym typeface="Roboto"/>
                <a:hlinkClick r:id="rId8"/>
              </a:rPr>
              <a:t>Pegasus in 5 Minutes</a:t>
            </a:r>
            <a:endParaRPr sz="1100" i="1"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0" name="Google Shape;270;p3"/>
          <p:cNvSpPr txBox="1">
            <a:spLocks noGrp="1"/>
          </p:cNvSpPr>
          <p:nvPr>
            <p:ph type="ftr" idx="11"/>
          </p:nvPr>
        </p:nvSpPr>
        <p:spPr>
          <a:xfrm>
            <a:off x="4995334" y="6407150"/>
            <a:ext cx="2201335" cy="365125"/>
          </a:xfrm>
          <a:prstGeom prst="rect">
            <a:avLst/>
          </a:prstGeom>
          <a:noFill/>
          <a:ln>
            <a:noFill/>
          </a:ln>
        </p:spPr>
        <p:txBody>
          <a:bodyPr spcFirstLastPara="1" vert="horz" wrap="square" lIns="91425" tIns="45700" rIns="91425" bIns="45700" rtlCol="0" anchor="ctr" anchorCtr="0">
            <a:noAutofit/>
          </a:bodyPr>
          <a:lstStyle/>
          <a:p>
            <a:r>
              <a:rPr lang="en-US"/>
              <a:t>https://pegasus.isi.edu</a:t>
            </a:r>
            <a:endParaRPr/>
          </a:p>
        </p:txBody>
      </p:sp>
      <p:sp>
        <p:nvSpPr>
          <p:cNvPr id="271" name="Google Shape;271;p3"/>
          <p:cNvSpPr txBox="1">
            <a:spLocks noGrp="1"/>
          </p:cNvSpPr>
          <p:nvPr>
            <p:ph type="sldNum" idx="12"/>
          </p:nvPr>
        </p:nvSpPr>
        <p:spPr>
          <a:xfrm>
            <a:off x="8610600" y="6356351"/>
            <a:ext cx="2743200" cy="365100"/>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5</a:t>
            </a:fld>
            <a:endParaRPr/>
          </a:p>
        </p:txBody>
      </p:sp>
      <p:pic>
        <p:nvPicPr>
          <p:cNvPr id="2050" name="Picture 2">
            <a:extLst>
              <a:ext uri="{FF2B5EF4-FFF2-40B4-BE49-F238E27FC236}">
                <a16:creationId xmlns:a16="http://schemas.microsoft.com/office/drawing/2014/main" id="{43122136-F1CA-C445-FEAC-44C2AE89F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391" y="-31866"/>
            <a:ext cx="2418609" cy="75581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1;p7">
            <a:extLst>
              <a:ext uri="{FF2B5EF4-FFF2-40B4-BE49-F238E27FC236}">
                <a16:creationId xmlns:a16="http://schemas.microsoft.com/office/drawing/2014/main" id="{EF4D69FE-6E58-E620-3A89-BA43C930C266}"/>
              </a:ext>
            </a:extLst>
          </p:cNvPr>
          <p:cNvSpPr txBox="1">
            <a:spLocks/>
          </p:cNvSpPr>
          <p:nvPr/>
        </p:nvSpPr>
        <p:spPr>
          <a:xfrm>
            <a:off x="3743687" y="2837416"/>
            <a:ext cx="6905964" cy="702733"/>
          </a:xfrm>
          <a:prstGeom prst="roundRect">
            <a:avLst>
              <a:gd name="adj" fmla="val 50000"/>
            </a:avLst>
          </a:prstGeom>
          <a:gradFill>
            <a:gsLst>
              <a:gs pos="0">
                <a:srgbClr val="2D75B6"/>
              </a:gs>
              <a:gs pos="100000">
                <a:srgbClr val="119D96"/>
              </a:gs>
            </a:gsLst>
            <a:lin ang="18900000" scaled="0"/>
          </a:grad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rgbClr val="3F3F3F"/>
              </a:buClr>
              <a:buSzPts val="4400"/>
              <a:buFont typeface="Roboto Black"/>
              <a:buNone/>
              <a:defRPr sz="4400" kern="1200">
                <a:solidFill>
                  <a:srgbClr val="3F3F3F"/>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lgn="ctr">
              <a:lnSpc>
                <a:spcPct val="100000"/>
              </a:lnSpc>
              <a:buClr>
                <a:srgbClr val="F2F2F2"/>
              </a:buClr>
              <a:buSzPts val="2880"/>
            </a:pPr>
            <a:r>
              <a:rPr lang="en-US" sz="2592" dirty="0"/>
              <a:t>Some of The Success Stories... </a:t>
            </a:r>
            <a:endParaRPr lang="en-US" sz="2880" dirty="0"/>
          </a:p>
        </p:txBody>
      </p:sp>
    </p:spTree>
    <p:extLst>
      <p:ext uri="{BB962C8B-B14F-4D97-AF65-F5344CB8AC3E}">
        <p14:creationId xmlns:p14="http://schemas.microsoft.com/office/powerpoint/2010/main" val="316086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136d48ac624_0_182"/>
          <p:cNvSpPr txBox="1">
            <a:spLocks noGrp="1"/>
          </p:cNvSpPr>
          <p:nvPr>
            <p:ph type="sldNum" idx="12"/>
          </p:nvPr>
        </p:nvSpPr>
        <p:spPr>
          <a:xfrm>
            <a:off x="11420474" y="6356350"/>
            <a:ext cx="398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t>6</a:t>
            </a:fld>
            <a:endParaRPr/>
          </a:p>
        </p:txBody>
      </p:sp>
      <p:sp>
        <p:nvSpPr>
          <p:cNvPr id="457" name="Google Shape;457;g136d48ac624_0_182"/>
          <p:cNvSpPr txBox="1"/>
          <p:nvPr/>
        </p:nvSpPr>
        <p:spPr>
          <a:xfrm>
            <a:off x="373132" y="376237"/>
            <a:ext cx="3686400" cy="138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800"/>
              <a:buFont typeface="Arial"/>
              <a:buNone/>
            </a:pPr>
            <a:r>
              <a:rPr lang="en-US" sz="2800" b="1" i="0" u="none" strike="noStrike" cap="none">
                <a:solidFill>
                  <a:srgbClr val="2D75B6"/>
                </a:solidFill>
                <a:latin typeface="Roboto"/>
                <a:ea typeface="Roboto"/>
                <a:cs typeface="Roboto"/>
                <a:sym typeface="Roboto"/>
              </a:rPr>
              <a:t>Southern California Earthquake Center’s CyberShake</a:t>
            </a:r>
            <a:endParaRPr sz="2800" b="0" i="0" u="none" strike="noStrike" cap="none">
              <a:solidFill>
                <a:srgbClr val="3F3F3F"/>
              </a:solidFill>
              <a:latin typeface="Roboto Black"/>
              <a:ea typeface="Roboto Black"/>
              <a:cs typeface="Roboto Black"/>
              <a:sym typeface="Roboto Black"/>
            </a:endParaRPr>
          </a:p>
        </p:txBody>
      </p:sp>
      <p:pic>
        <p:nvPicPr>
          <p:cNvPr id="458" name="Google Shape;458;g136d48ac624_0_182" descr="loadpng.png"/>
          <p:cNvPicPr preferRelativeResize="0"/>
          <p:nvPr/>
        </p:nvPicPr>
        <p:blipFill rotWithShape="1">
          <a:blip r:embed="rId3">
            <a:alphaModFix/>
          </a:blip>
          <a:srcRect/>
          <a:stretch/>
        </p:blipFill>
        <p:spPr>
          <a:xfrm>
            <a:off x="4357926" y="182307"/>
            <a:ext cx="2169762" cy="1828800"/>
          </a:xfrm>
          <a:prstGeom prst="rect">
            <a:avLst/>
          </a:prstGeom>
          <a:noFill/>
          <a:ln>
            <a:noFill/>
          </a:ln>
        </p:spPr>
      </p:pic>
      <p:sp>
        <p:nvSpPr>
          <p:cNvPr id="459" name="Google Shape;459;g136d48ac624_0_182"/>
          <p:cNvSpPr txBox="1"/>
          <p:nvPr/>
        </p:nvSpPr>
        <p:spPr>
          <a:xfrm>
            <a:off x="6418575" y="479400"/>
            <a:ext cx="5566200" cy="149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Roboto Light"/>
                <a:ea typeface="Roboto Light"/>
                <a:cs typeface="Roboto Light"/>
                <a:sym typeface="Roboto Light"/>
              </a:rPr>
              <a:t>Mix of MPI and single-core jobs, mix of CPU, GPU codes. Large data sets (10s of TBs), ~300 workflows with 420,000 tasks each</a:t>
            </a:r>
            <a:endParaRPr sz="17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Roboto Light"/>
                <a:ea typeface="Roboto Light"/>
                <a:cs typeface="Roboto Light"/>
                <a:sym typeface="Roboto Light"/>
              </a:rPr>
              <a:t>Supported since 2005: changing CI, x-platform execution</a:t>
            </a:r>
            <a:endParaRPr sz="1800" b="0" i="0" u="none" strike="noStrike" cap="none">
              <a:solidFill>
                <a:srgbClr val="000000"/>
              </a:solidFill>
              <a:latin typeface="Roboto Light"/>
              <a:ea typeface="Roboto Light"/>
              <a:cs typeface="Roboto Light"/>
              <a:sym typeface="Roboto Light"/>
            </a:endParaRPr>
          </a:p>
        </p:txBody>
      </p:sp>
      <p:pic>
        <p:nvPicPr>
          <p:cNvPr id="460" name="Google Shape;460;g136d48ac624_0_182"/>
          <p:cNvPicPr preferRelativeResize="0"/>
          <p:nvPr/>
        </p:nvPicPr>
        <p:blipFill rotWithShape="1">
          <a:blip r:embed="rId4">
            <a:alphaModFix/>
          </a:blip>
          <a:srcRect b="31623"/>
          <a:stretch/>
        </p:blipFill>
        <p:spPr>
          <a:xfrm>
            <a:off x="4357925" y="2342349"/>
            <a:ext cx="2063931" cy="1828800"/>
          </a:xfrm>
          <a:prstGeom prst="rect">
            <a:avLst/>
          </a:prstGeom>
          <a:noFill/>
          <a:ln>
            <a:noFill/>
          </a:ln>
        </p:spPr>
      </p:pic>
      <p:sp>
        <p:nvSpPr>
          <p:cNvPr id="461" name="Google Shape;461;g136d48ac624_0_182"/>
          <p:cNvSpPr txBox="1"/>
          <p:nvPr/>
        </p:nvSpPr>
        <p:spPr>
          <a:xfrm>
            <a:off x="525532" y="2614162"/>
            <a:ext cx="3686400" cy="138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800"/>
              <a:buFont typeface="Arial"/>
              <a:buNone/>
            </a:pPr>
            <a:r>
              <a:rPr lang="en-US" sz="2800" b="1" i="0" u="none" strike="noStrike" cap="none">
                <a:solidFill>
                  <a:srgbClr val="2D75B6"/>
                </a:solidFill>
                <a:latin typeface="Roboto"/>
                <a:ea typeface="Roboto"/>
                <a:cs typeface="Roboto"/>
                <a:sym typeface="Roboto"/>
              </a:rPr>
              <a:t>Laser Interferometer Gravitational-Wave Observatory (LIGO)</a:t>
            </a:r>
            <a:endParaRPr sz="2800" b="0" i="0" u="none" strike="noStrike" cap="none">
              <a:solidFill>
                <a:srgbClr val="3F3F3F"/>
              </a:solidFill>
              <a:latin typeface="Roboto Black"/>
              <a:ea typeface="Roboto Black"/>
              <a:cs typeface="Roboto Black"/>
              <a:sym typeface="Roboto Black"/>
            </a:endParaRPr>
          </a:p>
        </p:txBody>
      </p:sp>
      <p:sp>
        <p:nvSpPr>
          <p:cNvPr id="462" name="Google Shape;462;g136d48ac624_0_182"/>
          <p:cNvSpPr txBox="1"/>
          <p:nvPr/>
        </p:nvSpPr>
        <p:spPr>
          <a:xfrm>
            <a:off x="6619775" y="2614150"/>
            <a:ext cx="5566200" cy="149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Roboto Light"/>
                <a:ea typeface="Roboto Light"/>
                <a:cs typeface="Roboto Light"/>
                <a:sym typeface="Roboto Light"/>
              </a:rPr>
              <a:t>High-throughput computing workload, access to HPC resources, ~ 21K Pegasus workflows, ~ 107M tasks</a:t>
            </a:r>
            <a:endParaRPr sz="17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Roboto Light"/>
                <a:ea typeface="Roboto Light"/>
                <a:cs typeface="Roboto Light"/>
                <a:sym typeface="Roboto Light"/>
              </a:rPr>
              <a:t>Supported since 2001, distributed data,  opportunistic computing resources</a:t>
            </a:r>
            <a:endParaRPr sz="1700" b="0" i="0" u="none" strike="noStrike" cap="none">
              <a:solidFill>
                <a:srgbClr val="000000"/>
              </a:solidFill>
              <a:latin typeface="Roboto Light"/>
              <a:ea typeface="Roboto Light"/>
              <a:cs typeface="Roboto Light"/>
              <a:sym typeface="Roboto Light"/>
            </a:endParaRPr>
          </a:p>
        </p:txBody>
      </p:sp>
      <p:sp>
        <p:nvSpPr>
          <p:cNvPr id="463" name="Google Shape;463;g136d48ac624_0_182"/>
          <p:cNvSpPr txBox="1"/>
          <p:nvPr/>
        </p:nvSpPr>
        <p:spPr>
          <a:xfrm>
            <a:off x="2556775" y="1851888"/>
            <a:ext cx="7670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Roboto Light"/>
                <a:ea typeface="Roboto Light"/>
                <a:cs typeface="Roboto Light"/>
                <a:sym typeface="Roboto Light"/>
              </a:rPr>
              <a:t>First Physics-Based “Shake map” of Southern California</a:t>
            </a:r>
            <a:endParaRPr sz="1400" b="0" i="1" u="none" strike="noStrike" cap="none">
              <a:solidFill>
                <a:schemeClr val="dk1"/>
              </a:solidFill>
              <a:latin typeface="Roboto Light"/>
              <a:ea typeface="Roboto Light"/>
              <a:cs typeface="Roboto Light"/>
              <a:sym typeface="Roboto Light"/>
            </a:endParaRPr>
          </a:p>
        </p:txBody>
      </p:sp>
      <p:sp>
        <p:nvSpPr>
          <p:cNvPr id="464" name="Google Shape;464;g136d48ac624_0_182"/>
          <p:cNvSpPr txBox="1"/>
          <p:nvPr/>
        </p:nvSpPr>
        <p:spPr>
          <a:xfrm>
            <a:off x="2556775" y="4256125"/>
            <a:ext cx="7670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Roboto Light"/>
                <a:ea typeface="Roboto Light"/>
                <a:cs typeface="Roboto Light"/>
                <a:sym typeface="Roboto Light"/>
              </a:rPr>
              <a:t>First direct detection of a gravitational wave (colliding black holes)</a:t>
            </a:r>
            <a:endParaRPr sz="1400" b="0" i="1" u="none" strike="noStrike" cap="none">
              <a:solidFill>
                <a:srgbClr val="000000"/>
              </a:solidFill>
              <a:latin typeface="Roboto Light"/>
              <a:ea typeface="Roboto Light"/>
              <a:cs typeface="Roboto Light"/>
              <a:sym typeface="Roboto Light"/>
            </a:endParaRPr>
          </a:p>
        </p:txBody>
      </p:sp>
      <p:pic>
        <p:nvPicPr>
          <p:cNvPr id="465" name="Google Shape;465;g136d48ac624_0_182"/>
          <p:cNvPicPr preferRelativeResize="0"/>
          <p:nvPr/>
        </p:nvPicPr>
        <p:blipFill rotWithShape="1">
          <a:blip r:embed="rId5">
            <a:alphaModFix/>
          </a:blip>
          <a:srcRect/>
          <a:stretch/>
        </p:blipFill>
        <p:spPr>
          <a:xfrm>
            <a:off x="4016612" y="4741304"/>
            <a:ext cx="2852401" cy="1795650"/>
          </a:xfrm>
          <a:prstGeom prst="rect">
            <a:avLst/>
          </a:prstGeom>
          <a:noFill/>
          <a:ln w="9525" cap="flat" cmpd="sng">
            <a:solidFill>
              <a:srgbClr val="D8D8D8"/>
            </a:solidFill>
            <a:prstDash val="solid"/>
            <a:round/>
            <a:headEnd type="none" w="sm" len="sm"/>
            <a:tailEnd type="none" w="sm" len="sm"/>
          </a:ln>
        </p:spPr>
      </p:pic>
      <p:sp>
        <p:nvSpPr>
          <p:cNvPr id="466" name="Google Shape;466;g136d48ac624_0_182"/>
          <p:cNvSpPr txBox="1">
            <a:spLocks noGrp="1"/>
          </p:cNvSpPr>
          <p:nvPr>
            <p:ph type="title" idx="4294967295"/>
          </p:nvPr>
        </p:nvSpPr>
        <p:spPr>
          <a:xfrm>
            <a:off x="749475" y="4912900"/>
            <a:ext cx="2933700" cy="9543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2D75B6"/>
              </a:buClr>
              <a:buSzPts val="3200"/>
              <a:buFont typeface="Roboto Black"/>
              <a:buNone/>
            </a:pPr>
            <a:r>
              <a:rPr lang="en-US" sz="2800" b="1">
                <a:solidFill>
                  <a:srgbClr val="2D75B6"/>
                </a:solidFill>
              </a:rPr>
              <a:t>XENONnT - Dark Matter Search</a:t>
            </a:r>
            <a:endParaRPr sz="2800" b="1"/>
          </a:p>
        </p:txBody>
      </p:sp>
      <p:sp>
        <p:nvSpPr>
          <p:cNvPr id="467" name="Google Shape;467;g136d48ac624_0_182"/>
          <p:cNvSpPr/>
          <p:nvPr/>
        </p:nvSpPr>
        <p:spPr>
          <a:xfrm>
            <a:off x="7434980" y="4805200"/>
            <a:ext cx="4886400" cy="1795500"/>
          </a:xfrm>
          <a:prstGeom prst="rect">
            <a:avLst/>
          </a:prstGeom>
          <a:noFill/>
          <a:ln>
            <a:noFill/>
          </a:ln>
        </p:spPr>
        <p:txBody>
          <a:bodyPr spcFirstLastPara="1" wrap="square" lIns="72000" tIns="36000" rIns="72000" bIns="36000" anchor="t" anchorCtr="0">
            <a:noAutofit/>
          </a:bodyPr>
          <a:lstStyle/>
          <a:p>
            <a:pPr marL="171450" marR="0" lvl="0" indent="-171450" algn="l" rtl="0">
              <a:lnSpc>
                <a:spcPct val="90000"/>
              </a:lnSpc>
              <a:spcBef>
                <a:spcPts val="0"/>
              </a:spcBef>
              <a:spcAft>
                <a:spcPts val="0"/>
              </a:spcAft>
              <a:buClr>
                <a:schemeClr val="dk2"/>
              </a:buClr>
              <a:buSzPts val="1700"/>
              <a:buFont typeface="Roboto"/>
              <a:buChar char="▪"/>
            </a:pPr>
            <a:r>
              <a:rPr lang="en-US" sz="1700" b="0" i="0" u="none" strike="noStrike" cap="none">
                <a:solidFill>
                  <a:schemeClr val="dk2"/>
                </a:solidFill>
                <a:latin typeface="Roboto"/>
                <a:ea typeface="Roboto"/>
                <a:cs typeface="Roboto"/>
                <a:sym typeface="Roboto"/>
              </a:rPr>
              <a:t>Custom data management</a:t>
            </a:r>
            <a:endParaRPr sz="1700" b="0" i="0" u="none" strike="noStrike" cap="none">
              <a:solidFill>
                <a:schemeClr val="dk2"/>
              </a:solidFill>
              <a:latin typeface="Roboto"/>
              <a:ea typeface="Roboto"/>
              <a:cs typeface="Roboto"/>
              <a:sym typeface="Roboto"/>
            </a:endParaRPr>
          </a:p>
          <a:p>
            <a:pPr marL="171450" marR="0" lvl="0" indent="-171450" algn="l" rtl="0">
              <a:lnSpc>
                <a:spcPct val="90000"/>
              </a:lnSpc>
              <a:spcBef>
                <a:spcPts val="0"/>
              </a:spcBef>
              <a:spcAft>
                <a:spcPts val="0"/>
              </a:spcAft>
              <a:buClr>
                <a:schemeClr val="dk2"/>
              </a:buClr>
              <a:buSzPts val="1700"/>
              <a:buFont typeface="Roboto"/>
              <a:buChar char="▪"/>
            </a:pPr>
            <a:r>
              <a:rPr lang="en-US" sz="1700" b="0" i="0" u="none" strike="noStrike" cap="none">
                <a:solidFill>
                  <a:schemeClr val="dk2"/>
                </a:solidFill>
                <a:latin typeface="Roboto"/>
                <a:ea typeface="Roboto"/>
                <a:cs typeface="Roboto"/>
                <a:sym typeface="Roboto"/>
              </a:rPr>
              <a:t>Rucio for data management</a:t>
            </a:r>
            <a:endParaRPr sz="1700" b="0" i="0" u="none" strike="noStrike" cap="none">
              <a:solidFill>
                <a:schemeClr val="dk2"/>
              </a:solidFill>
              <a:latin typeface="Roboto"/>
              <a:ea typeface="Roboto"/>
              <a:cs typeface="Roboto"/>
              <a:sym typeface="Roboto"/>
            </a:endParaRPr>
          </a:p>
          <a:p>
            <a:pPr marL="171450" marR="0" lvl="0" indent="-171450" algn="l" rtl="0">
              <a:lnSpc>
                <a:spcPct val="90000"/>
              </a:lnSpc>
              <a:spcBef>
                <a:spcPts val="0"/>
              </a:spcBef>
              <a:spcAft>
                <a:spcPts val="0"/>
              </a:spcAft>
              <a:buClr>
                <a:schemeClr val="dk2"/>
              </a:buClr>
              <a:buSzPts val="1700"/>
              <a:buFont typeface="Roboto"/>
              <a:buChar char="▪"/>
            </a:pPr>
            <a:r>
              <a:rPr lang="en-US" sz="1700" b="0" i="0" u="none" strike="noStrike" cap="none">
                <a:solidFill>
                  <a:schemeClr val="dk2"/>
                </a:solidFill>
                <a:latin typeface="Roboto"/>
                <a:ea typeface="Roboto"/>
                <a:cs typeface="Roboto"/>
                <a:sym typeface="Roboto"/>
              </a:rPr>
              <a:t>MongoDB instance to track science 	runs and data products.</a:t>
            </a:r>
            <a:endParaRPr sz="1700" b="0" i="0" u="none" strike="noStrike" cap="none">
              <a:solidFill>
                <a:schemeClr val="dk2"/>
              </a:solidFill>
              <a:latin typeface="Roboto"/>
              <a:ea typeface="Roboto"/>
              <a:cs typeface="Roboto"/>
              <a:sym typeface="Roboto"/>
            </a:endParaRPr>
          </a:p>
        </p:txBody>
      </p:sp>
      <p:sp>
        <p:nvSpPr>
          <p:cNvPr id="468" name="Google Shape;468;g136d48ac624_0_182"/>
          <p:cNvSpPr txBox="1"/>
          <p:nvPr/>
        </p:nvSpPr>
        <p:spPr>
          <a:xfrm>
            <a:off x="7011075" y="6154375"/>
            <a:ext cx="3000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3F3F3F"/>
                </a:solidFill>
                <a:latin typeface="Roboto"/>
                <a:ea typeface="Roboto"/>
                <a:cs typeface="Roboto"/>
                <a:sym typeface="Roboto"/>
              </a:rPr>
              <a:t>Monte Carlo simulations and the main processing pipeline.</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
          <p:cNvSpPr txBox="1">
            <a:spLocks noGrp="1"/>
          </p:cNvSpPr>
          <p:nvPr>
            <p:ph type="title"/>
          </p:nvPr>
        </p:nvSpPr>
        <p:spPr>
          <a:xfrm>
            <a:off x="373132" y="376237"/>
            <a:ext cx="3686289" cy="1384995"/>
          </a:xfrm>
          <a:prstGeom prst="rect">
            <a:avLst/>
          </a:prstGeom>
          <a:noFill/>
          <a:ln>
            <a:noFill/>
          </a:ln>
        </p:spPr>
        <p:txBody>
          <a:bodyPr spcFirstLastPara="1" wrap="square" lIns="91425" tIns="45700" rIns="91425" bIns="45700" anchor="t" anchorCtr="0">
            <a:spAutoFit/>
          </a:bodyPr>
          <a:lstStyle/>
          <a:p>
            <a:pPr marL="0" lvl="0" indent="0" algn="r" rtl="0">
              <a:lnSpc>
                <a:spcPct val="100000"/>
              </a:lnSpc>
              <a:spcBef>
                <a:spcPts val="0"/>
              </a:spcBef>
              <a:spcAft>
                <a:spcPts val="0"/>
              </a:spcAft>
              <a:buClr>
                <a:srgbClr val="2D75B6"/>
              </a:buClr>
              <a:buSzPts val="2800"/>
              <a:buFont typeface="Roboto"/>
              <a:buNone/>
            </a:pPr>
            <a:r>
              <a:rPr lang="en-US" b="1">
                <a:solidFill>
                  <a:srgbClr val="2D75B6"/>
                </a:solidFill>
                <a:latin typeface="Roboto"/>
                <a:ea typeface="Roboto"/>
                <a:cs typeface="Roboto"/>
                <a:sym typeface="Roboto"/>
              </a:rPr>
              <a:t>Southern California Earthquake Center’s CyberShake</a:t>
            </a:r>
            <a:endParaRPr/>
          </a:p>
        </p:txBody>
      </p:sp>
      <p:sp>
        <p:nvSpPr>
          <p:cNvPr id="474" name="Google Shape;474;p8"/>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7</a:t>
            </a:fld>
            <a:endParaRPr/>
          </a:p>
        </p:txBody>
      </p:sp>
      <p:sp>
        <p:nvSpPr>
          <p:cNvPr id="475" name="Google Shape;475;p8"/>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476" name="Google Shape;476;p8"/>
          <p:cNvSpPr txBox="1">
            <a:spLocks noGrp="1"/>
          </p:cNvSpPr>
          <p:nvPr>
            <p:ph type="body" idx="1"/>
          </p:nvPr>
        </p:nvSpPr>
        <p:spPr>
          <a:xfrm>
            <a:off x="384505" y="2055935"/>
            <a:ext cx="3598344" cy="461665"/>
          </a:xfrm>
          <a:prstGeom prst="rect">
            <a:avLst/>
          </a:prstGeom>
          <a:noFill/>
          <a:ln>
            <a:noFill/>
          </a:ln>
        </p:spPr>
        <p:txBody>
          <a:bodyPr spcFirstLastPara="1" wrap="square" lIns="91425" tIns="45700" rIns="91425" bIns="45700" anchor="t" anchorCtr="0">
            <a:spAutoFit/>
          </a:bodyPr>
          <a:lstStyle/>
          <a:p>
            <a:pPr marL="0" lvl="0" indent="0" algn="r" rtl="0">
              <a:lnSpc>
                <a:spcPct val="100000"/>
              </a:lnSpc>
              <a:spcBef>
                <a:spcPts val="0"/>
              </a:spcBef>
              <a:spcAft>
                <a:spcPts val="0"/>
              </a:spcAft>
              <a:buClr>
                <a:srgbClr val="005493"/>
              </a:buClr>
              <a:buSzPts val="4800"/>
              <a:buNone/>
            </a:pPr>
            <a:r>
              <a:rPr lang="en-US">
                <a:solidFill>
                  <a:srgbClr val="3F3F3F"/>
                </a:solidFill>
                <a:latin typeface="Roboto"/>
                <a:ea typeface="Roboto"/>
                <a:cs typeface="Roboto"/>
                <a:sym typeface="Roboto"/>
              </a:rPr>
              <a:t>CPU jobs</a:t>
            </a:r>
            <a:endParaRPr/>
          </a:p>
          <a:p>
            <a:pPr marL="0" lvl="0" indent="0" algn="r" rtl="0">
              <a:lnSpc>
                <a:spcPct val="100000"/>
              </a:lnSpc>
              <a:spcBef>
                <a:spcPts val="0"/>
              </a:spcBef>
              <a:spcAft>
                <a:spcPts val="0"/>
              </a:spcAft>
              <a:buClr>
                <a:srgbClr val="005493"/>
              </a:buClr>
              <a:buSzPts val="4800"/>
              <a:buNone/>
            </a:pPr>
            <a:r>
              <a:rPr lang="en-US" b="0">
                <a:solidFill>
                  <a:srgbClr val="3F3F3F"/>
                </a:solidFill>
                <a:latin typeface="Roboto"/>
                <a:ea typeface="Roboto"/>
                <a:cs typeface="Roboto"/>
                <a:sym typeface="Roboto"/>
              </a:rPr>
              <a:t>(Mesh generation, seismogram synthesis) </a:t>
            </a:r>
            <a:endParaRPr/>
          </a:p>
        </p:txBody>
      </p:sp>
      <p:sp>
        <p:nvSpPr>
          <p:cNvPr id="477" name="Google Shape;477;p8"/>
          <p:cNvSpPr txBox="1">
            <a:spLocks noGrp="1"/>
          </p:cNvSpPr>
          <p:nvPr>
            <p:ph type="body" idx="2"/>
          </p:nvPr>
        </p:nvSpPr>
        <p:spPr>
          <a:xfrm>
            <a:off x="384505" y="2483037"/>
            <a:ext cx="3598344" cy="276999"/>
          </a:xfrm>
          <a:prstGeom prst="rect">
            <a:avLst/>
          </a:prstGeom>
          <a:noFill/>
          <a:ln>
            <a:noFill/>
          </a:ln>
        </p:spPr>
        <p:txBody>
          <a:bodyPr spcFirstLastPara="1" wrap="square" lIns="91425" tIns="45700" rIns="91425" bIns="45700" anchor="t" anchorCtr="0">
            <a:spAutoFit/>
          </a:bodyPr>
          <a:lstStyle/>
          <a:p>
            <a:pPr marL="0" lvl="0" indent="0" algn="r" rtl="0">
              <a:lnSpc>
                <a:spcPct val="100000"/>
              </a:lnSpc>
              <a:spcBef>
                <a:spcPts val="0"/>
              </a:spcBef>
              <a:spcAft>
                <a:spcPts val="0"/>
              </a:spcAft>
              <a:buClr>
                <a:srgbClr val="005493"/>
              </a:buClr>
              <a:buSzPts val="4800"/>
              <a:buNone/>
            </a:pPr>
            <a:r>
              <a:rPr lang="en-US">
                <a:solidFill>
                  <a:srgbClr val="595959"/>
                </a:solidFill>
                <a:latin typeface="Roboto Light"/>
                <a:ea typeface="Roboto Light"/>
                <a:cs typeface="Roboto Light"/>
                <a:sym typeface="Roboto Light"/>
              </a:rPr>
              <a:t>1,094,000 node-hours</a:t>
            </a:r>
            <a:endParaRPr/>
          </a:p>
        </p:txBody>
      </p:sp>
      <p:sp>
        <p:nvSpPr>
          <p:cNvPr id="478" name="Google Shape;478;p8"/>
          <p:cNvSpPr txBox="1">
            <a:spLocks noGrp="1"/>
          </p:cNvSpPr>
          <p:nvPr>
            <p:ph type="body" idx="3"/>
          </p:nvPr>
        </p:nvSpPr>
        <p:spPr>
          <a:xfrm>
            <a:off x="5286646" y="380535"/>
            <a:ext cx="3781861" cy="286232"/>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005493"/>
              </a:buClr>
              <a:buSzPts val="4800"/>
              <a:buNone/>
            </a:pPr>
            <a:r>
              <a:rPr lang="en-US" sz="1400">
                <a:solidFill>
                  <a:srgbClr val="2D75B6"/>
                </a:solidFill>
                <a:latin typeface="Roboto"/>
                <a:ea typeface="Roboto"/>
                <a:cs typeface="Roboto"/>
                <a:sym typeface="Roboto"/>
              </a:rPr>
              <a:t>Builders ask seismologists: </a:t>
            </a:r>
            <a:endParaRPr/>
          </a:p>
        </p:txBody>
      </p:sp>
      <p:sp>
        <p:nvSpPr>
          <p:cNvPr id="479" name="Google Shape;479;p8"/>
          <p:cNvSpPr txBox="1">
            <a:spLocks noGrp="1"/>
          </p:cNvSpPr>
          <p:nvPr>
            <p:ph type="body" idx="4"/>
          </p:nvPr>
        </p:nvSpPr>
        <p:spPr>
          <a:xfrm>
            <a:off x="5286646" y="617870"/>
            <a:ext cx="3781861" cy="461665"/>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Clr>
                <a:srgbClr val="005493"/>
              </a:buClr>
              <a:buSzPts val="4800"/>
              <a:buNone/>
            </a:pPr>
            <a:r>
              <a:rPr lang="en-US" sz="1200">
                <a:solidFill>
                  <a:srgbClr val="595959"/>
                </a:solidFill>
                <a:latin typeface="Roboto Light"/>
                <a:ea typeface="Roboto Light"/>
                <a:cs typeface="Roboto Light"/>
                <a:sym typeface="Roboto Light"/>
              </a:rPr>
              <a:t>What will the peak ground motion be at my new building in the next 50 years?</a:t>
            </a:r>
            <a:endParaRPr/>
          </a:p>
        </p:txBody>
      </p:sp>
      <p:sp>
        <p:nvSpPr>
          <p:cNvPr id="480" name="Google Shape;480;p8"/>
          <p:cNvSpPr/>
          <p:nvPr/>
        </p:nvSpPr>
        <p:spPr>
          <a:xfrm>
            <a:off x="4059621" y="2095513"/>
            <a:ext cx="286287" cy="286286"/>
          </a:xfrm>
          <a:custGeom>
            <a:avLst/>
            <a:gdLst/>
            <a:ahLst/>
            <a:cxnLst/>
            <a:rect l="l" t="t" r="r" b="b"/>
            <a:pathLst>
              <a:path w="2279" h="2277" extrusionOk="0">
                <a:moveTo>
                  <a:pt x="495" y="289"/>
                </a:moveTo>
                <a:lnTo>
                  <a:pt x="1784" y="289"/>
                </a:lnTo>
                <a:lnTo>
                  <a:pt x="1805" y="290"/>
                </a:lnTo>
                <a:lnTo>
                  <a:pt x="1826" y="293"/>
                </a:lnTo>
                <a:lnTo>
                  <a:pt x="1845" y="298"/>
                </a:lnTo>
                <a:lnTo>
                  <a:pt x="1864" y="306"/>
                </a:lnTo>
                <a:lnTo>
                  <a:pt x="1882" y="314"/>
                </a:lnTo>
                <a:lnTo>
                  <a:pt x="1899" y="324"/>
                </a:lnTo>
                <a:lnTo>
                  <a:pt x="1915" y="337"/>
                </a:lnTo>
                <a:lnTo>
                  <a:pt x="1930" y="350"/>
                </a:lnTo>
                <a:lnTo>
                  <a:pt x="1943" y="364"/>
                </a:lnTo>
                <a:lnTo>
                  <a:pt x="1954" y="381"/>
                </a:lnTo>
                <a:lnTo>
                  <a:pt x="1965" y="397"/>
                </a:lnTo>
                <a:lnTo>
                  <a:pt x="1974" y="415"/>
                </a:lnTo>
                <a:lnTo>
                  <a:pt x="1980" y="433"/>
                </a:lnTo>
                <a:lnTo>
                  <a:pt x="1985" y="453"/>
                </a:lnTo>
                <a:lnTo>
                  <a:pt x="1989" y="473"/>
                </a:lnTo>
                <a:lnTo>
                  <a:pt x="1989" y="494"/>
                </a:lnTo>
                <a:lnTo>
                  <a:pt x="1989" y="1784"/>
                </a:lnTo>
                <a:lnTo>
                  <a:pt x="1989" y="1806"/>
                </a:lnTo>
                <a:lnTo>
                  <a:pt x="1985" y="1825"/>
                </a:lnTo>
                <a:lnTo>
                  <a:pt x="1980" y="1846"/>
                </a:lnTo>
                <a:lnTo>
                  <a:pt x="1974" y="1864"/>
                </a:lnTo>
                <a:lnTo>
                  <a:pt x="1965" y="1882"/>
                </a:lnTo>
                <a:lnTo>
                  <a:pt x="1954" y="1898"/>
                </a:lnTo>
                <a:lnTo>
                  <a:pt x="1943" y="1915"/>
                </a:lnTo>
                <a:lnTo>
                  <a:pt x="1930" y="1929"/>
                </a:lnTo>
                <a:lnTo>
                  <a:pt x="1915" y="1942"/>
                </a:lnTo>
                <a:lnTo>
                  <a:pt x="1899" y="1954"/>
                </a:lnTo>
                <a:lnTo>
                  <a:pt x="1882" y="1964"/>
                </a:lnTo>
                <a:lnTo>
                  <a:pt x="1864" y="1973"/>
                </a:lnTo>
                <a:lnTo>
                  <a:pt x="1845" y="1981"/>
                </a:lnTo>
                <a:lnTo>
                  <a:pt x="1826" y="1986"/>
                </a:lnTo>
                <a:lnTo>
                  <a:pt x="1805" y="1989"/>
                </a:lnTo>
                <a:lnTo>
                  <a:pt x="1784" y="1990"/>
                </a:lnTo>
                <a:lnTo>
                  <a:pt x="495" y="1990"/>
                </a:lnTo>
                <a:lnTo>
                  <a:pt x="474" y="1989"/>
                </a:lnTo>
                <a:lnTo>
                  <a:pt x="454" y="1986"/>
                </a:lnTo>
                <a:lnTo>
                  <a:pt x="434" y="1981"/>
                </a:lnTo>
                <a:lnTo>
                  <a:pt x="415" y="1973"/>
                </a:lnTo>
                <a:lnTo>
                  <a:pt x="397" y="1964"/>
                </a:lnTo>
                <a:lnTo>
                  <a:pt x="380" y="1954"/>
                </a:lnTo>
                <a:lnTo>
                  <a:pt x="365" y="1942"/>
                </a:lnTo>
                <a:lnTo>
                  <a:pt x="351" y="1929"/>
                </a:lnTo>
                <a:lnTo>
                  <a:pt x="337" y="1915"/>
                </a:lnTo>
                <a:lnTo>
                  <a:pt x="325" y="1898"/>
                </a:lnTo>
                <a:lnTo>
                  <a:pt x="315" y="1882"/>
                </a:lnTo>
                <a:lnTo>
                  <a:pt x="306" y="1864"/>
                </a:lnTo>
                <a:lnTo>
                  <a:pt x="299" y="1846"/>
                </a:lnTo>
                <a:lnTo>
                  <a:pt x="294" y="1825"/>
                </a:lnTo>
                <a:lnTo>
                  <a:pt x="291" y="1806"/>
                </a:lnTo>
                <a:lnTo>
                  <a:pt x="290" y="1784"/>
                </a:lnTo>
                <a:lnTo>
                  <a:pt x="290" y="494"/>
                </a:lnTo>
                <a:lnTo>
                  <a:pt x="291" y="473"/>
                </a:lnTo>
                <a:lnTo>
                  <a:pt x="294" y="453"/>
                </a:lnTo>
                <a:lnTo>
                  <a:pt x="299" y="433"/>
                </a:lnTo>
                <a:lnTo>
                  <a:pt x="306" y="415"/>
                </a:lnTo>
                <a:lnTo>
                  <a:pt x="315" y="397"/>
                </a:lnTo>
                <a:lnTo>
                  <a:pt x="325" y="381"/>
                </a:lnTo>
                <a:lnTo>
                  <a:pt x="337" y="364"/>
                </a:lnTo>
                <a:lnTo>
                  <a:pt x="351" y="350"/>
                </a:lnTo>
                <a:lnTo>
                  <a:pt x="365" y="337"/>
                </a:lnTo>
                <a:lnTo>
                  <a:pt x="380" y="324"/>
                </a:lnTo>
                <a:lnTo>
                  <a:pt x="397" y="314"/>
                </a:lnTo>
                <a:lnTo>
                  <a:pt x="415" y="306"/>
                </a:lnTo>
                <a:lnTo>
                  <a:pt x="434" y="298"/>
                </a:lnTo>
                <a:lnTo>
                  <a:pt x="454" y="293"/>
                </a:lnTo>
                <a:lnTo>
                  <a:pt x="474" y="290"/>
                </a:lnTo>
                <a:lnTo>
                  <a:pt x="495" y="289"/>
                </a:lnTo>
                <a:close/>
                <a:moveTo>
                  <a:pt x="851" y="1387"/>
                </a:moveTo>
                <a:lnTo>
                  <a:pt x="839" y="1387"/>
                </a:lnTo>
                <a:lnTo>
                  <a:pt x="827" y="1386"/>
                </a:lnTo>
                <a:lnTo>
                  <a:pt x="816" y="1383"/>
                </a:lnTo>
                <a:lnTo>
                  <a:pt x="805" y="1379"/>
                </a:lnTo>
                <a:lnTo>
                  <a:pt x="795" y="1374"/>
                </a:lnTo>
                <a:lnTo>
                  <a:pt x="786" y="1369"/>
                </a:lnTo>
                <a:lnTo>
                  <a:pt x="777" y="1361"/>
                </a:lnTo>
                <a:lnTo>
                  <a:pt x="768" y="1353"/>
                </a:lnTo>
                <a:lnTo>
                  <a:pt x="760" y="1344"/>
                </a:lnTo>
                <a:lnTo>
                  <a:pt x="754" y="1335"/>
                </a:lnTo>
                <a:lnTo>
                  <a:pt x="747" y="1326"/>
                </a:lnTo>
                <a:lnTo>
                  <a:pt x="742" y="1316"/>
                </a:lnTo>
                <a:lnTo>
                  <a:pt x="740" y="1306"/>
                </a:lnTo>
                <a:lnTo>
                  <a:pt x="737" y="1295"/>
                </a:lnTo>
                <a:lnTo>
                  <a:pt x="735" y="1284"/>
                </a:lnTo>
                <a:lnTo>
                  <a:pt x="735" y="1272"/>
                </a:lnTo>
                <a:lnTo>
                  <a:pt x="735" y="1007"/>
                </a:lnTo>
                <a:lnTo>
                  <a:pt x="735" y="995"/>
                </a:lnTo>
                <a:lnTo>
                  <a:pt x="737" y="984"/>
                </a:lnTo>
                <a:lnTo>
                  <a:pt x="740" y="973"/>
                </a:lnTo>
                <a:lnTo>
                  <a:pt x="744" y="963"/>
                </a:lnTo>
                <a:lnTo>
                  <a:pt x="747" y="953"/>
                </a:lnTo>
                <a:lnTo>
                  <a:pt x="754" y="944"/>
                </a:lnTo>
                <a:lnTo>
                  <a:pt x="760" y="933"/>
                </a:lnTo>
                <a:lnTo>
                  <a:pt x="768" y="926"/>
                </a:lnTo>
                <a:lnTo>
                  <a:pt x="777" y="918"/>
                </a:lnTo>
                <a:lnTo>
                  <a:pt x="786" y="910"/>
                </a:lnTo>
                <a:lnTo>
                  <a:pt x="796" y="905"/>
                </a:lnTo>
                <a:lnTo>
                  <a:pt x="805" y="900"/>
                </a:lnTo>
                <a:lnTo>
                  <a:pt x="817" y="896"/>
                </a:lnTo>
                <a:lnTo>
                  <a:pt x="827" y="893"/>
                </a:lnTo>
                <a:lnTo>
                  <a:pt x="839" y="892"/>
                </a:lnTo>
                <a:lnTo>
                  <a:pt x="851" y="891"/>
                </a:lnTo>
                <a:lnTo>
                  <a:pt x="862" y="892"/>
                </a:lnTo>
                <a:lnTo>
                  <a:pt x="874" y="893"/>
                </a:lnTo>
                <a:lnTo>
                  <a:pt x="884" y="896"/>
                </a:lnTo>
                <a:lnTo>
                  <a:pt x="896" y="900"/>
                </a:lnTo>
                <a:lnTo>
                  <a:pt x="905" y="905"/>
                </a:lnTo>
                <a:lnTo>
                  <a:pt x="915" y="910"/>
                </a:lnTo>
                <a:lnTo>
                  <a:pt x="924" y="918"/>
                </a:lnTo>
                <a:lnTo>
                  <a:pt x="933" y="926"/>
                </a:lnTo>
                <a:lnTo>
                  <a:pt x="941" y="935"/>
                </a:lnTo>
                <a:lnTo>
                  <a:pt x="947" y="944"/>
                </a:lnTo>
                <a:lnTo>
                  <a:pt x="952" y="953"/>
                </a:lnTo>
                <a:lnTo>
                  <a:pt x="957" y="963"/>
                </a:lnTo>
                <a:lnTo>
                  <a:pt x="961" y="973"/>
                </a:lnTo>
                <a:lnTo>
                  <a:pt x="964" y="985"/>
                </a:lnTo>
                <a:lnTo>
                  <a:pt x="965" y="995"/>
                </a:lnTo>
                <a:lnTo>
                  <a:pt x="966" y="1007"/>
                </a:lnTo>
                <a:lnTo>
                  <a:pt x="966" y="1062"/>
                </a:lnTo>
                <a:lnTo>
                  <a:pt x="890" y="1062"/>
                </a:lnTo>
                <a:lnTo>
                  <a:pt x="890" y="1005"/>
                </a:lnTo>
                <a:lnTo>
                  <a:pt x="889" y="998"/>
                </a:lnTo>
                <a:lnTo>
                  <a:pt x="887" y="990"/>
                </a:lnTo>
                <a:lnTo>
                  <a:pt x="883" y="982"/>
                </a:lnTo>
                <a:lnTo>
                  <a:pt x="878" y="976"/>
                </a:lnTo>
                <a:lnTo>
                  <a:pt x="871" y="971"/>
                </a:lnTo>
                <a:lnTo>
                  <a:pt x="865" y="967"/>
                </a:lnTo>
                <a:lnTo>
                  <a:pt x="857" y="964"/>
                </a:lnTo>
                <a:lnTo>
                  <a:pt x="848" y="964"/>
                </a:lnTo>
                <a:lnTo>
                  <a:pt x="840" y="964"/>
                </a:lnTo>
                <a:lnTo>
                  <a:pt x="832" y="967"/>
                </a:lnTo>
                <a:lnTo>
                  <a:pt x="825" y="971"/>
                </a:lnTo>
                <a:lnTo>
                  <a:pt x="818" y="976"/>
                </a:lnTo>
                <a:lnTo>
                  <a:pt x="813" y="982"/>
                </a:lnTo>
                <a:lnTo>
                  <a:pt x="809" y="990"/>
                </a:lnTo>
                <a:lnTo>
                  <a:pt x="807" y="998"/>
                </a:lnTo>
                <a:lnTo>
                  <a:pt x="807" y="1005"/>
                </a:lnTo>
                <a:lnTo>
                  <a:pt x="807" y="1271"/>
                </a:lnTo>
                <a:lnTo>
                  <a:pt x="807" y="1280"/>
                </a:lnTo>
                <a:lnTo>
                  <a:pt x="809" y="1288"/>
                </a:lnTo>
                <a:lnTo>
                  <a:pt x="813" y="1294"/>
                </a:lnTo>
                <a:lnTo>
                  <a:pt x="818" y="1301"/>
                </a:lnTo>
                <a:lnTo>
                  <a:pt x="825" y="1306"/>
                </a:lnTo>
                <a:lnTo>
                  <a:pt x="832" y="1310"/>
                </a:lnTo>
                <a:lnTo>
                  <a:pt x="840" y="1312"/>
                </a:lnTo>
                <a:lnTo>
                  <a:pt x="848" y="1313"/>
                </a:lnTo>
                <a:lnTo>
                  <a:pt x="857" y="1312"/>
                </a:lnTo>
                <a:lnTo>
                  <a:pt x="865" y="1310"/>
                </a:lnTo>
                <a:lnTo>
                  <a:pt x="871" y="1306"/>
                </a:lnTo>
                <a:lnTo>
                  <a:pt x="878" y="1301"/>
                </a:lnTo>
                <a:lnTo>
                  <a:pt x="883" y="1294"/>
                </a:lnTo>
                <a:lnTo>
                  <a:pt x="887" y="1288"/>
                </a:lnTo>
                <a:lnTo>
                  <a:pt x="889" y="1280"/>
                </a:lnTo>
                <a:lnTo>
                  <a:pt x="890" y="1271"/>
                </a:lnTo>
                <a:lnTo>
                  <a:pt x="890" y="1204"/>
                </a:lnTo>
                <a:lnTo>
                  <a:pt x="966" y="1204"/>
                </a:lnTo>
                <a:lnTo>
                  <a:pt x="966" y="1272"/>
                </a:lnTo>
                <a:lnTo>
                  <a:pt x="965" y="1284"/>
                </a:lnTo>
                <a:lnTo>
                  <a:pt x="964" y="1295"/>
                </a:lnTo>
                <a:lnTo>
                  <a:pt x="961" y="1306"/>
                </a:lnTo>
                <a:lnTo>
                  <a:pt x="957" y="1316"/>
                </a:lnTo>
                <a:lnTo>
                  <a:pt x="952" y="1326"/>
                </a:lnTo>
                <a:lnTo>
                  <a:pt x="947" y="1337"/>
                </a:lnTo>
                <a:lnTo>
                  <a:pt x="939" y="1346"/>
                </a:lnTo>
                <a:lnTo>
                  <a:pt x="932" y="1353"/>
                </a:lnTo>
                <a:lnTo>
                  <a:pt x="923" y="1361"/>
                </a:lnTo>
                <a:lnTo>
                  <a:pt x="914" y="1369"/>
                </a:lnTo>
                <a:lnTo>
                  <a:pt x="905" y="1374"/>
                </a:lnTo>
                <a:lnTo>
                  <a:pt x="894" y="1379"/>
                </a:lnTo>
                <a:lnTo>
                  <a:pt x="884" y="1383"/>
                </a:lnTo>
                <a:lnTo>
                  <a:pt x="874" y="1386"/>
                </a:lnTo>
                <a:lnTo>
                  <a:pt x="862" y="1387"/>
                </a:lnTo>
                <a:lnTo>
                  <a:pt x="851" y="1387"/>
                </a:lnTo>
                <a:close/>
                <a:moveTo>
                  <a:pt x="1142" y="897"/>
                </a:moveTo>
                <a:lnTo>
                  <a:pt x="1155" y="897"/>
                </a:lnTo>
                <a:lnTo>
                  <a:pt x="1166" y="899"/>
                </a:lnTo>
                <a:lnTo>
                  <a:pt x="1178" y="901"/>
                </a:lnTo>
                <a:lnTo>
                  <a:pt x="1189" y="905"/>
                </a:lnTo>
                <a:lnTo>
                  <a:pt x="1200" y="910"/>
                </a:lnTo>
                <a:lnTo>
                  <a:pt x="1209" y="915"/>
                </a:lnTo>
                <a:lnTo>
                  <a:pt x="1218" y="923"/>
                </a:lnTo>
                <a:lnTo>
                  <a:pt x="1227" y="931"/>
                </a:lnTo>
                <a:lnTo>
                  <a:pt x="1233" y="938"/>
                </a:lnTo>
                <a:lnTo>
                  <a:pt x="1240" y="948"/>
                </a:lnTo>
                <a:lnTo>
                  <a:pt x="1245" y="957"/>
                </a:lnTo>
                <a:lnTo>
                  <a:pt x="1249" y="967"/>
                </a:lnTo>
                <a:lnTo>
                  <a:pt x="1251" y="977"/>
                </a:lnTo>
                <a:lnTo>
                  <a:pt x="1254" y="989"/>
                </a:lnTo>
                <a:lnTo>
                  <a:pt x="1255" y="1000"/>
                </a:lnTo>
                <a:lnTo>
                  <a:pt x="1255" y="1012"/>
                </a:lnTo>
                <a:lnTo>
                  <a:pt x="1255" y="1083"/>
                </a:lnTo>
                <a:lnTo>
                  <a:pt x="1255" y="1094"/>
                </a:lnTo>
                <a:lnTo>
                  <a:pt x="1254" y="1106"/>
                </a:lnTo>
                <a:lnTo>
                  <a:pt x="1251" y="1116"/>
                </a:lnTo>
                <a:lnTo>
                  <a:pt x="1247" y="1127"/>
                </a:lnTo>
                <a:lnTo>
                  <a:pt x="1242" y="1137"/>
                </a:lnTo>
                <a:lnTo>
                  <a:pt x="1237" y="1147"/>
                </a:lnTo>
                <a:lnTo>
                  <a:pt x="1231" y="1156"/>
                </a:lnTo>
                <a:lnTo>
                  <a:pt x="1221" y="1165"/>
                </a:lnTo>
                <a:lnTo>
                  <a:pt x="1214" y="1173"/>
                </a:lnTo>
                <a:lnTo>
                  <a:pt x="1205" y="1179"/>
                </a:lnTo>
                <a:lnTo>
                  <a:pt x="1194" y="1186"/>
                </a:lnTo>
                <a:lnTo>
                  <a:pt x="1185" y="1190"/>
                </a:lnTo>
                <a:lnTo>
                  <a:pt x="1175" y="1194"/>
                </a:lnTo>
                <a:lnTo>
                  <a:pt x="1164" y="1196"/>
                </a:lnTo>
                <a:lnTo>
                  <a:pt x="1153" y="1199"/>
                </a:lnTo>
                <a:lnTo>
                  <a:pt x="1142" y="1199"/>
                </a:lnTo>
                <a:lnTo>
                  <a:pt x="1099" y="1199"/>
                </a:lnTo>
                <a:lnTo>
                  <a:pt x="1099" y="1382"/>
                </a:lnTo>
                <a:lnTo>
                  <a:pt x="1026" y="1382"/>
                </a:lnTo>
                <a:lnTo>
                  <a:pt x="1026" y="897"/>
                </a:lnTo>
                <a:lnTo>
                  <a:pt x="1142" y="897"/>
                </a:lnTo>
                <a:close/>
                <a:moveTo>
                  <a:pt x="1184" y="1013"/>
                </a:moveTo>
                <a:lnTo>
                  <a:pt x="1184" y="1004"/>
                </a:lnTo>
                <a:lnTo>
                  <a:pt x="1182" y="996"/>
                </a:lnTo>
                <a:lnTo>
                  <a:pt x="1179" y="989"/>
                </a:lnTo>
                <a:lnTo>
                  <a:pt x="1174" y="984"/>
                </a:lnTo>
                <a:lnTo>
                  <a:pt x="1167" y="978"/>
                </a:lnTo>
                <a:lnTo>
                  <a:pt x="1160" y="975"/>
                </a:lnTo>
                <a:lnTo>
                  <a:pt x="1152" y="972"/>
                </a:lnTo>
                <a:lnTo>
                  <a:pt x="1143" y="972"/>
                </a:lnTo>
                <a:lnTo>
                  <a:pt x="1099" y="972"/>
                </a:lnTo>
                <a:lnTo>
                  <a:pt x="1099" y="1127"/>
                </a:lnTo>
                <a:lnTo>
                  <a:pt x="1143" y="1127"/>
                </a:lnTo>
                <a:lnTo>
                  <a:pt x="1152" y="1125"/>
                </a:lnTo>
                <a:lnTo>
                  <a:pt x="1160" y="1123"/>
                </a:lnTo>
                <a:lnTo>
                  <a:pt x="1166" y="1120"/>
                </a:lnTo>
                <a:lnTo>
                  <a:pt x="1173" y="1114"/>
                </a:lnTo>
                <a:lnTo>
                  <a:pt x="1178" y="1107"/>
                </a:lnTo>
                <a:lnTo>
                  <a:pt x="1182" y="1101"/>
                </a:lnTo>
                <a:lnTo>
                  <a:pt x="1184" y="1093"/>
                </a:lnTo>
                <a:lnTo>
                  <a:pt x="1184" y="1084"/>
                </a:lnTo>
                <a:lnTo>
                  <a:pt x="1184" y="1013"/>
                </a:lnTo>
                <a:close/>
                <a:moveTo>
                  <a:pt x="1429" y="1387"/>
                </a:moveTo>
                <a:lnTo>
                  <a:pt x="1417" y="1386"/>
                </a:lnTo>
                <a:lnTo>
                  <a:pt x="1406" y="1384"/>
                </a:lnTo>
                <a:lnTo>
                  <a:pt x="1395" y="1382"/>
                </a:lnTo>
                <a:lnTo>
                  <a:pt x="1384" y="1378"/>
                </a:lnTo>
                <a:lnTo>
                  <a:pt x="1375" y="1374"/>
                </a:lnTo>
                <a:lnTo>
                  <a:pt x="1364" y="1368"/>
                </a:lnTo>
                <a:lnTo>
                  <a:pt x="1355" y="1361"/>
                </a:lnTo>
                <a:lnTo>
                  <a:pt x="1348" y="1353"/>
                </a:lnTo>
                <a:lnTo>
                  <a:pt x="1339" y="1344"/>
                </a:lnTo>
                <a:lnTo>
                  <a:pt x="1332" y="1335"/>
                </a:lnTo>
                <a:lnTo>
                  <a:pt x="1327" y="1326"/>
                </a:lnTo>
                <a:lnTo>
                  <a:pt x="1322" y="1316"/>
                </a:lnTo>
                <a:lnTo>
                  <a:pt x="1318" y="1306"/>
                </a:lnTo>
                <a:lnTo>
                  <a:pt x="1316" y="1294"/>
                </a:lnTo>
                <a:lnTo>
                  <a:pt x="1314" y="1284"/>
                </a:lnTo>
                <a:lnTo>
                  <a:pt x="1313" y="1271"/>
                </a:lnTo>
                <a:lnTo>
                  <a:pt x="1313" y="897"/>
                </a:lnTo>
                <a:lnTo>
                  <a:pt x="1385" y="897"/>
                </a:lnTo>
                <a:lnTo>
                  <a:pt x="1385" y="1271"/>
                </a:lnTo>
                <a:lnTo>
                  <a:pt x="1386" y="1279"/>
                </a:lnTo>
                <a:lnTo>
                  <a:pt x="1388" y="1286"/>
                </a:lnTo>
                <a:lnTo>
                  <a:pt x="1392" y="1294"/>
                </a:lnTo>
                <a:lnTo>
                  <a:pt x="1398" y="1301"/>
                </a:lnTo>
                <a:lnTo>
                  <a:pt x="1404" y="1306"/>
                </a:lnTo>
                <a:lnTo>
                  <a:pt x="1411" y="1310"/>
                </a:lnTo>
                <a:lnTo>
                  <a:pt x="1419" y="1312"/>
                </a:lnTo>
                <a:lnTo>
                  <a:pt x="1428" y="1312"/>
                </a:lnTo>
                <a:lnTo>
                  <a:pt x="1435" y="1312"/>
                </a:lnTo>
                <a:lnTo>
                  <a:pt x="1443" y="1310"/>
                </a:lnTo>
                <a:lnTo>
                  <a:pt x="1451" y="1306"/>
                </a:lnTo>
                <a:lnTo>
                  <a:pt x="1457" y="1301"/>
                </a:lnTo>
                <a:lnTo>
                  <a:pt x="1462" y="1294"/>
                </a:lnTo>
                <a:lnTo>
                  <a:pt x="1466" y="1286"/>
                </a:lnTo>
                <a:lnTo>
                  <a:pt x="1468" y="1279"/>
                </a:lnTo>
                <a:lnTo>
                  <a:pt x="1469" y="1271"/>
                </a:lnTo>
                <a:lnTo>
                  <a:pt x="1469" y="897"/>
                </a:lnTo>
                <a:lnTo>
                  <a:pt x="1545" y="897"/>
                </a:lnTo>
                <a:lnTo>
                  <a:pt x="1545" y="1271"/>
                </a:lnTo>
                <a:lnTo>
                  <a:pt x="1545" y="1284"/>
                </a:lnTo>
                <a:lnTo>
                  <a:pt x="1544" y="1295"/>
                </a:lnTo>
                <a:lnTo>
                  <a:pt x="1540" y="1306"/>
                </a:lnTo>
                <a:lnTo>
                  <a:pt x="1537" y="1316"/>
                </a:lnTo>
                <a:lnTo>
                  <a:pt x="1532" y="1326"/>
                </a:lnTo>
                <a:lnTo>
                  <a:pt x="1525" y="1335"/>
                </a:lnTo>
                <a:lnTo>
                  <a:pt x="1519" y="1344"/>
                </a:lnTo>
                <a:lnTo>
                  <a:pt x="1511" y="1353"/>
                </a:lnTo>
                <a:lnTo>
                  <a:pt x="1502" y="1361"/>
                </a:lnTo>
                <a:lnTo>
                  <a:pt x="1493" y="1368"/>
                </a:lnTo>
                <a:lnTo>
                  <a:pt x="1483" y="1374"/>
                </a:lnTo>
                <a:lnTo>
                  <a:pt x="1474" y="1378"/>
                </a:lnTo>
                <a:lnTo>
                  <a:pt x="1464" y="1382"/>
                </a:lnTo>
                <a:lnTo>
                  <a:pt x="1452" y="1384"/>
                </a:lnTo>
                <a:lnTo>
                  <a:pt x="1440" y="1386"/>
                </a:lnTo>
                <a:lnTo>
                  <a:pt x="1429" y="1387"/>
                </a:lnTo>
                <a:close/>
                <a:moveTo>
                  <a:pt x="2046" y="1683"/>
                </a:moveTo>
                <a:lnTo>
                  <a:pt x="2046" y="1535"/>
                </a:lnTo>
                <a:lnTo>
                  <a:pt x="2279" y="1535"/>
                </a:lnTo>
                <a:lnTo>
                  <a:pt x="2279" y="1683"/>
                </a:lnTo>
                <a:lnTo>
                  <a:pt x="2046" y="1683"/>
                </a:lnTo>
                <a:close/>
                <a:moveTo>
                  <a:pt x="0" y="1683"/>
                </a:moveTo>
                <a:lnTo>
                  <a:pt x="0" y="1535"/>
                </a:lnTo>
                <a:lnTo>
                  <a:pt x="235" y="1535"/>
                </a:lnTo>
                <a:lnTo>
                  <a:pt x="235" y="1683"/>
                </a:lnTo>
                <a:lnTo>
                  <a:pt x="0" y="1683"/>
                </a:lnTo>
                <a:close/>
                <a:moveTo>
                  <a:pt x="0" y="744"/>
                </a:moveTo>
                <a:lnTo>
                  <a:pt x="0" y="596"/>
                </a:lnTo>
                <a:lnTo>
                  <a:pt x="235" y="596"/>
                </a:lnTo>
                <a:lnTo>
                  <a:pt x="235" y="744"/>
                </a:lnTo>
                <a:lnTo>
                  <a:pt x="0" y="744"/>
                </a:lnTo>
                <a:close/>
                <a:moveTo>
                  <a:pt x="0" y="978"/>
                </a:moveTo>
                <a:lnTo>
                  <a:pt x="0" y="830"/>
                </a:lnTo>
                <a:lnTo>
                  <a:pt x="235" y="830"/>
                </a:lnTo>
                <a:lnTo>
                  <a:pt x="235" y="978"/>
                </a:lnTo>
                <a:lnTo>
                  <a:pt x="0" y="978"/>
                </a:lnTo>
                <a:close/>
                <a:moveTo>
                  <a:pt x="0" y="1214"/>
                </a:moveTo>
                <a:lnTo>
                  <a:pt x="0" y="1065"/>
                </a:lnTo>
                <a:lnTo>
                  <a:pt x="235" y="1065"/>
                </a:lnTo>
                <a:lnTo>
                  <a:pt x="235" y="1214"/>
                </a:lnTo>
                <a:lnTo>
                  <a:pt x="0" y="1214"/>
                </a:lnTo>
                <a:close/>
                <a:moveTo>
                  <a:pt x="0" y="1449"/>
                </a:moveTo>
                <a:lnTo>
                  <a:pt x="0" y="1299"/>
                </a:lnTo>
                <a:lnTo>
                  <a:pt x="235" y="1299"/>
                </a:lnTo>
                <a:lnTo>
                  <a:pt x="235" y="1449"/>
                </a:lnTo>
                <a:lnTo>
                  <a:pt x="0" y="1449"/>
                </a:lnTo>
                <a:close/>
                <a:moveTo>
                  <a:pt x="2046" y="744"/>
                </a:moveTo>
                <a:lnTo>
                  <a:pt x="2046" y="596"/>
                </a:lnTo>
                <a:lnTo>
                  <a:pt x="2279" y="596"/>
                </a:lnTo>
                <a:lnTo>
                  <a:pt x="2279" y="744"/>
                </a:lnTo>
                <a:lnTo>
                  <a:pt x="2046" y="744"/>
                </a:lnTo>
                <a:close/>
                <a:moveTo>
                  <a:pt x="2046" y="978"/>
                </a:moveTo>
                <a:lnTo>
                  <a:pt x="2046" y="830"/>
                </a:lnTo>
                <a:lnTo>
                  <a:pt x="2279" y="830"/>
                </a:lnTo>
                <a:lnTo>
                  <a:pt x="2279" y="978"/>
                </a:lnTo>
                <a:lnTo>
                  <a:pt x="2046" y="978"/>
                </a:lnTo>
                <a:close/>
                <a:moveTo>
                  <a:pt x="2046" y="1214"/>
                </a:moveTo>
                <a:lnTo>
                  <a:pt x="2046" y="1065"/>
                </a:lnTo>
                <a:lnTo>
                  <a:pt x="2279" y="1065"/>
                </a:lnTo>
                <a:lnTo>
                  <a:pt x="2279" y="1214"/>
                </a:lnTo>
                <a:lnTo>
                  <a:pt x="2046" y="1214"/>
                </a:lnTo>
                <a:close/>
                <a:moveTo>
                  <a:pt x="2046" y="1449"/>
                </a:moveTo>
                <a:lnTo>
                  <a:pt x="2046" y="1299"/>
                </a:lnTo>
                <a:lnTo>
                  <a:pt x="2279" y="1299"/>
                </a:lnTo>
                <a:lnTo>
                  <a:pt x="2279" y="1449"/>
                </a:lnTo>
                <a:lnTo>
                  <a:pt x="2046" y="1449"/>
                </a:lnTo>
                <a:close/>
                <a:moveTo>
                  <a:pt x="597" y="0"/>
                </a:moveTo>
                <a:lnTo>
                  <a:pt x="745" y="0"/>
                </a:lnTo>
                <a:lnTo>
                  <a:pt x="745" y="235"/>
                </a:lnTo>
                <a:lnTo>
                  <a:pt x="597" y="235"/>
                </a:lnTo>
                <a:lnTo>
                  <a:pt x="597" y="0"/>
                </a:lnTo>
                <a:close/>
                <a:moveTo>
                  <a:pt x="1535" y="0"/>
                </a:moveTo>
                <a:lnTo>
                  <a:pt x="1683" y="0"/>
                </a:lnTo>
                <a:lnTo>
                  <a:pt x="1683" y="235"/>
                </a:lnTo>
                <a:lnTo>
                  <a:pt x="1535" y="235"/>
                </a:lnTo>
                <a:lnTo>
                  <a:pt x="1535" y="0"/>
                </a:lnTo>
                <a:close/>
                <a:moveTo>
                  <a:pt x="1300" y="0"/>
                </a:moveTo>
                <a:lnTo>
                  <a:pt x="1448" y="0"/>
                </a:lnTo>
                <a:lnTo>
                  <a:pt x="1448" y="235"/>
                </a:lnTo>
                <a:lnTo>
                  <a:pt x="1300" y="235"/>
                </a:lnTo>
                <a:lnTo>
                  <a:pt x="1300" y="0"/>
                </a:lnTo>
                <a:close/>
                <a:moveTo>
                  <a:pt x="1066" y="0"/>
                </a:moveTo>
                <a:lnTo>
                  <a:pt x="1214" y="0"/>
                </a:lnTo>
                <a:lnTo>
                  <a:pt x="1214" y="235"/>
                </a:lnTo>
                <a:lnTo>
                  <a:pt x="1066" y="235"/>
                </a:lnTo>
                <a:lnTo>
                  <a:pt x="1066" y="0"/>
                </a:lnTo>
                <a:close/>
                <a:moveTo>
                  <a:pt x="831" y="0"/>
                </a:moveTo>
                <a:lnTo>
                  <a:pt x="979" y="0"/>
                </a:lnTo>
                <a:lnTo>
                  <a:pt x="979" y="235"/>
                </a:lnTo>
                <a:lnTo>
                  <a:pt x="831" y="235"/>
                </a:lnTo>
                <a:lnTo>
                  <a:pt x="831" y="0"/>
                </a:lnTo>
                <a:close/>
                <a:moveTo>
                  <a:pt x="597" y="2044"/>
                </a:moveTo>
                <a:lnTo>
                  <a:pt x="745" y="2044"/>
                </a:lnTo>
                <a:lnTo>
                  <a:pt x="745" y="2277"/>
                </a:lnTo>
                <a:lnTo>
                  <a:pt x="597" y="2277"/>
                </a:lnTo>
                <a:lnTo>
                  <a:pt x="597" y="2044"/>
                </a:lnTo>
                <a:close/>
                <a:moveTo>
                  <a:pt x="1535" y="2044"/>
                </a:moveTo>
                <a:lnTo>
                  <a:pt x="1683" y="2044"/>
                </a:lnTo>
                <a:lnTo>
                  <a:pt x="1683" y="2277"/>
                </a:lnTo>
                <a:lnTo>
                  <a:pt x="1535" y="2277"/>
                </a:lnTo>
                <a:lnTo>
                  <a:pt x="1535" y="2044"/>
                </a:lnTo>
                <a:close/>
                <a:moveTo>
                  <a:pt x="1300" y="2044"/>
                </a:moveTo>
                <a:lnTo>
                  <a:pt x="1448" y="2044"/>
                </a:lnTo>
                <a:lnTo>
                  <a:pt x="1448" y="2277"/>
                </a:lnTo>
                <a:lnTo>
                  <a:pt x="1300" y="2277"/>
                </a:lnTo>
                <a:lnTo>
                  <a:pt x="1300" y="2044"/>
                </a:lnTo>
                <a:close/>
                <a:moveTo>
                  <a:pt x="1066" y="2044"/>
                </a:moveTo>
                <a:lnTo>
                  <a:pt x="1214" y="2044"/>
                </a:lnTo>
                <a:lnTo>
                  <a:pt x="1214" y="2277"/>
                </a:lnTo>
                <a:lnTo>
                  <a:pt x="1066" y="2277"/>
                </a:lnTo>
                <a:lnTo>
                  <a:pt x="1066" y="2044"/>
                </a:lnTo>
                <a:close/>
                <a:moveTo>
                  <a:pt x="831" y="2044"/>
                </a:moveTo>
                <a:lnTo>
                  <a:pt x="979" y="2044"/>
                </a:lnTo>
                <a:lnTo>
                  <a:pt x="979" y="2277"/>
                </a:lnTo>
                <a:lnTo>
                  <a:pt x="831" y="2277"/>
                </a:lnTo>
                <a:lnTo>
                  <a:pt x="831" y="2044"/>
                </a:lnTo>
                <a:close/>
                <a:moveTo>
                  <a:pt x="598" y="597"/>
                </a:moveTo>
                <a:lnTo>
                  <a:pt x="1681" y="597"/>
                </a:lnTo>
                <a:lnTo>
                  <a:pt x="1681" y="1682"/>
                </a:lnTo>
                <a:lnTo>
                  <a:pt x="598" y="1682"/>
                </a:lnTo>
                <a:lnTo>
                  <a:pt x="598" y="597"/>
                </a:lnTo>
                <a:close/>
                <a:moveTo>
                  <a:pt x="450" y="449"/>
                </a:moveTo>
                <a:lnTo>
                  <a:pt x="1829" y="449"/>
                </a:lnTo>
                <a:lnTo>
                  <a:pt x="1829" y="1830"/>
                </a:lnTo>
                <a:lnTo>
                  <a:pt x="450" y="1830"/>
                </a:lnTo>
                <a:lnTo>
                  <a:pt x="450" y="449"/>
                </a:lnTo>
                <a:close/>
              </a:path>
            </a:pathLst>
          </a:cu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nvGrpSpPr>
          <p:cNvPr id="481" name="Google Shape;481;p8"/>
          <p:cNvGrpSpPr/>
          <p:nvPr/>
        </p:nvGrpSpPr>
        <p:grpSpPr>
          <a:xfrm>
            <a:off x="373132" y="3055708"/>
            <a:ext cx="3971039" cy="1132298"/>
            <a:chOff x="373132" y="3270154"/>
            <a:chExt cx="3971039" cy="1132298"/>
          </a:xfrm>
        </p:grpSpPr>
        <p:sp>
          <p:nvSpPr>
            <p:cNvPr id="482" name="Google Shape;482;p8"/>
            <p:cNvSpPr/>
            <p:nvPr/>
          </p:nvSpPr>
          <p:spPr>
            <a:xfrm>
              <a:off x="373132" y="3291895"/>
              <a:ext cx="3609717" cy="238902"/>
            </a:xfrm>
            <a:prstGeom prst="rect">
              <a:avLst/>
            </a:prstGeom>
            <a:noFill/>
            <a:ln>
              <a:noFill/>
            </a:ln>
          </p:spPr>
          <p:txBody>
            <a:bodyPr spcFirstLastPara="1" wrap="square" lIns="72000" tIns="36000" rIns="72000" bIns="36000" anchor="t" anchorCtr="0">
              <a:spAutoFit/>
            </a:bodyPr>
            <a:lstStyle/>
            <a:p>
              <a:pPr marL="0" marR="0" lvl="0" indent="0" algn="r" rtl="0">
                <a:lnSpc>
                  <a:spcPct val="90000"/>
                </a:lnSpc>
                <a:spcBef>
                  <a:spcPts val="0"/>
                </a:spcBef>
                <a:spcAft>
                  <a:spcPts val="0"/>
                </a:spcAft>
                <a:buClr>
                  <a:srgbClr val="000000"/>
                </a:buClr>
                <a:buSzPts val="1200"/>
                <a:buFont typeface="Arial"/>
                <a:buNone/>
              </a:pPr>
              <a:r>
                <a:rPr lang="en-US" sz="1200" b="1" i="0" u="none" strike="noStrike" cap="none">
                  <a:solidFill>
                    <a:srgbClr val="3F3F3F"/>
                  </a:solidFill>
                  <a:latin typeface="Roboto"/>
                  <a:ea typeface="Roboto"/>
                  <a:cs typeface="Roboto"/>
                  <a:sym typeface="Roboto"/>
                </a:rPr>
                <a:t>GPU jobs:</a:t>
              </a:r>
              <a:endParaRPr sz="1400" b="0" i="0" u="none" strike="noStrike" cap="none">
                <a:solidFill>
                  <a:srgbClr val="000000"/>
                </a:solidFill>
                <a:latin typeface="Arial"/>
                <a:ea typeface="Arial"/>
                <a:cs typeface="Arial"/>
                <a:sym typeface="Arial"/>
              </a:endParaRPr>
            </a:p>
          </p:txBody>
        </p:sp>
        <p:sp>
          <p:nvSpPr>
            <p:cNvPr id="483" name="Google Shape;483;p8"/>
            <p:cNvSpPr/>
            <p:nvPr/>
          </p:nvSpPr>
          <p:spPr>
            <a:xfrm>
              <a:off x="373132" y="3514141"/>
              <a:ext cx="3609717" cy="888311"/>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595959"/>
                  </a:solidFill>
                  <a:latin typeface="Roboto Light"/>
                  <a:ea typeface="Roboto Light"/>
                  <a:cs typeface="Roboto Light"/>
                  <a:sym typeface="Roboto Light"/>
                </a:rPr>
                <a:t>439,000 node-hours</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200"/>
                </a:spcBef>
                <a:spcAft>
                  <a:spcPts val="0"/>
                </a:spcAft>
                <a:buClr>
                  <a:srgbClr val="000000"/>
                </a:buClr>
                <a:buSzPts val="1200"/>
                <a:buFont typeface="Arial"/>
                <a:buNone/>
              </a:pPr>
              <a:r>
                <a:rPr lang="en-US" sz="1200" b="0" i="0" u="none" strike="noStrike" cap="none">
                  <a:solidFill>
                    <a:srgbClr val="595959"/>
                  </a:solidFill>
                  <a:latin typeface="Roboto Light"/>
                  <a:ea typeface="Roboto Light"/>
                  <a:cs typeface="Roboto Light"/>
                  <a:sym typeface="Roboto Light"/>
                </a:rPr>
                <a:t>AWP-ODC finite-difference code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200"/>
                </a:spcBef>
                <a:spcAft>
                  <a:spcPts val="0"/>
                </a:spcAft>
                <a:buClr>
                  <a:srgbClr val="000000"/>
                </a:buClr>
                <a:buSzPts val="1200"/>
                <a:buFont typeface="Arial"/>
                <a:buNone/>
              </a:pPr>
              <a:r>
                <a:rPr lang="en-US" sz="1200" b="0" i="0" u="none" strike="noStrike" cap="none">
                  <a:solidFill>
                    <a:srgbClr val="595959"/>
                  </a:solidFill>
                  <a:latin typeface="Roboto Light"/>
                  <a:ea typeface="Roboto Light"/>
                  <a:cs typeface="Roboto Light"/>
                  <a:sym typeface="Roboto Light"/>
                </a:rPr>
                <a:t>5 billion points per volume, 23,000 timesteps</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200"/>
                </a:spcBef>
                <a:spcAft>
                  <a:spcPts val="0"/>
                </a:spcAft>
                <a:buClr>
                  <a:srgbClr val="000000"/>
                </a:buClr>
                <a:buSzPts val="1200"/>
                <a:buFont typeface="Arial"/>
                <a:buNone/>
              </a:pPr>
              <a:r>
                <a:rPr lang="en-US" sz="1200" b="0" i="0" u="none" strike="noStrike" cap="none">
                  <a:solidFill>
                    <a:srgbClr val="595959"/>
                  </a:solidFill>
                  <a:latin typeface="Roboto Light"/>
                  <a:ea typeface="Roboto Light"/>
                  <a:cs typeface="Roboto Light"/>
                  <a:sym typeface="Roboto Light"/>
                </a:rPr>
                <a:t>200 GPUs for 1 hour</a:t>
              </a:r>
              <a:endParaRPr sz="1400" b="0" i="0" u="none" strike="noStrike" cap="none">
                <a:solidFill>
                  <a:srgbClr val="000000"/>
                </a:solidFill>
                <a:latin typeface="Arial"/>
                <a:ea typeface="Arial"/>
                <a:cs typeface="Arial"/>
                <a:sym typeface="Arial"/>
              </a:endParaRPr>
            </a:p>
          </p:txBody>
        </p:sp>
        <p:grpSp>
          <p:nvGrpSpPr>
            <p:cNvPr id="484" name="Google Shape;484;p8"/>
            <p:cNvGrpSpPr/>
            <p:nvPr/>
          </p:nvGrpSpPr>
          <p:grpSpPr>
            <a:xfrm>
              <a:off x="4061358" y="3270154"/>
              <a:ext cx="282813" cy="282813"/>
              <a:chOff x="3924300" y="3246439"/>
              <a:chExt cx="414338" cy="414338"/>
            </a:xfrm>
          </p:grpSpPr>
          <p:sp>
            <p:nvSpPr>
              <p:cNvPr id="485" name="Google Shape;485;p8"/>
              <p:cNvSpPr/>
              <p:nvPr/>
            </p:nvSpPr>
            <p:spPr>
              <a:xfrm>
                <a:off x="4032250" y="3354389"/>
                <a:ext cx="198438" cy="198438"/>
              </a:xfrm>
              <a:custGeom>
                <a:avLst/>
                <a:gdLst/>
                <a:ahLst/>
                <a:cxnLst/>
                <a:rect l="l" t="t" r="r" b="b"/>
                <a:pathLst>
                  <a:path w="500" h="501" extrusionOk="0">
                    <a:moveTo>
                      <a:pt x="47" y="0"/>
                    </a:moveTo>
                    <a:lnTo>
                      <a:pt x="454" y="0"/>
                    </a:lnTo>
                    <a:lnTo>
                      <a:pt x="464" y="1"/>
                    </a:lnTo>
                    <a:lnTo>
                      <a:pt x="472" y="4"/>
                    </a:lnTo>
                    <a:lnTo>
                      <a:pt x="480" y="8"/>
                    </a:lnTo>
                    <a:lnTo>
                      <a:pt x="487" y="15"/>
                    </a:lnTo>
                    <a:lnTo>
                      <a:pt x="492" y="22"/>
                    </a:lnTo>
                    <a:lnTo>
                      <a:pt x="497" y="30"/>
                    </a:lnTo>
                    <a:lnTo>
                      <a:pt x="500" y="40"/>
                    </a:lnTo>
                    <a:lnTo>
                      <a:pt x="500" y="49"/>
                    </a:lnTo>
                    <a:lnTo>
                      <a:pt x="500" y="451"/>
                    </a:lnTo>
                    <a:lnTo>
                      <a:pt x="500" y="461"/>
                    </a:lnTo>
                    <a:lnTo>
                      <a:pt x="497" y="470"/>
                    </a:lnTo>
                    <a:lnTo>
                      <a:pt x="492" y="479"/>
                    </a:lnTo>
                    <a:lnTo>
                      <a:pt x="487" y="486"/>
                    </a:lnTo>
                    <a:lnTo>
                      <a:pt x="480" y="493"/>
                    </a:lnTo>
                    <a:lnTo>
                      <a:pt x="472" y="497"/>
                    </a:lnTo>
                    <a:lnTo>
                      <a:pt x="464" y="500"/>
                    </a:lnTo>
                    <a:lnTo>
                      <a:pt x="454" y="501"/>
                    </a:lnTo>
                    <a:lnTo>
                      <a:pt x="47" y="501"/>
                    </a:lnTo>
                    <a:lnTo>
                      <a:pt x="38" y="500"/>
                    </a:lnTo>
                    <a:lnTo>
                      <a:pt x="28" y="497"/>
                    </a:lnTo>
                    <a:lnTo>
                      <a:pt x="20" y="493"/>
                    </a:lnTo>
                    <a:lnTo>
                      <a:pt x="14" y="486"/>
                    </a:lnTo>
                    <a:lnTo>
                      <a:pt x="8" y="479"/>
                    </a:lnTo>
                    <a:lnTo>
                      <a:pt x="3" y="470"/>
                    </a:lnTo>
                    <a:lnTo>
                      <a:pt x="1" y="461"/>
                    </a:lnTo>
                    <a:lnTo>
                      <a:pt x="0" y="451"/>
                    </a:lnTo>
                    <a:lnTo>
                      <a:pt x="0" y="49"/>
                    </a:lnTo>
                    <a:lnTo>
                      <a:pt x="1" y="40"/>
                    </a:lnTo>
                    <a:lnTo>
                      <a:pt x="3" y="30"/>
                    </a:lnTo>
                    <a:lnTo>
                      <a:pt x="8" y="22"/>
                    </a:lnTo>
                    <a:lnTo>
                      <a:pt x="14" y="15"/>
                    </a:lnTo>
                    <a:lnTo>
                      <a:pt x="20" y="8"/>
                    </a:lnTo>
                    <a:lnTo>
                      <a:pt x="28" y="4"/>
                    </a:lnTo>
                    <a:lnTo>
                      <a:pt x="38" y="1"/>
                    </a:lnTo>
                    <a:lnTo>
                      <a:pt x="47" y="0"/>
                    </a:lnTo>
                    <a:close/>
                  </a:path>
                </a:pathLst>
              </a:cu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86" name="Google Shape;486;p8"/>
              <p:cNvSpPr/>
              <p:nvPr/>
            </p:nvSpPr>
            <p:spPr>
              <a:xfrm>
                <a:off x="4038600" y="3246439"/>
                <a:ext cx="19050" cy="95250"/>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87" name="Google Shape;487;p8"/>
              <p:cNvSpPr/>
              <p:nvPr/>
            </p:nvSpPr>
            <p:spPr>
              <a:xfrm>
                <a:off x="4095750" y="3246439"/>
                <a:ext cx="17463" cy="95250"/>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88" name="Google Shape;488;p8"/>
              <p:cNvSpPr/>
              <p:nvPr/>
            </p:nvSpPr>
            <p:spPr>
              <a:xfrm>
                <a:off x="4149725" y="3246439"/>
                <a:ext cx="19050" cy="95250"/>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89" name="Google Shape;489;p8"/>
              <p:cNvSpPr/>
              <p:nvPr/>
            </p:nvSpPr>
            <p:spPr>
              <a:xfrm>
                <a:off x="4205288" y="3246439"/>
                <a:ext cx="19050" cy="95250"/>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0" name="Google Shape;490;p8"/>
              <p:cNvSpPr/>
              <p:nvPr/>
            </p:nvSpPr>
            <p:spPr>
              <a:xfrm>
                <a:off x="4243388" y="3525839"/>
                <a:ext cx="95250" cy="17463"/>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1" name="Google Shape;491;p8"/>
              <p:cNvSpPr/>
              <p:nvPr/>
            </p:nvSpPr>
            <p:spPr>
              <a:xfrm>
                <a:off x="4243388" y="3468689"/>
                <a:ext cx="95250" cy="19050"/>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2" name="Google Shape;492;p8"/>
              <p:cNvSpPr/>
              <p:nvPr/>
            </p:nvSpPr>
            <p:spPr>
              <a:xfrm>
                <a:off x="4243388" y="3414714"/>
                <a:ext cx="95250" cy="17463"/>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3" name="Google Shape;493;p8"/>
              <p:cNvSpPr/>
              <p:nvPr/>
            </p:nvSpPr>
            <p:spPr>
              <a:xfrm>
                <a:off x="4243388" y="3359151"/>
                <a:ext cx="95250" cy="17463"/>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4" name="Google Shape;494;p8"/>
              <p:cNvSpPr/>
              <p:nvPr/>
            </p:nvSpPr>
            <p:spPr>
              <a:xfrm>
                <a:off x="3924300" y="3525839"/>
                <a:ext cx="96838" cy="17463"/>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5" name="Google Shape;495;p8"/>
              <p:cNvSpPr/>
              <p:nvPr/>
            </p:nvSpPr>
            <p:spPr>
              <a:xfrm>
                <a:off x="3924300" y="3470276"/>
                <a:ext cx="96838" cy="17463"/>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6" name="Google Shape;496;p8"/>
              <p:cNvSpPr/>
              <p:nvPr/>
            </p:nvSpPr>
            <p:spPr>
              <a:xfrm>
                <a:off x="3924300" y="3414714"/>
                <a:ext cx="96838" cy="17463"/>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7" name="Google Shape;497;p8"/>
              <p:cNvSpPr/>
              <p:nvPr/>
            </p:nvSpPr>
            <p:spPr>
              <a:xfrm>
                <a:off x="3924300" y="3359151"/>
                <a:ext cx="96838" cy="19050"/>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8" name="Google Shape;498;p8"/>
              <p:cNvSpPr/>
              <p:nvPr/>
            </p:nvSpPr>
            <p:spPr>
              <a:xfrm>
                <a:off x="4038600" y="3563939"/>
                <a:ext cx="19050" cy="96838"/>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499" name="Google Shape;499;p8"/>
              <p:cNvSpPr/>
              <p:nvPr/>
            </p:nvSpPr>
            <p:spPr>
              <a:xfrm>
                <a:off x="4095750" y="3563939"/>
                <a:ext cx="17463" cy="96838"/>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00" name="Google Shape;500;p8"/>
              <p:cNvSpPr/>
              <p:nvPr/>
            </p:nvSpPr>
            <p:spPr>
              <a:xfrm>
                <a:off x="4149725" y="3563939"/>
                <a:ext cx="19050" cy="96838"/>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01" name="Google Shape;501;p8"/>
              <p:cNvSpPr/>
              <p:nvPr/>
            </p:nvSpPr>
            <p:spPr>
              <a:xfrm>
                <a:off x="4205288" y="3563939"/>
                <a:ext cx="19050" cy="96838"/>
              </a:xfrm>
              <a:prstGeom prst="rect">
                <a:avLst/>
              </a:prstGeom>
              <a:gradFill>
                <a:gsLst>
                  <a:gs pos="0">
                    <a:srgbClr val="2D75B6"/>
                  </a:gs>
                  <a:gs pos="100000">
                    <a:srgbClr val="119D96"/>
                  </a:gs>
                </a:gsLst>
                <a:path path="circle">
                  <a:fillToRect t="100000" r="100000"/>
                </a:path>
                <a:tileRect l="-100000" b="-10000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grpSp>
        <p:nvGrpSpPr>
          <p:cNvPr id="502" name="Google Shape;502;p8"/>
          <p:cNvGrpSpPr/>
          <p:nvPr/>
        </p:nvGrpSpPr>
        <p:grpSpPr>
          <a:xfrm>
            <a:off x="373132" y="4483678"/>
            <a:ext cx="3960695" cy="444750"/>
            <a:chOff x="373132" y="4508907"/>
            <a:chExt cx="3960695" cy="444750"/>
          </a:xfrm>
        </p:grpSpPr>
        <p:sp>
          <p:nvSpPr>
            <p:cNvPr id="503" name="Google Shape;503;p8"/>
            <p:cNvSpPr/>
            <p:nvPr/>
          </p:nvSpPr>
          <p:spPr>
            <a:xfrm>
              <a:off x="373132" y="4508907"/>
              <a:ext cx="3609717" cy="238902"/>
            </a:xfrm>
            <a:prstGeom prst="rect">
              <a:avLst/>
            </a:prstGeom>
            <a:noFill/>
            <a:ln>
              <a:noFill/>
            </a:ln>
          </p:spPr>
          <p:txBody>
            <a:bodyPr spcFirstLastPara="1" wrap="square" lIns="72000" tIns="36000" rIns="72000" bIns="36000" anchor="t" anchorCtr="0">
              <a:spAutoFit/>
            </a:bodyPr>
            <a:lstStyle/>
            <a:p>
              <a:pPr marL="0" marR="0" lvl="0" indent="0" algn="r" rtl="0">
                <a:lnSpc>
                  <a:spcPct val="90000"/>
                </a:lnSpc>
                <a:spcBef>
                  <a:spcPts val="0"/>
                </a:spcBef>
                <a:spcAft>
                  <a:spcPts val="0"/>
                </a:spcAft>
                <a:buClr>
                  <a:srgbClr val="000000"/>
                </a:buClr>
                <a:buSzPts val="1200"/>
                <a:buFont typeface="Arial"/>
                <a:buNone/>
              </a:pPr>
              <a:r>
                <a:rPr lang="en-US" sz="1200" b="1" i="0" u="none" strike="noStrike" cap="none">
                  <a:solidFill>
                    <a:srgbClr val="119D96"/>
                  </a:solidFill>
                  <a:latin typeface="Roboto"/>
                  <a:ea typeface="Roboto"/>
                  <a:cs typeface="Roboto"/>
                  <a:sym typeface="Roboto"/>
                </a:rPr>
                <a:t>Titan:</a:t>
              </a:r>
              <a:endParaRPr sz="1400" b="0" i="0" u="none" strike="noStrike" cap="none">
                <a:solidFill>
                  <a:srgbClr val="000000"/>
                </a:solidFill>
                <a:latin typeface="Arial"/>
                <a:ea typeface="Arial"/>
                <a:cs typeface="Arial"/>
                <a:sym typeface="Arial"/>
              </a:endParaRPr>
            </a:p>
          </p:txBody>
        </p:sp>
        <p:sp>
          <p:nvSpPr>
            <p:cNvPr id="504" name="Google Shape;504;p8"/>
            <p:cNvSpPr/>
            <p:nvPr/>
          </p:nvSpPr>
          <p:spPr>
            <a:xfrm>
              <a:off x="373132" y="4696288"/>
              <a:ext cx="3609717" cy="257369"/>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595959"/>
                  </a:solidFill>
                  <a:latin typeface="Roboto Light"/>
                  <a:ea typeface="Roboto Light"/>
                  <a:cs typeface="Roboto Light"/>
                  <a:sym typeface="Roboto Light"/>
                </a:rPr>
                <a:t>421,000 CPU node-hours, 110,000 GPU node-hours</a:t>
              </a:r>
              <a:endParaRPr sz="1400" b="0" i="0" u="none" strike="noStrike" cap="none">
                <a:solidFill>
                  <a:srgbClr val="000000"/>
                </a:solidFill>
                <a:latin typeface="Arial"/>
                <a:ea typeface="Arial"/>
                <a:cs typeface="Arial"/>
                <a:sym typeface="Arial"/>
              </a:endParaRPr>
            </a:p>
          </p:txBody>
        </p:sp>
        <p:grpSp>
          <p:nvGrpSpPr>
            <p:cNvPr id="505" name="Google Shape;505;p8"/>
            <p:cNvGrpSpPr/>
            <p:nvPr/>
          </p:nvGrpSpPr>
          <p:grpSpPr>
            <a:xfrm>
              <a:off x="4059421" y="4545872"/>
              <a:ext cx="274406" cy="165259"/>
              <a:chOff x="2240413" y="2442559"/>
              <a:chExt cx="1164685" cy="701421"/>
            </a:xfrm>
          </p:grpSpPr>
          <p:sp>
            <p:nvSpPr>
              <p:cNvPr id="506" name="Google Shape;506;p8"/>
              <p:cNvSpPr/>
              <p:nvPr/>
            </p:nvSpPr>
            <p:spPr>
              <a:xfrm>
                <a:off x="2268144" y="2837312"/>
                <a:ext cx="1110856" cy="306668"/>
              </a:xfrm>
              <a:custGeom>
                <a:avLst/>
                <a:gdLst/>
                <a:ahLst/>
                <a:cxnLst/>
                <a:rect l="l" t="t" r="r" b="b"/>
                <a:pathLst>
                  <a:path w="2727" h="752" extrusionOk="0">
                    <a:moveTo>
                      <a:pt x="1363" y="0"/>
                    </a:moveTo>
                    <a:lnTo>
                      <a:pt x="1434" y="0"/>
                    </a:lnTo>
                    <a:lnTo>
                      <a:pt x="1503" y="1"/>
                    </a:lnTo>
                    <a:lnTo>
                      <a:pt x="1571" y="3"/>
                    </a:lnTo>
                    <a:lnTo>
                      <a:pt x="1638" y="7"/>
                    </a:lnTo>
                    <a:lnTo>
                      <a:pt x="1704" y="11"/>
                    </a:lnTo>
                    <a:lnTo>
                      <a:pt x="1770" y="16"/>
                    </a:lnTo>
                    <a:lnTo>
                      <a:pt x="1833" y="23"/>
                    </a:lnTo>
                    <a:lnTo>
                      <a:pt x="1895" y="29"/>
                    </a:lnTo>
                    <a:lnTo>
                      <a:pt x="1955" y="37"/>
                    </a:lnTo>
                    <a:lnTo>
                      <a:pt x="2014" y="45"/>
                    </a:lnTo>
                    <a:lnTo>
                      <a:pt x="2071" y="54"/>
                    </a:lnTo>
                    <a:lnTo>
                      <a:pt x="2126" y="64"/>
                    </a:lnTo>
                    <a:lnTo>
                      <a:pt x="2179" y="74"/>
                    </a:lnTo>
                    <a:lnTo>
                      <a:pt x="2230" y="86"/>
                    </a:lnTo>
                    <a:lnTo>
                      <a:pt x="2281" y="97"/>
                    </a:lnTo>
                    <a:lnTo>
                      <a:pt x="2328" y="110"/>
                    </a:lnTo>
                    <a:lnTo>
                      <a:pt x="2373" y="123"/>
                    </a:lnTo>
                    <a:lnTo>
                      <a:pt x="2416" y="136"/>
                    </a:lnTo>
                    <a:lnTo>
                      <a:pt x="2457" y="150"/>
                    </a:lnTo>
                    <a:lnTo>
                      <a:pt x="2494" y="166"/>
                    </a:lnTo>
                    <a:lnTo>
                      <a:pt x="2530" y="181"/>
                    </a:lnTo>
                    <a:lnTo>
                      <a:pt x="2562" y="196"/>
                    </a:lnTo>
                    <a:lnTo>
                      <a:pt x="2593" y="213"/>
                    </a:lnTo>
                    <a:lnTo>
                      <a:pt x="2620" y="230"/>
                    </a:lnTo>
                    <a:lnTo>
                      <a:pt x="2645" y="247"/>
                    </a:lnTo>
                    <a:lnTo>
                      <a:pt x="2665" y="263"/>
                    </a:lnTo>
                    <a:lnTo>
                      <a:pt x="2685" y="281"/>
                    </a:lnTo>
                    <a:lnTo>
                      <a:pt x="2700" y="299"/>
                    </a:lnTo>
                    <a:lnTo>
                      <a:pt x="2712" y="319"/>
                    </a:lnTo>
                    <a:lnTo>
                      <a:pt x="2721" y="337"/>
                    </a:lnTo>
                    <a:lnTo>
                      <a:pt x="2726" y="356"/>
                    </a:lnTo>
                    <a:lnTo>
                      <a:pt x="2727" y="375"/>
                    </a:lnTo>
                    <a:lnTo>
                      <a:pt x="2726" y="395"/>
                    </a:lnTo>
                    <a:lnTo>
                      <a:pt x="2721" y="414"/>
                    </a:lnTo>
                    <a:lnTo>
                      <a:pt x="2712" y="433"/>
                    </a:lnTo>
                    <a:lnTo>
                      <a:pt x="2700" y="451"/>
                    </a:lnTo>
                    <a:lnTo>
                      <a:pt x="2685" y="469"/>
                    </a:lnTo>
                    <a:lnTo>
                      <a:pt x="2665" y="487"/>
                    </a:lnTo>
                    <a:lnTo>
                      <a:pt x="2645" y="505"/>
                    </a:lnTo>
                    <a:lnTo>
                      <a:pt x="2620" y="522"/>
                    </a:lnTo>
                    <a:lnTo>
                      <a:pt x="2593" y="539"/>
                    </a:lnTo>
                    <a:lnTo>
                      <a:pt x="2562" y="556"/>
                    </a:lnTo>
                    <a:lnTo>
                      <a:pt x="2530" y="571"/>
                    </a:lnTo>
                    <a:lnTo>
                      <a:pt x="2494" y="586"/>
                    </a:lnTo>
                    <a:lnTo>
                      <a:pt x="2457" y="601"/>
                    </a:lnTo>
                    <a:lnTo>
                      <a:pt x="2416" y="615"/>
                    </a:lnTo>
                    <a:lnTo>
                      <a:pt x="2373" y="629"/>
                    </a:lnTo>
                    <a:lnTo>
                      <a:pt x="2328" y="642"/>
                    </a:lnTo>
                    <a:lnTo>
                      <a:pt x="2281" y="655"/>
                    </a:lnTo>
                    <a:lnTo>
                      <a:pt x="2230" y="666"/>
                    </a:lnTo>
                    <a:lnTo>
                      <a:pt x="2179" y="678"/>
                    </a:lnTo>
                    <a:lnTo>
                      <a:pt x="2126" y="688"/>
                    </a:lnTo>
                    <a:lnTo>
                      <a:pt x="2071" y="697"/>
                    </a:lnTo>
                    <a:lnTo>
                      <a:pt x="2014" y="706"/>
                    </a:lnTo>
                    <a:lnTo>
                      <a:pt x="1955" y="715"/>
                    </a:lnTo>
                    <a:lnTo>
                      <a:pt x="1895" y="723"/>
                    </a:lnTo>
                    <a:lnTo>
                      <a:pt x="1833" y="729"/>
                    </a:lnTo>
                    <a:lnTo>
                      <a:pt x="1770" y="736"/>
                    </a:lnTo>
                    <a:lnTo>
                      <a:pt x="1704" y="740"/>
                    </a:lnTo>
                    <a:lnTo>
                      <a:pt x="1638" y="745"/>
                    </a:lnTo>
                    <a:lnTo>
                      <a:pt x="1571" y="747"/>
                    </a:lnTo>
                    <a:lnTo>
                      <a:pt x="1503" y="750"/>
                    </a:lnTo>
                    <a:lnTo>
                      <a:pt x="1434" y="751"/>
                    </a:lnTo>
                    <a:lnTo>
                      <a:pt x="1363" y="752"/>
                    </a:lnTo>
                    <a:lnTo>
                      <a:pt x="1293" y="751"/>
                    </a:lnTo>
                    <a:lnTo>
                      <a:pt x="1224" y="750"/>
                    </a:lnTo>
                    <a:lnTo>
                      <a:pt x="1156" y="747"/>
                    </a:lnTo>
                    <a:lnTo>
                      <a:pt x="1089" y="745"/>
                    </a:lnTo>
                    <a:lnTo>
                      <a:pt x="1023" y="740"/>
                    </a:lnTo>
                    <a:lnTo>
                      <a:pt x="958" y="736"/>
                    </a:lnTo>
                    <a:lnTo>
                      <a:pt x="895" y="729"/>
                    </a:lnTo>
                    <a:lnTo>
                      <a:pt x="833" y="723"/>
                    </a:lnTo>
                    <a:lnTo>
                      <a:pt x="772" y="715"/>
                    </a:lnTo>
                    <a:lnTo>
                      <a:pt x="713" y="706"/>
                    </a:lnTo>
                    <a:lnTo>
                      <a:pt x="656" y="697"/>
                    </a:lnTo>
                    <a:lnTo>
                      <a:pt x="601" y="688"/>
                    </a:lnTo>
                    <a:lnTo>
                      <a:pt x="548" y="678"/>
                    </a:lnTo>
                    <a:lnTo>
                      <a:pt x="496" y="666"/>
                    </a:lnTo>
                    <a:lnTo>
                      <a:pt x="447" y="655"/>
                    </a:lnTo>
                    <a:lnTo>
                      <a:pt x="399" y="642"/>
                    </a:lnTo>
                    <a:lnTo>
                      <a:pt x="354" y="629"/>
                    </a:lnTo>
                    <a:lnTo>
                      <a:pt x="311" y="615"/>
                    </a:lnTo>
                    <a:lnTo>
                      <a:pt x="270" y="601"/>
                    </a:lnTo>
                    <a:lnTo>
                      <a:pt x="233" y="586"/>
                    </a:lnTo>
                    <a:lnTo>
                      <a:pt x="197" y="571"/>
                    </a:lnTo>
                    <a:lnTo>
                      <a:pt x="165" y="556"/>
                    </a:lnTo>
                    <a:lnTo>
                      <a:pt x="134" y="539"/>
                    </a:lnTo>
                    <a:lnTo>
                      <a:pt x="107" y="522"/>
                    </a:lnTo>
                    <a:lnTo>
                      <a:pt x="82" y="505"/>
                    </a:lnTo>
                    <a:lnTo>
                      <a:pt x="62" y="487"/>
                    </a:lnTo>
                    <a:lnTo>
                      <a:pt x="43" y="469"/>
                    </a:lnTo>
                    <a:lnTo>
                      <a:pt x="27" y="451"/>
                    </a:lnTo>
                    <a:lnTo>
                      <a:pt x="15" y="433"/>
                    </a:lnTo>
                    <a:lnTo>
                      <a:pt x="6" y="414"/>
                    </a:lnTo>
                    <a:lnTo>
                      <a:pt x="1" y="395"/>
                    </a:lnTo>
                    <a:lnTo>
                      <a:pt x="0" y="375"/>
                    </a:lnTo>
                    <a:lnTo>
                      <a:pt x="1" y="356"/>
                    </a:lnTo>
                    <a:lnTo>
                      <a:pt x="6" y="337"/>
                    </a:lnTo>
                    <a:lnTo>
                      <a:pt x="15" y="319"/>
                    </a:lnTo>
                    <a:lnTo>
                      <a:pt x="27" y="299"/>
                    </a:lnTo>
                    <a:lnTo>
                      <a:pt x="43" y="281"/>
                    </a:lnTo>
                    <a:lnTo>
                      <a:pt x="62" y="263"/>
                    </a:lnTo>
                    <a:lnTo>
                      <a:pt x="82" y="247"/>
                    </a:lnTo>
                    <a:lnTo>
                      <a:pt x="107" y="230"/>
                    </a:lnTo>
                    <a:lnTo>
                      <a:pt x="134" y="213"/>
                    </a:lnTo>
                    <a:lnTo>
                      <a:pt x="165" y="196"/>
                    </a:lnTo>
                    <a:lnTo>
                      <a:pt x="197" y="181"/>
                    </a:lnTo>
                    <a:lnTo>
                      <a:pt x="233" y="166"/>
                    </a:lnTo>
                    <a:lnTo>
                      <a:pt x="270" y="150"/>
                    </a:lnTo>
                    <a:lnTo>
                      <a:pt x="311" y="136"/>
                    </a:lnTo>
                    <a:lnTo>
                      <a:pt x="354" y="123"/>
                    </a:lnTo>
                    <a:lnTo>
                      <a:pt x="399" y="110"/>
                    </a:lnTo>
                    <a:lnTo>
                      <a:pt x="447" y="97"/>
                    </a:lnTo>
                    <a:lnTo>
                      <a:pt x="496" y="86"/>
                    </a:lnTo>
                    <a:lnTo>
                      <a:pt x="548" y="74"/>
                    </a:lnTo>
                    <a:lnTo>
                      <a:pt x="601" y="64"/>
                    </a:lnTo>
                    <a:lnTo>
                      <a:pt x="656" y="54"/>
                    </a:lnTo>
                    <a:lnTo>
                      <a:pt x="713" y="45"/>
                    </a:lnTo>
                    <a:lnTo>
                      <a:pt x="772" y="37"/>
                    </a:lnTo>
                    <a:lnTo>
                      <a:pt x="833" y="29"/>
                    </a:lnTo>
                    <a:lnTo>
                      <a:pt x="895" y="23"/>
                    </a:lnTo>
                    <a:lnTo>
                      <a:pt x="958" y="16"/>
                    </a:lnTo>
                    <a:lnTo>
                      <a:pt x="1023" y="11"/>
                    </a:lnTo>
                    <a:lnTo>
                      <a:pt x="1089" y="7"/>
                    </a:lnTo>
                    <a:lnTo>
                      <a:pt x="1156" y="3"/>
                    </a:lnTo>
                    <a:lnTo>
                      <a:pt x="1224" y="1"/>
                    </a:lnTo>
                    <a:lnTo>
                      <a:pt x="1293" y="0"/>
                    </a:lnTo>
                    <a:lnTo>
                      <a:pt x="1363" y="0"/>
                    </a:lnTo>
                    <a:close/>
                  </a:path>
                </a:pathLst>
              </a:custGeom>
              <a:solidFill>
                <a:srgbClr val="606062"/>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07" name="Google Shape;507;p8"/>
              <p:cNvSpPr/>
              <p:nvPr/>
            </p:nvSpPr>
            <p:spPr>
              <a:xfrm>
                <a:off x="2240413" y="2618730"/>
                <a:ext cx="1164685" cy="494257"/>
              </a:xfrm>
              <a:custGeom>
                <a:avLst/>
                <a:gdLst/>
                <a:ahLst/>
                <a:cxnLst/>
                <a:rect l="l" t="t" r="r" b="b"/>
                <a:pathLst>
                  <a:path w="2856" h="1212" extrusionOk="0">
                    <a:moveTo>
                      <a:pt x="2856" y="791"/>
                    </a:moveTo>
                    <a:lnTo>
                      <a:pt x="2852" y="813"/>
                    </a:lnTo>
                    <a:lnTo>
                      <a:pt x="2845" y="835"/>
                    </a:lnTo>
                    <a:lnTo>
                      <a:pt x="2835" y="855"/>
                    </a:lnTo>
                    <a:lnTo>
                      <a:pt x="2821" y="876"/>
                    </a:lnTo>
                    <a:lnTo>
                      <a:pt x="2804" y="896"/>
                    </a:lnTo>
                    <a:lnTo>
                      <a:pt x="2783" y="916"/>
                    </a:lnTo>
                    <a:lnTo>
                      <a:pt x="2760" y="936"/>
                    </a:lnTo>
                    <a:lnTo>
                      <a:pt x="2735" y="954"/>
                    </a:lnTo>
                    <a:lnTo>
                      <a:pt x="2705" y="974"/>
                    </a:lnTo>
                    <a:lnTo>
                      <a:pt x="2673" y="992"/>
                    </a:lnTo>
                    <a:lnTo>
                      <a:pt x="2638" y="1010"/>
                    </a:lnTo>
                    <a:lnTo>
                      <a:pt x="2601" y="1026"/>
                    </a:lnTo>
                    <a:lnTo>
                      <a:pt x="2561" y="1043"/>
                    </a:lnTo>
                    <a:lnTo>
                      <a:pt x="2518" y="1059"/>
                    </a:lnTo>
                    <a:lnTo>
                      <a:pt x="2475" y="1074"/>
                    </a:lnTo>
                    <a:lnTo>
                      <a:pt x="2427" y="1088"/>
                    </a:lnTo>
                    <a:lnTo>
                      <a:pt x="2378" y="1102"/>
                    </a:lnTo>
                    <a:lnTo>
                      <a:pt x="2325" y="1115"/>
                    </a:lnTo>
                    <a:lnTo>
                      <a:pt x="2273" y="1128"/>
                    </a:lnTo>
                    <a:lnTo>
                      <a:pt x="2217" y="1140"/>
                    </a:lnTo>
                    <a:lnTo>
                      <a:pt x="2159" y="1151"/>
                    </a:lnTo>
                    <a:lnTo>
                      <a:pt x="2100" y="1160"/>
                    </a:lnTo>
                    <a:lnTo>
                      <a:pt x="2040" y="1171"/>
                    </a:lnTo>
                    <a:lnTo>
                      <a:pt x="1977" y="1178"/>
                    </a:lnTo>
                    <a:lnTo>
                      <a:pt x="1912" y="1186"/>
                    </a:lnTo>
                    <a:lnTo>
                      <a:pt x="1847" y="1192"/>
                    </a:lnTo>
                    <a:lnTo>
                      <a:pt x="1780" y="1198"/>
                    </a:lnTo>
                    <a:lnTo>
                      <a:pt x="1711" y="1203"/>
                    </a:lnTo>
                    <a:lnTo>
                      <a:pt x="1642" y="1207"/>
                    </a:lnTo>
                    <a:lnTo>
                      <a:pt x="1571" y="1209"/>
                    </a:lnTo>
                    <a:lnTo>
                      <a:pt x="1500" y="1210"/>
                    </a:lnTo>
                    <a:lnTo>
                      <a:pt x="1427" y="1212"/>
                    </a:lnTo>
                    <a:lnTo>
                      <a:pt x="1355" y="1210"/>
                    </a:lnTo>
                    <a:lnTo>
                      <a:pt x="1284" y="1209"/>
                    </a:lnTo>
                    <a:lnTo>
                      <a:pt x="1213" y="1207"/>
                    </a:lnTo>
                    <a:lnTo>
                      <a:pt x="1144" y="1203"/>
                    </a:lnTo>
                    <a:lnTo>
                      <a:pt x="1076" y="1198"/>
                    </a:lnTo>
                    <a:lnTo>
                      <a:pt x="1009" y="1192"/>
                    </a:lnTo>
                    <a:lnTo>
                      <a:pt x="943" y="1186"/>
                    </a:lnTo>
                    <a:lnTo>
                      <a:pt x="879" y="1178"/>
                    </a:lnTo>
                    <a:lnTo>
                      <a:pt x="816" y="1171"/>
                    </a:lnTo>
                    <a:lnTo>
                      <a:pt x="755" y="1160"/>
                    </a:lnTo>
                    <a:lnTo>
                      <a:pt x="696" y="1151"/>
                    </a:lnTo>
                    <a:lnTo>
                      <a:pt x="638" y="1140"/>
                    </a:lnTo>
                    <a:lnTo>
                      <a:pt x="583" y="1128"/>
                    </a:lnTo>
                    <a:lnTo>
                      <a:pt x="529" y="1115"/>
                    </a:lnTo>
                    <a:lnTo>
                      <a:pt x="477" y="1102"/>
                    </a:lnTo>
                    <a:lnTo>
                      <a:pt x="428" y="1088"/>
                    </a:lnTo>
                    <a:lnTo>
                      <a:pt x="381" y="1074"/>
                    </a:lnTo>
                    <a:lnTo>
                      <a:pt x="337" y="1059"/>
                    </a:lnTo>
                    <a:lnTo>
                      <a:pt x="294" y="1043"/>
                    </a:lnTo>
                    <a:lnTo>
                      <a:pt x="255" y="1026"/>
                    </a:lnTo>
                    <a:lnTo>
                      <a:pt x="217" y="1010"/>
                    </a:lnTo>
                    <a:lnTo>
                      <a:pt x="182" y="992"/>
                    </a:lnTo>
                    <a:lnTo>
                      <a:pt x="150" y="974"/>
                    </a:lnTo>
                    <a:lnTo>
                      <a:pt x="121" y="954"/>
                    </a:lnTo>
                    <a:lnTo>
                      <a:pt x="95" y="936"/>
                    </a:lnTo>
                    <a:lnTo>
                      <a:pt x="72" y="916"/>
                    </a:lnTo>
                    <a:lnTo>
                      <a:pt x="51" y="896"/>
                    </a:lnTo>
                    <a:lnTo>
                      <a:pt x="34" y="876"/>
                    </a:lnTo>
                    <a:lnTo>
                      <a:pt x="20" y="855"/>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08" name="Google Shape;508;p8"/>
              <p:cNvSpPr/>
              <p:nvPr/>
            </p:nvSpPr>
            <p:spPr>
              <a:xfrm>
                <a:off x="2240413" y="2442559"/>
                <a:ext cx="1164685" cy="350711"/>
              </a:xfrm>
              <a:custGeom>
                <a:avLst/>
                <a:gdLst/>
                <a:ahLst/>
                <a:cxnLst/>
                <a:rect l="l" t="t" r="r" b="b"/>
                <a:pathLst>
                  <a:path w="2856" h="860" extrusionOk="0">
                    <a:moveTo>
                      <a:pt x="1427" y="0"/>
                    </a:moveTo>
                    <a:lnTo>
                      <a:pt x="1502" y="1"/>
                    </a:lnTo>
                    <a:lnTo>
                      <a:pt x="1574" y="3"/>
                    </a:lnTo>
                    <a:lnTo>
                      <a:pt x="1644" y="5"/>
                    </a:lnTo>
                    <a:lnTo>
                      <a:pt x="1715" y="9"/>
                    </a:lnTo>
                    <a:lnTo>
                      <a:pt x="1785" y="14"/>
                    </a:lnTo>
                    <a:lnTo>
                      <a:pt x="1852" y="19"/>
                    </a:lnTo>
                    <a:lnTo>
                      <a:pt x="1919" y="27"/>
                    </a:lnTo>
                    <a:lnTo>
                      <a:pt x="1983" y="35"/>
                    </a:lnTo>
                    <a:lnTo>
                      <a:pt x="2046" y="43"/>
                    </a:lnTo>
                    <a:lnTo>
                      <a:pt x="2108" y="53"/>
                    </a:lnTo>
                    <a:lnTo>
                      <a:pt x="2168" y="63"/>
                    </a:lnTo>
                    <a:lnTo>
                      <a:pt x="2226" y="73"/>
                    </a:lnTo>
                    <a:lnTo>
                      <a:pt x="2282" y="86"/>
                    </a:lnTo>
                    <a:lnTo>
                      <a:pt x="2336" y="99"/>
                    </a:lnTo>
                    <a:lnTo>
                      <a:pt x="2387" y="112"/>
                    </a:lnTo>
                    <a:lnTo>
                      <a:pt x="2437" y="126"/>
                    </a:lnTo>
                    <a:lnTo>
                      <a:pt x="2485" y="142"/>
                    </a:lnTo>
                    <a:lnTo>
                      <a:pt x="2529" y="157"/>
                    </a:lnTo>
                    <a:lnTo>
                      <a:pt x="2571" y="173"/>
                    </a:lnTo>
                    <a:lnTo>
                      <a:pt x="2611" y="189"/>
                    </a:lnTo>
                    <a:lnTo>
                      <a:pt x="2648" y="207"/>
                    </a:lnTo>
                    <a:lnTo>
                      <a:pt x="2683" y="225"/>
                    </a:lnTo>
                    <a:lnTo>
                      <a:pt x="2714" y="243"/>
                    </a:lnTo>
                    <a:lnTo>
                      <a:pt x="2744" y="263"/>
                    </a:lnTo>
                    <a:lnTo>
                      <a:pt x="2769" y="282"/>
                    </a:lnTo>
                    <a:lnTo>
                      <a:pt x="2791" y="303"/>
                    </a:lnTo>
                    <a:lnTo>
                      <a:pt x="2811" y="323"/>
                    </a:lnTo>
                    <a:lnTo>
                      <a:pt x="2826" y="344"/>
                    </a:lnTo>
                    <a:lnTo>
                      <a:pt x="2839" y="364"/>
                    </a:lnTo>
                    <a:lnTo>
                      <a:pt x="2848" y="386"/>
                    </a:lnTo>
                    <a:lnTo>
                      <a:pt x="2853" y="408"/>
                    </a:lnTo>
                    <a:lnTo>
                      <a:pt x="2856" y="430"/>
                    </a:lnTo>
                    <a:lnTo>
                      <a:pt x="2853" y="452"/>
                    </a:lnTo>
                    <a:lnTo>
                      <a:pt x="2848" y="474"/>
                    </a:lnTo>
                    <a:lnTo>
                      <a:pt x="2839" y="496"/>
                    </a:lnTo>
                    <a:lnTo>
                      <a:pt x="2826" y="516"/>
                    </a:lnTo>
                    <a:lnTo>
                      <a:pt x="2811" y="538"/>
                    </a:lnTo>
                    <a:lnTo>
                      <a:pt x="2791" y="557"/>
                    </a:lnTo>
                    <a:lnTo>
                      <a:pt x="2769" y="578"/>
                    </a:lnTo>
                    <a:lnTo>
                      <a:pt x="2744" y="597"/>
                    </a:lnTo>
                    <a:lnTo>
                      <a:pt x="2714" y="617"/>
                    </a:lnTo>
                    <a:lnTo>
                      <a:pt x="2683" y="635"/>
                    </a:lnTo>
                    <a:lnTo>
                      <a:pt x="2648" y="653"/>
                    </a:lnTo>
                    <a:lnTo>
                      <a:pt x="2611" y="671"/>
                    </a:lnTo>
                    <a:lnTo>
                      <a:pt x="2571" y="687"/>
                    </a:lnTo>
                    <a:lnTo>
                      <a:pt x="2529" y="704"/>
                    </a:lnTo>
                    <a:lnTo>
                      <a:pt x="2485" y="720"/>
                    </a:lnTo>
                    <a:lnTo>
                      <a:pt x="2437" y="734"/>
                    </a:lnTo>
                    <a:lnTo>
                      <a:pt x="2387" y="748"/>
                    </a:lnTo>
                    <a:lnTo>
                      <a:pt x="2336" y="762"/>
                    </a:lnTo>
                    <a:lnTo>
                      <a:pt x="2282" y="775"/>
                    </a:lnTo>
                    <a:lnTo>
                      <a:pt x="2226" y="786"/>
                    </a:lnTo>
                    <a:lnTo>
                      <a:pt x="2168" y="798"/>
                    </a:lnTo>
                    <a:lnTo>
                      <a:pt x="2108" y="808"/>
                    </a:lnTo>
                    <a:lnTo>
                      <a:pt x="2046" y="817"/>
                    </a:lnTo>
                    <a:lnTo>
                      <a:pt x="1983" y="826"/>
                    </a:lnTo>
                    <a:lnTo>
                      <a:pt x="1919" y="834"/>
                    </a:lnTo>
                    <a:lnTo>
                      <a:pt x="1852" y="840"/>
                    </a:lnTo>
                    <a:lnTo>
                      <a:pt x="1785" y="846"/>
                    </a:lnTo>
                    <a:lnTo>
                      <a:pt x="1715" y="851"/>
                    </a:lnTo>
                    <a:lnTo>
                      <a:pt x="1644" y="855"/>
                    </a:lnTo>
                    <a:lnTo>
                      <a:pt x="1574" y="857"/>
                    </a:lnTo>
                    <a:lnTo>
                      <a:pt x="1502" y="860"/>
                    </a:lnTo>
                    <a:lnTo>
                      <a:pt x="1427" y="860"/>
                    </a:lnTo>
                    <a:lnTo>
                      <a:pt x="1354" y="860"/>
                    </a:lnTo>
                    <a:lnTo>
                      <a:pt x="1282" y="857"/>
                    </a:lnTo>
                    <a:lnTo>
                      <a:pt x="1211" y="855"/>
                    </a:lnTo>
                    <a:lnTo>
                      <a:pt x="1140" y="851"/>
                    </a:lnTo>
                    <a:lnTo>
                      <a:pt x="1070" y="846"/>
                    </a:lnTo>
                    <a:lnTo>
                      <a:pt x="1004" y="840"/>
                    </a:lnTo>
                    <a:lnTo>
                      <a:pt x="937" y="834"/>
                    </a:lnTo>
                    <a:lnTo>
                      <a:pt x="872" y="826"/>
                    </a:lnTo>
                    <a:lnTo>
                      <a:pt x="809" y="817"/>
                    </a:lnTo>
                    <a:lnTo>
                      <a:pt x="747" y="808"/>
                    </a:lnTo>
                    <a:lnTo>
                      <a:pt x="687" y="798"/>
                    </a:lnTo>
                    <a:lnTo>
                      <a:pt x="629" y="786"/>
                    </a:lnTo>
                    <a:lnTo>
                      <a:pt x="574" y="775"/>
                    </a:lnTo>
                    <a:lnTo>
                      <a:pt x="520" y="762"/>
                    </a:lnTo>
                    <a:lnTo>
                      <a:pt x="468" y="748"/>
                    </a:lnTo>
                    <a:lnTo>
                      <a:pt x="418" y="734"/>
                    </a:lnTo>
                    <a:lnTo>
                      <a:pt x="370" y="720"/>
                    </a:lnTo>
                    <a:lnTo>
                      <a:pt x="325" y="704"/>
                    </a:lnTo>
                    <a:lnTo>
                      <a:pt x="284" y="687"/>
                    </a:lnTo>
                    <a:lnTo>
                      <a:pt x="244" y="671"/>
                    </a:lnTo>
                    <a:lnTo>
                      <a:pt x="207" y="653"/>
                    </a:lnTo>
                    <a:lnTo>
                      <a:pt x="172" y="635"/>
                    </a:lnTo>
                    <a:lnTo>
                      <a:pt x="141" y="617"/>
                    </a:lnTo>
                    <a:lnTo>
                      <a:pt x="112" y="597"/>
                    </a:lnTo>
                    <a:lnTo>
                      <a:pt x="86" y="578"/>
                    </a:lnTo>
                    <a:lnTo>
                      <a:pt x="64" y="557"/>
                    </a:lnTo>
                    <a:lnTo>
                      <a:pt x="45" y="538"/>
                    </a:lnTo>
                    <a:lnTo>
                      <a:pt x="29" y="516"/>
                    </a:lnTo>
                    <a:lnTo>
                      <a:pt x="16" y="496"/>
                    </a:lnTo>
                    <a:lnTo>
                      <a:pt x="7" y="474"/>
                    </a:lnTo>
                    <a:lnTo>
                      <a:pt x="2" y="452"/>
                    </a:lnTo>
                    <a:lnTo>
                      <a:pt x="0" y="430"/>
                    </a:lnTo>
                    <a:lnTo>
                      <a:pt x="2" y="408"/>
                    </a:lnTo>
                    <a:lnTo>
                      <a:pt x="7" y="386"/>
                    </a:lnTo>
                    <a:lnTo>
                      <a:pt x="16" y="364"/>
                    </a:lnTo>
                    <a:lnTo>
                      <a:pt x="29" y="344"/>
                    </a:lnTo>
                    <a:lnTo>
                      <a:pt x="45" y="323"/>
                    </a:lnTo>
                    <a:lnTo>
                      <a:pt x="64" y="303"/>
                    </a:lnTo>
                    <a:lnTo>
                      <a:pt x="86" y="282"/>
                    </a:lnTo>
                    <a:lnTo>
                      <a:pt x="112" y="263"/>
                    </a:lnTo>
                    <a:lnTo>
                      <a:pt x="141" y="243"/>
                    </a:lnTo>
                    <a:lnTo>
                      <a:pt x="172" y="225"/>
                    </a:lnTo>
                    <a:lnTo>
                      <a:pt x="207" y="207"/>
                    </a:lnTo>
                    <a:lnTo>
                      <a:pt x="244" y="189"/>
                    </a:lnTo>
                    <a:lnTo>
                      <a:pt x="284" y="173"/>
                    </a:lnTo>
                    <a:lnTo>
                      <a:pt x="325" y="157"/>
                    </a:lnTo>
                    <a:lnTo>
                      <a:pt x="370" y="142"/>
                    </a:lnTo>
                    <a:lnTo>
                      <a:pt x="418" y="126"/>
                    </a:lnTo>
                    <a:lnTo>
                      <a:pt x="468" y="112"/>
                    </a:lnTo>
                    <a:lnTo>
                      <a:pt x="520" y="99"/>
                    </a:lnTo>
                    <a:lnTo>
                      <a:pt x="574" y="86"/>
                    </a:lnTo>
                    <a:lnTo>
                      <a:pt x="629" y="73"/>
                    </a:lnTo>
                    <a:lnTo>
                      <a:pt x="687" y="63"/>
                    </a:lnTo>
                    <a:lnTo>
                      <a:pt x="747" y="53"/>
                    </a:lnTo>
                    <a:lnTo>
                      <a:pt x="809" y="43"/>
                    </a:lnTo>
                    <a:lnTo>
                      <a:pt x="872" y="35"/>
                    </a:lnTo>
                    <a:lnTo>
                      <a:pt x="937" y="27"/>
                    </a:lnTo>
                    <a:lnTo>
                      <a:pt x="1004" y="19"/>
                    </a:lnTo>
                    <a:lnTo>
                      <a:pt x="1070" y="14"/>
                    </a:lnTo>
                    <a:lnTo>
                      <a:pt x="1140" y="9"/>
                    </a:lnTo>
                    <a:lnTo>
                      <a:pt x="1211" y="5"/>
                    </a:lnTo>
                    <a:lnTo>
                      <a:pt x="1282" y="3"/>
                    </a:lnTo>
                    <a:lnTo>
                      <a:pt x="1354" y="1"/>
                    </a:lnTo>
                    <a:lnTo>
                      <a:pt x="1427" y="0"/>
                    </a:lnTo>
                    <a:close/>
                  </a:path>
                </a:pathLst>
              </a:custGeom>
              <a:solidFill>
                <a:srgbClr val="A9ABAE"/>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09" name="Google Shape;509;p8"/>
              <p:cNvSpPr/>
              <p:nvPr/>
            </p:nvSpPr>
            <p:spPr>
              <a:xfrm>
                <a:off x="2364539" y="2467534"/>
                <a:ext cx="918065" cy="253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5"/>
                    </a:lnTo>
                    <a:lnTo>
                      <a:pt x="2071" y="54"/>
                    </a:lnTo>
                    <a:lnTo>
                      <a:pt x="2126" y="64"/>
                    </a:lnTo>
                    <a:lnTo>
                      <a:pt x="2179" y="75"/>
                    </a:lnTo>
                    <a:lnTo>
                      <a:pt x="2230" y="86"/>
                    </a:lnTo>
                    <a:lnTo>
                      <a:pt x="2281" y="98"/>
                    </a:lnTo>
                    <a:lnTo>
                      <a:pt x="2328" y="111"/>
                    </a:lnTo>
                    <a:lnTo>
                      <a:pt x="2373" y="124"/>
                    </a:lnTo>
                    <a:lnTo>
                      <a:pt x="2416" y="138"/>
                    </a:lnTo>
                    <a:lnTo>
                      <a:pt x="2457" y="152"/>
                    </a:lnTo>
                    <a:lnTo>
                      <a:pt x="2494" y="166"/>
                    </a:lnTo>
                    <a:lnTo>
                      <a:pt x="2530" y="181"/>
                    </a:lnTo>
                    <a:lnTo>
                      <a:pt x="2562" y="197"/>
                    </a:lnTo>
                    <a:lnTo>
                      <a:pt x="2593" y="214"/>
                    </a:lnTo>
                    <a:lnTo>
                      <a:pt x="2620" y="230"/>
                    </a:lnTo>
                    <a:lnTo>
                      <a:pt x="2645" y="247"/>
                    </a:lnTo>
                    <a:lnTo>
                      <a:pt x="2665" y="265"/>
                    </a:lnTo>
                    <a:lnTo>
                      <a:pt x="2685" y="282"/>
                    </a:lnTo>
                    <a:lnTo>
                      <a:pt x="2700" y="301"/>
                    </a:lnTo>
                    <a:lnTo>
                      <a:pt x="2712" y="319"/>
                    </a:lnTo>
                    <a:lnTo>
                      <a:pt x="2721" y="338"/>
                    </a:lnTo>
                    <a:lnTo>
                      <a:pt x="2726" y="356"/>
                    </a:lnTo>
                    <a:lnTo>
                      <a:pt x="2727" y="377"/>
                    </a:lnTo>
                    <a:lnTo>
                      <a:pt x="2726" y="396"/>
                    </a:lnTo>
                    <a:lnTo>
                      <a:pt x="2721" y="414"/>
                    </a:lnTo>
                    <a:lnTo>
                      <a:pt x="2712" y="434"/>
                    </a:lnTo>
                    <a:lnTo>
                      <a:pt x="2700" y="452"/>
                    </a:lnTo>
                    <a:lnTo>
                      <a:pt x="2685" y="471"/>
                    </a:lnTo>
                    <a:lnTo>
                      <a:pt x="2665" y="488"/>
                    </a:lnTo>
                    <a:lnTo>
                      <a:pt x="2645" y="506"/>
                    </a:lnTo>
                    <a:lnTo>
                      <a:pt x="2620" y="522"/>
                    </a:lnTo>
                    <a:lnTo>
                      <a:pt x="2593" y="539"/>
                    </a:lnTo>
                    <a:lnTo>
                      <a:pt x="2562" y="556"/>
                    </a:lnTo>
                    <a:lnTo>
                      <a:pt x="2530" y="571"/>
                    </a:lnTo>
                    <a:lnTo>
                      <a:pt x="2494" y="587"/>
                    </a:lnTo>
                    <a:lnTo>
                      <a:pt x="2457" y="601"/>
                    </a:lnTo>
                    <a:lnTo>
                      <a:pt x="2416" y="616"/>
                    </a:lnTo>
                    <a:lnTo>
                      <a:pt x="2373" y="629"/>
                    </a:lnTo>
                    <a:lnTo>
                      <a:pt x="2328" y="642"/>
                    </a:lnTo>
                    <a:lnTo>
                      <a:pt x="2281" y="655"/>
                    </a:lnTo>
                    <a:lnTo>
                      <a:pt x="2230" y="667"/>
                    </a:lnTo>
                    <a:lnTo>
                      <a:pt x="2179" y="678"/>
                    </a:lnTo>
                    <a:lnTo>
                      <a:pt x="2126" y="688"/>
                    </a:lnTo>
                    <a:lnTo>
                      <a:pt x="2071" y="699"/>
                    </a:lnTo>
                    <a:lnTo>
                      <a:pt x="2014" y="708"/>
                    </a:lnTo>
                    <a:lnTo>
                      <a:pt x="1955" y="715"/>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5"/>
                    </a:lnTo>
                    <a:lnTo>
                      <a:pt x="713" y="708"/>
                    </a:lnTo>
                    <a:lnTo>
                      <a:pt x="656" y="699"/>
                    </a:lnTo>
                    <a:lnTo>
                      <a:pt x="601" y="688"/>
                    </a:lnTo>
                    <a:lnTo>
                      <a:pt x="548" y="678"/>
                    </a:lnTo>
                    <a:lnTo>
                      <a:pt x="496" y="667"/>
                    </a:lnTo>
                    <a:lnTo>
                      <a:pt x="447" y="655"/>
                    </a:lnTo>
                    <a:lnTo>
                      <a:pt x="399" y="642"/>
                    </a:lnTo>
                    <a:lnTo>
                      <a:pt x="354" y="629"/>
                    </a:lnTo>
                    <a:lnTo>
                      <a:pt x="311" y="616"/>
                    </a:lnTo>
                    <a:lnTo>
                      <a:pt x="270" y="601"/>
                    </a:lnTo>
                    <a:lnTo>
                      <a:pt x="233" y="587"/>
                    </a:lnTo>
                    <a:lnTo>
                      <a:pt x="197" y="571"/>
                    </a:lnTo>
                    <a:lnTo>
                      <a:pt x="165" y="556"/>
                    </a:lnTo>
                    <a:lnTo>
                      <a:pt x="134" y="539"/>
                    </a:lnTo>
                    <a:lnTo>
                      <a:pt x="107" y="522"/>
                    </a:lnTo>
                    <a:lnTo>
                      <a:pt x="82" y="506"/>
                    </a:lnTo>
                    <a:lnTo>
                      <a:pt x="62" y="488"/>
                    </a:lnTo>
                    <a:lnTo>
                      <a:pt x="43" y="471"/>
                    </a:lnTo>
                    <a:lnTo>
                      <a:pt x="27" y="452"/>
                    </a:lnTo>
                    <a:lnTo>
                      <a:pt x="15" y="434"/>
                    </a:lnTo>
                    <a:lnTo>
                      <a:pt x="6" y="414"/>
                    </a:lnTo>
                    <a:lnTo>
                      <a:pt x="1" y="396"/>
                    </a:lnTo>
                    <a:lnTo>
                      <a:pt x="0" y="377"/>
                    </a:lnTo>
                    <a:lnTo>
                      <a:pt x="1" y="356"/>
                    </a:lnTo>
                    <a:lnTo>
                      <a:pt x="6" y="338"/>
                    </a:lnTo>
                    <a:lnTo>
                      <a:pt x="15" y="319"/>
                    </a:lnTo>
                    <a:lnTo>
                      <a:pt x="27" y="301"/>
                    </a:lnTo>
                    <a:lnTo>
                      <a:pt x="43" y="282"/>
                    </a:lnTo>
                    <a:lnTo>
                      <a:pt x="62" y="265"/>
                    </a:lnTo>
                    <a:lnTo>
                      <a:pt x="82" y="247"/>
                    </a:lnTo>
                    <a:lnTo>
                      <a:pt x="107" y="230"/>
                    </a:lnTo>
                    <a:lnTo>
                      <a:pt x="134" y="214"/>
                    </a:lnTo>
                    <a:lnTo>
                      <a:pt x="165" y="197"/>
                    </a:lnTo>
                    <a:lnTo>
                      <a:pt x="197" y="181"/>
                    </a:lnTo>
                    <a:lnTo>
                      <a:pt x="233" y="166"/>
                    </a:lnTo>
                    <a:lnTo>
                      <a:pt x="270" y="152"/>
                    </a:lnTo>
                    <a:lnTo>
                      <a:pt x="311" y="138"/>
                    </a:lnTo>
                    <a:lnTo>
                      <a:pt x="354" y="124"/>
                    </a:lnTo>
                    <a:lnTo>
                      <a:pt x="399" y="111"/>
                    </a:lnTo>
                    <a:lnTo>
                      <a:pt x="447" y="98"/>
                    </a:lnTo>
                    <a:lnTo>
                      <a:pt x="496" y="86"/>
                    </a:lnTo>
                    <a:lnTo>
                      <a:pt x="548" y="75"/>
                    </a:lnTo>
                    <a:lnTo>
                      <a:pt x="601" y="64"/>
                    </a:lnTo>
                    <a:lnTo>
                      <a:pt x="656" y="54"/>
                    </a:lnTo>
                    <a:lnTo>
                      <a:pt x="713" y="45"/>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gradFill>
                <a:gsLst>
                  <a:gs pos="0">
                    <a:srgbClr val="119D96"/>
                  </a:gs>
                  <a:gs pos="100000">
                    <a:srgbClr val="4AB9C4"/>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grpSp>
        <p:nvGrpSpPr>
          <p:cNvPr id="510" name="Google Shape;510;p8"/>
          <p:cNvGrpSpPr/>
          <p:nvPr/>
        </p:nvGrpSpPr>
        <p:grpSpPr>
          <a:xfrm>
            <a:off x="373132" y="5224103"/>
            <a:ext cx="3960695" cy="453960"/>
            <a:chOff x="373132" y="5224103"/>
            <a:chExt cx="3960695" cy="453960"/>
          </a:xfrm>
        </p:grpSpPr>
        <p:sp>
          <p:nvSpPr>
            <p:cNvPr id="511" name="Google Shape;511;p8"/>
            <p:cNvSpPr/>
            <p:nvPr/>
          </p:nvSpPr>
          <p:spPr>
            <a:xfrm>
              <a:off x="373132" y="5224103"/>
              <a:ext cx="3609717" cy="238902"/>
            </a:xfrm>
            <a:prstGeom prst="rect">
              <a:avLst/>
            </a:prstGeom>
            <a:noFill/>
            <a:ln>
              <a:noFill/>
            </a:ln>
          </p:spPr>
          <p:txBody>
            <a:bodyPr spcFirstLastPara="1" wrap="square" lIns="72000" tIns="36000" rIns="72000" bIns="36000" anchor="t" anchorCtr="0">
              <a:spAutoFit/>
            </a:bodyPr>
            <a:lstStyle/>
            <a:p>
              <a:pPr marL="0" marR="0" lvl="0" indent="0" algn="r" rtl="0">
                <a:lnSpc>
                  <a:spcPct val="90000"/>
                </a:lnSpc>
                <a:spcBef>
                  <a:spcPts val="0"/>
                </a:spcBef>
                <a:spcAft>
                  <a:spcPts val="0"/>
                </a:spcAft>
                <a:buClr>
                  <a:srgbClr val="000000"/>
                </a:buClr>
                <a:buSzPts val="1200"/>
                <a:buFont typeface="Arial"/>
                <a:buNone/>
              </a:pPr>
              <a:r>
                <a:rPr lang="en-US" sz="1200" b="1" i="0" u="none" strike="noStrike" cap="none">
                  <a:solidFill>
                    <a:srgbClr val="2D75B6"/>
                  </a:solidFill>
                  <a:latin typeface="Roboto"/>
                  <a:ea typeface="Roboto"/>
                  <a:cs typeface="Roboto"/>
                  <a:sym typeface="Roboto"/>
                </a:rPr>
                <a:t>Blue Waters:</a:t>
              </a:r>
              <a:endParaRPr sz="1400" b="0" i="0" u="none" strike="noStrike" cap="none">
                <a:solidFill>
                  <a:srgbClr val="000000"/>
                </a:solidFill>
                <a:latin typeface="Arial"/>
                <a:ea typeface="Arial"/>
                <a:cs typeface="Arial"/>
                <a:sym typeface="Arial"/>
              </a:endParaRPr>
            </a:p>
          </p:txBody>
        </p:sp>
        <p:sp>
          <p:nvSpPr>
            <p:cNvPr id="512" name="Google Shape;512;p8"/>
            <p:cNvSpPr/>
            <p:nvPr/>
          </p:nvSpPr>
          <p:spPr>
            <a:xfrm>
              <a:off x="373132" y="5420694"/>
              <a:ext cx="3609717" cy="257369"/>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595959"/>
                  </a:solidFill>
                  <a:latin typeface="Roboto Light"/>
                  <a:ea typeface="Roboto Light"/>
                  <a:cs typeface="Roboto Light"/>
                  <a:sym typeface="Roboto Light"/>
                </a:rPr>
                <a:t>673,000 CPU node-hours, 329,000 GPU node-hours</a:t>
              </a:r>
              <a:endParaRPr sz="1400" b="0" i="0" u="none" strike="noStrike" cap="none">
                <a:solidFill>
                  <a:srgbClr val="000000"/>
                </a:solidFill>
                <a:latin typeface="Arial"/>
                <a:ea typeface="Arial"/>
                <a:cs typeface="Arial"/>
                <a:sym typeface="Arial"/>
              </a:endParaRPr>
            </a:p>
          </p:txBody>
        </p:sp>
        <p:grpSp>
          <p:nvGrpSpPr>
            <p:cNvPr id="513" name="Google Shape;513;p8"/>
            <p:cNvGrpSpPr/>
            <p:nvPr/>
          </p:nvGrpSpPr>
          <p:grpSpPr>
            <a:xfrm>
              <a:off x="4059421" y="5261068"/>
              <a:ext cx="274406" cy="165259"/>
              <a:chOff x="2240413" y="2442559"/>
              <a:chExt cx="1164685" cy="701421"/>
            </a:xfrm>
          </p:grpSpPr>
          <p:sp>
            <p:nvSpPr>
              <p:cNvPr id="514" name="Google Shape;514;p8"/>
              <p:cNvSpPr/>
              <p:nvPr/>
            </p:nvSpPr>
            <p:spPr>
              <a:xfrm>
                <a:off x="2268144" y="2837312"/>
                <a:ext cx="1110856" cy="306668"/>
              </a:xfrm>
              <a:custGeom>
                <a:avLst/>
                <a:gdLst/>
                <a:ahLst/>
                <a:cxnLst/>
                <a:rect l="l" t="t" r="r" b="b"/>
                <a:pathLst>
                  <a:path w="2727" h="752" extrusionOk="0">
                    <a:moveTo>
                      <a:pt x="1363" y="0"/>
                    </a:moveTo>
                    <a:lnTo>
                      <a:pt x="1434" y="0"/>
                    </a:lnTo>
                    <a:lnTo>
                      <a:pt x="1503" y="1"/>
                    </a:lnTo>
                    <a:lnTo>
                      <a:pt x="1571" y="3"/>
                    </a:lnTo>
                    <a:lnTo>
                      <a:pt x="1638" y="7"/>
                    </a:lnTo>
                    <a:lnTo>
                      <a:pt x="1704" y="11"/>
                    </a:lnTo>
                    <a:lnTo>
                      <a:pt x="1770" y="16"/>
                    </a:lnTo>
                    <a:lnTo>
                      <a:pt x="1833" y="23"/>
                    </a:lnTo>
                    <a:lnTo>
                      <a:pt x="1895" y="29"/>
                    </a:lnTo>
                    <a:lnTo>
                      <a:pt x="1955" y="37"/>
                    </a:lnTo>
                    <a:lnTo>
                      <a:pt x="2014" y="45"/>
                    </a:lnTo>
                    <a:lnTo>
                      <a:pt x="2071" y="54"/>
                    </a:lnTo>
                    <a:lnTo>
                      <a:pt x="2126" y="64"/>
                    </a:lnTo>
                    <a:lnTo>
                      <a:pt x="2179" y="74"/>
                    </a:lnTo>
                    <a:lnTo>
                      <a:pt x="2230" y="86"/>
                    </a:lnTo>
                    <a:lnTo>
                      <a:pt x="2281" y="97"/>
                    </a:lnTo>
                    <a:lnTo>
                      <a:pt x="2328" y="110"/>
                    </a:lnTo>
                    <a:lnTo>
                      <a:pt x="2373" y="123"/>
                    </a:lnTo>
                    <a:lnTo>
                      <a:pt x="2416" y="136"/>
                    </a:lnTo>
                    <a:lnTo>
                      <a:pt x="2457" y="150"/>
                    </a:lnTo>
                    <a:lnTo>
                      <a:pt x="2494" y="166"/>
                    </a:lnTo>
                    <a:lnTo>
                      <a:pt x="2530" y="181"/>
                    </a:lnTo>
                    <a:lnTo>
                      <a:pt x="2562" y="196"/>
                    </a:lnTo>
                    <a:lnTo>
                      <a:pt x="2593" y="213"/>
                    </a:lnTo>
                    <a:lnTo>
                      <a:pt x="2620" y="230"/>
                    </a:lnTo>
                    <a:lnTo>
                      <a:pt x="2645" y="247"/>
                    </a:lnTo>
                    <a:lnTo>
                      <a:pt x="2665" y="263"/>
                    </a:lnTo>
                    <a:lnTo>
                      <a:pt x="2685" y="281"/>
                    </a:lnTo>
                    <a:lnTo>
                      <a:pt x="2700" y="299"/>
                    </a:lnTo>
                    <a:lnTo>
                      <a:pt x="2712" y="319"/>
                    </a:lnTo>
                    <a:lnTo>
                      <a:pt x="2721" y="337"/>
                    </a:lnTo>
                    <a:lnTo>
                      <a:pt x="2726" y="356"/>
                    </a:lnTo>
                    <a:lnTo>
                      <a:pt x="2727" y="375"/>
                    </a:lnTo>
                    <a:lnTo>
                      <a:pt x="2726" y="395"/>
                    </a:lnTo>
                    <a:lnTo>
                      <a:pt x="2721" y="414"/>
                    </a:lnTo>
                    <a:lnTo>
                      <a:pt x="2712" y="433"/>
                    </a:lnTo>
                    <a:lnTo>
                      <a:pt x="2700" y="451"/>
                    </a:lnTo>
                    <a:lnTo>
                      <a:pt x="2685" y="469"/>
                    </a:lnTo>
                    <a:lnTo>
                      <a:pt x="2665" y="487"/>
                    </a:lnTo>
                    <a:lnTo>
                      <a:pt x="2645" y="505"/>
                    </a:lnTo>
                    <a:lnTo>
                      <a:pt x="2620" y="522"/>
                    </a:lnTo>
                    <a:lnTo>
                      <a:pt x="2593" y="539"/>
                    </a:lnTo>
                    <a:lnTo>
                      <a:pt x="2562" y="556"/>
                    </a:lnTo>
                    <a:lnTo>
                      <a:pt x="2530" y="571"/>
                    </a:lnTo>
                    <a:lnTo>
                      <a:pt x="2494" y="586"/>
                    </a:lnTo>
                    <a:lnTo>
                      <a:pt x="2457" y="601"/>
                    </a:lnTo>
                    <a:lnTo>
                      <a:pt x="2416" y="615"/>
                    </a:lnTo>
                    <a:lnTo>
                      <a:pt x="2373" y="629"/>
                    </a:lnTo>
                    <a:lnTo>
                      <a:pt x="2328" y="642"/>
                    </a:lnTo>
                    <a:lnTo>
                      <a:pt x="2281" y="655"/>
                    </a:lnTo>
                    <a:lnTo>
                      <a:pt x="2230" y="666"/>
                    </a:lnTo>
                    <a:lnTo>
                      <a:pt x="2179" y="678"/>
                    </a:lnTo>
                    <a:lnTo>
                      <a:pt x="2126" y="688"/>
                    </a:lnTo>
                    <a:lnTo>
                      <a:pt x="2071" y="697"/>
                    </a:lnTo>
                    <a:lnTo>
                      <a:pt x="2014" y="706"/>
                    </a:lnTo>
                    <a:lnTo>
                      <a:pt x="1955" y="715"/>
                    </a:lnTo>
                    <a:lnTo>
                      <a:pt x="1895" y="723"/>
                    </a:lnTo>
                    <a:lnTo>
                      <a:pt x="1833" y="729"/>
                    </a:lnTo>
                    <a:lnTo>
                      <a:pt x="1770" y="736"/>
                    </a:lnTo>
                    <a:lnTo>
                      <a:pt x="1704" y="740"/>
                    </a:lnTo>
                    <a:lnTo>
                      <a:pt x="1638" y="745"/>
                    </a:lnTo>
                    <a:lnTo>
                      <a:pt x="1571" y="747"/>
                    </a:lnTo>
                    <a:lnTo>
                      <a:pt x="1503" y="750"/>
                    </a:lnTo>
                    <a:lnTo>
                      <a:pt x="1434" y="751"/>
                    </a:lnTo>
                    <a:lnTo>
                      <a:pt x="1363" y="752"/>
                    </a:lnTo>
                    <a:lnTo>
                      <a:pt x="1293" y="751"/>
                    </a:lnTo>
                    <a:lnTo>
                      <a:pt x="1224" y="750"/>
                    </a:lnTo>
                    <a:lnTo>
                      <a:pt x="1156" y="747"/>
                    </a:lnTo>
                    <a:lnTo>
                      <a:pt x="1089" y="745"/>
                    </a:lnTo>
                    <a:lnTo>
                      <a:pt x="1023" y="740"/>
                    </a:lnTo>
                    <a:lnTo>
                      <a:pt x="958" y="736"/>
                    </a:lnTo>
                    <a:lnTo>
                      <a:pt x="895" y="729"/>
                    </a:lnTo>
                    <a:lnTo>
                      <a:pt x="833" y="723"/>
                    </a:lnTo>
                    <a:lnTo>
                      <a:pt x="772" y="715"/>
                    </a:lnTo>
                    <a:lnTo>
                      <a:pt x="713" y="706"/>
                    </a:lnTo>
                    <a:lnTo>
                      <a:pt x="656" y="697"/>
                    </a:lnTo>
                    <a:lnTo>
                      <a:pt x="601" y="688"/>
                    </a:lnTo>
                    <a:lnTo>
                      <a:pt x="548" y="678"/>
                    </a:lnTo>
                    <a:lnTo>
                      <a:pt x="496" y="666"/>
                    </a:lnTo>
                    <a:lnTo>
                      <a:pt x="447" y="655"/>
                    </a:lnTo>
                    <a:lnTo>
                      <a:pt x="399" y="642"/>
                    </a:lnTo>
                    <a:lnTo>
                      <a:pt x="354" y="629"/>
                    </a:lnTo>
                    <a:lnTo>
                      <a:pt x="311" y="615"/>
                    </a:lnTo>
                    <a:lnTo>
                      <a:pt x="270" y="601"/>
                    </a:lnTo>
                    <a:lnTo>
                      <a:pt x="233" y="586"/>
                    </a:lnTo>
                    <a:lnTo>
                      <a:pt x="197" y="571"/>
                    </a:lnTo>
                    <a:lnTo>
                      <a:pt x="165" y="556"/>
                    </a:lnTo>
                    <a:lnTo>
                      <a:pt x="134" y="539"/>
                    </a:lnTo>
                    <a:lnTo>
                      <a:pt x="107" y="522"/>
                    </a:lnTo>
                    <a:lnTo>
                      <a:pt x="82" y="505"/>
                    </a:lnTo>
                    <a:lnTo>
                      <a:pt x="62" y="487"/>
                    </a:lnTo>
                    <a:lnTo>
                      <a:pt x="43" y="469"/>
                    </a:lnTo>
                    <a:lnTo>
                      <a:pt x="27" y="451"/>
                    </a:lnTo>
                    <a:lnTo>
                      <a:pt x="15" y="433"/>
                    </a:lnTo>
                    <a:lnTo>
                      <a:pt x="6" y="414"/>
                    </a:lnTo>
                    <a:lnTo>
                      <a:pt x="1" y="395"/>
                    </a:lnTo>
                    <a:lnTo>
                      <a:pt x="0" y="375"/>
                    </a:lnTo>
                    <a:lnTo>
                      <a:pt x="1" y="356"/>
                    </a:lnTo>
                    <a:lnTo>
                      <a:pt x="6" y="337"/>
                    </a:lnTo>
                    <a:lnTo>
                      <a:pt x="15" y="319"/>
                    </a:lnTo>
                    <a:lnTo>
                      <a:pt x="27" y="299"/>
                    </a:lnTo>
                    <a:lnTo>
                      <a:pt x="43" y="281"/>
                    </a:lnTo>
                    <a:lnTo>
                      <a:pt x="62" y="263"/>
                    </a:lnTo>
                    <a:lnTo>
                      <a:pt x="82" y="247"/>
                    </a:lnTo>
                    <a:lnTo>
                      <a:pt x="107" y="230"/>
                    </a:lnTo>
                    <a:lnTo>
                      <a:pt x="134" y="213"/>
                    </a:lnTo>
                    <a:lnTo>
                      <a:pt x="165" y="196"/>
                    </a:lnTo>
                    <a:lnTo>
                      <a:pt x="197" y="181"/>
                    </a:lnTo>
                    <a:lnTo>
                      <a:pt x="233" y="166"/>
                    </a:lnTo>
                    <a:lnTo>
                      <a:pt x="270" y="150"/>
                    </a:lnTo>
                    <a:lnTo>
                      <a:pt x="311" y="136"/>
                    </a:lnTo>
                    <a:lnTo>
                      <a:pt x="354" y="123"/>
                    </a:lnTo>
                    <a:lnTo>
                      <a:pt x="399" y="110"/>
                    </a:lnTo>
                    <a:lnTo>
                      <a:pt x="447" y="97"/>
                    </a:lnTo>
                    <a:lnTo>
                      <a:pt x="496" y="86"/>
                    </a:lnTo>
                    <a:lnTo>
                      <a:pt x="548" y="74"/>
                    </a:lnTo>
                    <a:lnTo>
                      <a:pt x="601" y="64"/>
                    </a:lnTo>
                    <a:lnTo>
                      <a:pt x="656" y="54"/>
                    </a:lnTo>
                    <a:lnTo>
                      <a:pt x="713" y="45"/>
                    </a:lnTo>
                    <a:lnTo>
                      <a:pt x="772" y="37"/>
                    </a:lnTo>
                    <a:lnTo>
                      <a:pt x="833" y="29"/>
                    </a:lnTo>
                    <a:lnTo>
                      <a:pt x="895" y="23"/>
                    </a:lnTo>
                    <a:lnTo>
                      <a:pt x="958" y="16"/>
                    </a:lnTo>
                    <a:lnTo>
                      <a:pt x="1023" y="11"/>
                    </a:lnTo>
                    <a:lnTo>
                      <a:pt x="1089" y="7"/>
                    </a:lnTo>
                    <a:lnTo>
                      <a:pt x="1156" y="3"/>
                    </a:lnTo>
                    <a:lnTo>
                      <a:pt x="1224" y="1"/>
                    </a:lnTo>
                    <a:lnTo>
                      <a:pt x="1293" y="0"/>
                    </a:lnTo>
                    <a:lnTo>
                      <a:pt x="1363" y="0"/>
                    </a:lnTo>
                    <a:close/>
                  </a:path>
                </a:pathLst>
              </a:custGeom>
              <a:solidFill>
                <a:srgbClr val="606062"/>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15" name="Google Shape;515;p8"/>
              <p:cNvSpPr/>
              <p:nvPr/>
            </p:nvSpPr>
            <p:spPr>
              <a:xfrm>
                <a:off x="2240413" y="2618730"/>
                <a:ext cx="1164685" cy="494257"/>
              </a:xfrm>
              <a:custGeom>
                <a:avLst/>
                <a:gdLst/>
                <a:ahLst/>
                <a:cxnLst/>
                <a:rect l="l" t="t" r="r" b="b"/>
                <a:pathLst>
                  <a:path w="2856" h="1212" extrusionOk="0">
                    <a:moveTo>
                      <a:pt x="2856" y="791"/>
                    </a:moveTo>
                    <a:lnTo>
                      <a:pt x="2852" y="813"/>
                    </a:lnTo>
                    <a:lnTo>
                      <a:pt x="2845" y="835"/>
                    </a:lnTo>
                    <a:lnTo>
                      <a:pt x="2835" y="855"/>
                    </a:lnTo>
                    <a:lnTo>
                      <a:pt x="2821" y="876"/>
                    </a:lnTo>
                    <a:lnTo>
                      <a:pt x="2804" y="896"/>
                    </a:lnTo>
                    <a:lnTo>
                      <a:pt x="2783" y="916"/>
                    </a:lnTo>
                    <a:lnTo>
                      <a:pt x="2760" y="936"/>
                    </a:lnTo>
                    <a:lnTo>
                      <a:pt x="2735" y="954"/>
                    </a:lnTo>
                    <a:lnTo>
                      <a:pt x="2705" y="974"/>
                    </a:lnTo>
                    <a:lnTo>
                      <a:pt x="2673" y="992"/>
                    </a:lnTo>
                    <a:lnTo>
                      <a:pt x="2638" y="1010"/>
                    </a:lnTo>
                    <a:lnTo>
                      <a:pt x="2601" y="1026"/>
                    </a:lnTo>
                    <a:lnTo>
                      <a:pt x="2561" y="1043"/>
                    </a:lnTo>
                    <a:lnTo>
                      <a:pt x="2518" y="1059"/>
                    </a:lnTo>
                    <a:lnTo>
                      <a:pt x="2475" y="1074"/>
                    </a:lnTo>
                    <a:lnTo>
                      <a:pt x="2427" y="1088"/>
                    </a:lnTo>
                    <a:lnTo>
                      <a:pt x="2378" y="1102"/>
                    </a:lnTo>
                    <a:lnTo>
                      <a:pt x="2325" y="1115"/>
                    </a:lnTo>
                    <a:lnTo>
                      <a:pt x="2273" y="1128"/>
                    </a:lnTo>
                    <a:lnTo>
                      <a:pt x="2217" y="1140"/>
                    </a:lnTo>
                    <a:lnTo>
                      <a:pt x="2159" y="1151"/>
                    </a:lnTo>
                    <a:lnTo>
                      <a:pt x="2100" y="1160"/>
                    </a:lnTo>
                    <a:lnTo>
                      <a:pt x="2040" y="1171"/>
                    </a:lnTo>
                    <a:lnTo>
                      <a:pt x="1977" y="1178"/>
                    </a:lnTo>
                    <a:lnTo>
                      <a:pt x="1912" y="1186"/>
                    </a:lnTo>
                    <a:lnTo>
                      <a:pt x="1847" y="1192"/>
                    </a:lnTo>
                    <a:lnTo>
                      <a:pt x="1780" y="1198"/>
                    </a:lnTo>
                    <a:lnTo>
                      <a:pt x="1711" y="1203"/>
                    </a:lnTo>
                    <a:lnTo>
                      <a:pt x="1642" y="1207"/>
                    </a:lnTo>
                    <a:lnTo>
                      <a:pt x="1571" y="1209"/>
                    </a:lnTo>
                    <a:lnTo>
                      <a:pt x="1500" y="1210"/>
                    </a:lnTo>
                    <a:lnTo>
                      <a:pt x="1427" y="1212"/>
                    </a:lnTo>
                    <a:lnTo>
                      <a:pt x="1355" y="1210"/>
                    </a:lnTo>
                    <a:lnTo>
                      <a:pt x="1284" y="1209"/>
                    </a:lnTo>
                    <a:lnTo>
                      <a:pt x="1213" y="1207"/>
                    </a:lnTo>
                    <a:lnTo>
                      <a:pt x="1144" y="1203"/>
                    </a:lnTo>
                    <a:lnTo>
                      <a:pt x="1076" y="1198"/>
                    </a:lnTo>
                    <a:lnTo>
                      <a:pt x="1009" y="1192"/>
                    </a:lnTo>
                    <a:lnTo>
                      <a:pt x="943" y="1186"/>
                    </a:lnTo>
                    <a:lnTo>
                      <a:pt x="879" y="1178"/>
                    </a:lnTo>
                    <a:lnTo>
                      <a:pt x="816" y="1171"/>
                    </a:lnTo>
                    <a:lnTo>
                      <a:pt x="755" y="1160"/>
                    </a:lnTo>
                    <a:lnTo>
                      <a:pt x="696" y="1151"/>
                    </a:lnTo>
                    <a:lnTo>
                      <a:pt x="638" y="1140"/>
                    </a:lnTo>
                    <a:lnTo>
                      <a:pt x="583" y="1128"/>
                    </a:lnTo>
                    <a:lnTo>
                      <a:pt x="529" y="1115"/>
                    </a:lnTo>
                    <a:lnTo>
                      <a:pt x="477" y="1102"/>
                    </a:lnTo>
                    <a:lnTo>
                      <a:pt x="428" y="1088"/>
                    </a:lnTo>
                    <a:lnTo>
                      <a:pt x="381" y="1074"/>
                    </a:lnTo>
                    <a:lnTo>
                      <a:pt x="337" y="1059"/>
                    </a:lnTo>
                    <a:lnTo>
                      <a:pt x="294" y="1043"/>
                    </a:lnTo>
                    <a:lnTo>
                      <a:pt x="255" y="1026"/>
                    </a:lnTo>
                    <a:lnTo>
                      <a:pt x="217" y="1010"/>
                    </a:lnTo>
                    <a:lnTo>
                      <a:pt x="182" y="992"/>
                    </a:lnTo>
                    <a:lnTo>
                      <a:pt x="150" y="974"/>
                    </a:lnTo>
                    <a:lnTo>
                      <a:pt x="121" y="954"/>
                    </a:lnTo>
                    <a:lnTo>
                      <a:pt x="95" y="936"/>
                    </a:lnTo>
                    <a:lnTo>
                      <a:pt x="72" y="916"/>
                    </a:lnTo>
                    <a:lnTo>
                      <a:pt x="51" y="896"/>
                    </a:lnTo>
                    <a:lnTo>
                      <a:pt x="34" y="876"/>
                    </a:lnTo>
                    <a:lnTo>
                      <a:pt x="20" y="855"/>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16" name="Google Shape;516;p8"/>
              <p:cNvSpPr/>
              <p:nvPr/>
            </p:nvSpPr>
            <p:spPr>
              <a:xfrm>
                <a:off x="2240413" y="2442559"/>
                <a:ext cx="1164685" cy="350711"/>
              </a:xfrm>
              <a:custGeom>
                <a:avLst/>
                <a:gdLst/>
                <a:ahLst/>
                <a:cxnLst/>
                <a:rect l="l" t="t" r="r" b="b"/>
                <a:pathLst>
                  <a:path w="2856" h="860" extrusionOk="0">
                    <a:moveTo>
                      <a:pt x="1427" y="0"/>
                    </a:moveTo>
                    <a:lnTo>
                      <a:pt x="1502" y="1"/>
                    </a:lnTo>
                    <a:lnTo>
                      <a:pt x="1574" y="3"/>
                    </a:lnTo>
                    <a:lnTo>
                      <a:pt x="1644" y="5"/>
                    </a:lnTo>
                    <a:lnTo>
                      <a:pt x="1715" y="9"/>
                    </a:lnTo>
                    <a:lnTo>
                      <a:pt x="1785" y="14"/>
                    </a:lnTo>
                    <a:lnTo>
                      <a:pt x="1852" y="19"/>
                    </a:lnTo>
                    <a:lnTo>
                      <a:pt x="1919" y="27"/>
                    </a:lnTo>
                    <a:lnTo>
                      <a:pt x="1983" y="35"/>
                    </a:lnTo>
                    <a:lnTo>
                      <a:pt x="2046" y="43"/>
                    </a:lnTo>
                    <a:lnTo>
                      <a:pt x="2108" y="53"/>
                    </a:lnTo>
                    <a:lnTo>
                      <a:pt x="2168" y="63"/>
                    </a:lnTo>
                    <a:lnTo>
                      <a:pt x="2226" y="73"/>
                    </a:lnTo>
                    <a:lnTo>
                      <a:pt x="2282" y="86"/>
                    </a:lnTo>
                    <a:lnTo>
                      <a:pt x="2336" y="99"/>
                    </a:lnTo>
                    <a:lnTo>
                      <a:pt x="2387" y="112"/>
                    </a:lnTo>
                    <a:lnTo>
                      <a:pt x="2437" y="126"/>
                    </a:lnTo>
                    <a:lnTo>
                      <a:pt x="2485" y="142"/>
                    </a:lnTo>
                    <a:lnTo>
                      <a:pt x="2529" y="157"/>
                    </a:lnTo>
                    <a:lnTo>
                      <a:pt x="2571" y="173"/>
                    </a:lnTo>
                    <a:lnTo>
                      <a:pt x="2611" y="189"/>
                    </a:lnTo>
                    <a:lnTo>
                      <a:pt x="2648" y="207"/>
                    </a:lnTo>
                    <a:lnTo>
                      <a:pt x="2683" y="225"/>
                    </a:lnTo>
                    <a:lnTo>
                      <a:pt x="2714" y="243"/>
                    </a:lnTo>
                    <a:lnTo>
                      <a:pt x="2744" y="263"/>
                    </a:lnTo>
                    <a:lnTo>
                      <a:pt x="2769" y="282"/>
                    </a:lnTo>
                    <a:lnTo>
                      <a:pt x="2791" y="303"/>
                    </a:lnTo>
                    <a:lnTo>
                      <a:pt x="2811" y="323"/>
                    </a:lnTo>
                    <a:lnTo>
                      <a:pt x="2826" y="344"/>
                    </a:lnTo>
                    <a:lnTo>
                      <a:pt x="2839" y="364"/>
                    </a:lnTo>
                    <a:lnTo>
                      <a:pt x="2848" y="386"/>
                    </a:lnTo>
                    <a:lnTo>
                      <a:pt x="2853" y="408"/>
                    </a:lnTo>
                    <a:lnTo>
                      <a:pt x="2856" y="430"/>
                    </a:lnTo>
                    <a:lnTo>
                      <a:pt x="2853" y="452"/>
                    </a:lnTo>
                    <a:lnTo>
                      <a:pt x="2848" y="474"/>
                    </a:lnTo>
                    <a:lnTo>
                      <a:pt x="2839" y="496"/>
                    </a:lnTo>
                    <a:lnTo>
                      <a:pt x="2826" y="516"/>
                    </a:lnTo>
                    <a:lnTo>
                      <a:pt x="2811" y="538"/>
                    </a:lnTo>
                    <a:lnTo>
                      <a:pt x="2791" y="557"/>
                    </a:lnTo>
                    <a:lnTo>
                      <a:pt x="2769" y="578"/>
                    </a:lnTo>
                    <a:lnTo>
                      <a:pt x="2744" y="597"/>
                    </a:lnTo>
                    <a:lnTo>
                      <a:pt x="2714" y="617"/>
                    </a:lnTo>
                    <a:lnTo>
                      <a:pt x="2683" y="635"/>
                    </a:lnTo>
                    <a:lnTo>
                      <a:pt x="2648" y="653"/>
                    </a:lnTo>
                    <a:lnTo>
                      <a:pt x="2611" y="671"/>
                    </a:lnTo>
                    <a:lnTo>
                      <a:pt x="2571" y="687"/>
                    </a:lnTo>
                    <a:lnTo>
                      <a:pt x="2529" y="704"/>
                    </a:lnTo>
                    <a:lnTo>
                      <a:pt x="2485" y="720"/>
                    </a:lnTo>
                    <a:lnTo>
                      <a:pt x="2437" y="734"/>
                    </a:lnTo>
                    <a:lnTo>
                      <a:pt x="2387" y="748"/>
                    </a:lnTo>
                    <a:lnTo>
                      <a:pt x="2336" y="762"/>
                    </a:lnTo>
                    <a:lnTo>
                      <a:pt x="2282" y="775"/>
                    </a:lnTo>
                    <a:lnTo>
                      <a:pt x="2226" y="786"/>
                    </a:lnTo>
                    <a:lnTo>
                      <a:pt x="2168" y="798"/>
                    </a:lnTo>
                    <a:lnTo>
                      <a:pt x="2108" y="808"/>
                    </a:lnTo>
                    <a:lnTo>
                      <a:pt x="2046" y="817"/>
                    </a:lnTo>
                    <a:lnTo>
                      <a:pt x="1983" y="826"/>
                    </a:lnTo>
                    <a:lnTo>
                      <a:pt x="1919" y="834"/>
                    </a:lnTo>
                    <a:lnTo>
                      <a:pt x="1852" y="840"/>
                    </a:lnTo>
                    <a:lnTo>
                      <a:pt x="1785" y="846"/>
                    </a:lnTo>
                    <a:lnTo>
                      <a:pt x="1715" y="851"/>
                    </a:lnTo>
                    <a:lnTo>
                      <a:pt x="1644" y="855"/>
                    </a:lnTo>
                    <a:lnTo>
                      <a:pt x="1574" y="857"/>
                    </a:lnTo>
                    <a:lnTo>
                      <a:pt x="1502" y="860"/>
                    </a:lnTo>
                    <a:lnTo>
                      <a:pt x="1427" y="860"/>
                    </a:lnTo>
                    <a:lnTo>
                      <a:pt x="1354" y="860"/>
                    </a:lnTo>
                    <a:lnTo>
                      <a:pt x="1282" y="857"/>
                    </a:lnTo>
                    <a:lnTo>
                      <a:pt x="1211" y="855"/>
                    </a:lnTo>
                    <a:lnTo>
                      <a:pt x="1140" y="851"/>
                    </a:lnTo>
                    <a:lnTo>
                      <a:pt x="1070" y="846"/>
                    </a:lnTo>
                    <a:lnTo>
                      <a:pt x="1004" y="840"/>
                    </a:lnTo>
                    <a:lnTo>
                      <a:pt x="937" y="834"/>
                    </a:lnTo>
                    <a:lnTo>
                      <a:pt x="872" y="826"/>
                    </a:lnTo>
                    <a:lnTo>
                      <a:pt x="809" y="817"/>
                    </a:lnTo>
                    <a:lnTo>
                      <a:pt x="747" y="808"/>
                    </a:lnTo>
                    <a:lnTo>
                      <a:pt x="687" y="798"/>
                    </a:lnTo>
                    <a:lnTo>
                      <a:pt x="629" y="786"/>
                    </a:lnTo>
                    <a:lnTo>
                      <a:pt x="574" y="775"/>
                    </a:lnTo>
                    <a:lnTo>
                      <a:pt x="520" y="762"/>
                    </a:lnTo>
                    <a:lnTo>
                      <a:pt x="468" y="748"/>
                    </a:lnTo>
                    <a:lnTo>
                      <a:pt x="418" y="734"/>
                    </a:lnTo>
                    <a:lnTo>
                      <a:pt x="370" y="720"/>
                    </a:lnTo>
                    <a:lnTo>
                      <a:pt x="325" y="704"/>
                    </a:lnTo>
                    <a:lnTo>
                      <a:pt x="284" y="687"/>
                    </a:lnTo>
                    <a:lnTo>
                      <a:pt x="244" y="671"/>
                    </a:lnTo>
                    <a:lnTo>
                      <a:pt x="207" y="653"/>
                    </a:lnTo>
                    <a:lnTo>
                      <a:pt x="172" y="635"/>
                    </a:lnTo>
                    <a:lnTo>
                      <a:pt x="141" y="617"/>
                    </a:lnTo>
                    <a:lnTo>
                      <a:pt x="112" y="597"/>
                    </a:lnTo>
                    <a:lnTo>
                      <a:pt x="86" y="578"/>
                    </a:lnTo>
                    <a:lnTo>
                      <a:pt x="64" y="557"/>
                    </a:lnTo>
                    <a:lnTo>
                      <a:pt x="45" y="538"/>
                    </a:lnTo>
                    <a:lnTo>
                      <a:pt x="29" y="516"/>
                    </a:lnTo>
                    <a:lnTo>
                      <a:pt x="16" y="496"/>
                    </a:lnTo>
                    <a:lnTo>
                      <a:pt x="7" y="474"/>
                    </a:lnTo>
                    <a:lnTo>
                      <a:pt x="2" y="452"/>
                    </a:lnTo>
                    <a:lnTo>
                      <a:pt x="0" y="430"/>
                    </a:lnTo>
                    <a:lnTo>
                      <a:pt x="2" y="408"/>
                    </a:lnTo>
                    <a:lnTo>
                      <a:pt x="7" y="386"/>
                    </a:lnTo>
                    <a:lnTo>
                      <a:pt x="16" y="364"/>
                    </a:lnTo>
                    <a:lnTo>
                      <a:pt x="29" y="344"/>
                    </a:lnTo>
                    <a:lnTo>
                      <a:pt x="45" y="323"/>
                    </a:lnTo>
                    <a:lnTo>
                      <a:pt x="64" y="303"/>
                    </a:lnTo>
                    <a:lnTo>
                      <a:pt x="86" y="282"/>
                    </a:lnTo>
                    <a:lnTo>
                      <a:pt x="112" y="263"/>
                    </a:lnTo>
                    <a:lnTo>
                      <a:pt x="141" y="243"/>
                    </a:lnTo>
                    <a:lnTo>
                      <a:pt x="172" y="225"/>
                    </a:lnTo>
                    <a:lnTo>
                      <a:pt x="207" y="207"/>
                    </a:lnTo>
                    <a:lnTo>
                      <a:pt x="244" y="189"/>
                    </a:lnTo>
                    <a:lnTo>
                      <a:pt x="284" y="173"/>
                    </a:lnTo>
                    <a:lnTo>
                      <a:pt x="325" y="157"/>
                    </a:lnTo>
                    <a:lnTo>
                      <a:pt x="370" y="142"/>
                    </a:lnTo>
                    <a:lnTo>
                      <a:pt x="418" y="126"/>
                    </a:lnTo>
                    <a:lnTo>
                      <a:pt x="468" y="112"/>
                    </a:lnTo>
                    <a:lnTo>
                      <a:pt x="520" y="99"/>
                    </a:lnTo>
                    <a:lnTo>
                      <a:pt x="574" y="86"/>
                    </a:lnTo>
                    <a:lnTo>
                      <a:pt x="629" y="73"/>
                    </a:lnTo>
                    <a:lnTo>
                      <a:pt x="687" y="63"/>
                    </a:lnTo>
                    <a:lnTo>
                      <a:pt x="747" y="53"/>
                    </a:lnTo>
                    <a:lnTo>
                      <a:pt x="809" y="43"/>
                    </a:lnTo>
                    <a:lnTo>
                      <a:pt x="872" y="35"/>
                    </a:lnTo>
                    <a:lnTo>
                      <a:pt x="937" y="27"/>
                    </a:lnTo>
                    <a:lnTo>
                      <a:pt x="1004" y="19"/>
                    </a:lnTo>
                    <a:lnTo>
                      <a:pt x="1070" y="14"/>
                    </a:lnTo>
                    <a:lnTo>
                      <a:pt x="1140" y="9"/>
                    </a:lnTo>
                    <a:lnTo>
                      <a:pt x="1211" y="5"/>
                    </a:lnTo>
                    <a:lnTo>
                      <a:pt x="1282" y="3"/>
                    </a:lnTo>
                    <a:lnTo>
                      <a:pt x="1354" y="1"/>
                    </a:lnTo>
                    <a:lnTo>
                      <a:pt x="1427" y="0"/>
                    </a:lnTo>
                    <a:close/>
                  </a:path>
                </a:pathLst>
              </a:custGeom>
              <a:solidFill>
                <a:srgbClr val="A9ABAE"/>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17" name="Google Shape;517;p8"/>
              <p:cNvSpPr/>
              <p:nvPr/>
            </p:nvSpPr>
            <p:spPr>
              <a:xfrm>
                <a:off x="2364539" y="2467534"/>
                <a:ext cx="918065" cy="253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5"/>
                    </a:lnTo>
                    <a:lnTo>
                      <a:pt x="2071" y="54"/>
                    </a:lnTo>
                    <a:lnTo>
                      <a:pt x="2126" y="64"/>
                    </a:lnTo>
                    <a:lnTo>
                      <a:pt x="2179" y="75"/>
                    </a:lnTo>
                    <a:lnTo>
                      <a:pt x="2230" y="86"/>
                    </a:lnTo>
                    <a:lnTo>
                      <a:pt x="2281" y="98"/>
                    </a:lnTo>
                    <a:lnTo>
                      <a:pt x="2328" y="111"/>
                    </a:lnTo>
                    <a:lnTo>
                      <a:pt x="2373" y="124"/>
                    </a:lnTo>
                    <a:lnTo>
                      <a:pt x="2416" y="138"/>
                    </a:lnTo>
                    <a:lnTo>
                      <a:pt x="2457" y="152"/>
                    </a:lnTo>
                    <a:lnTo>
                      <a:pt x="2494" y="166"/>
                    </a:lnTo>
                    <a:lnTo>
                      <a:pt x="2530" y="181"/>
                    </a:lnTo>
                    <a:lnTo>
                      <a:pt x="2562" y="197"/>
                    </a:lnTo>
                    <a:lnTo>
                      <a:pt x="2593" y="214"/>
                    </a:lnTo>
                    <a:lnTo>
                      <a:pt x="2620" y="230"/>
                    </a:lnTo>
                    <a:lnTo>
                      <a:pt x="2645" y="247"/>
                    </a:lnTo>
                    <a:lnTo>
                      <a:pt x="2665" y="265"/>
                    </a:lnTo>
                    <a:lnTo>
                      <a:pt x="2685" y="282"/>
                    </a:lnTo>
                    <a:lnTo>
                      <a:pt x="2700" y="301"/>
                    </a:lnTo>
                    <a:lnTo>
                      <a:pt x="2712" y="319"/>
                    </a:lnTo>
                    <a:lnTo>
                      <a:pt x="2721" y="338"/>
                    </a:lnTo>
                    <a:lnTo>
                      <a:pt x="2726" y="356"/>
                    </a:lnTo>
                    <a:lnTo>
                      <a:pt x="2727" y="377"/>
                    </a:lnTo>
                    <a:lnTo>
                      <a:pt x="2726" y="396"/>
                    </a:lnTo>
                    <a:lnTo>
                      <a:pt x="2721" y="414"/>
                    </a:lnTo>
                    <a:lnTo>
                      <a:pt x="2712" y="434"/>
                    </a:lnTo>
                    <a:lnTo>
                      <a:pt x="2700" y="452"/>
                    </a:lnTo>
                    <a:lnTo>
                      <a:pt x="2685" y="471"/>
                    </a:lnTo>
                    <a:lnTo>
                      <a:pt x="2665" y="488"/>
                    </a:lnTo>
                    <a:lnTo>
                      <a:pt x="2645" y="506"/>
                    </a:lnTo>
                    <a:lnTo>
                      <a:pt x="2620" y="522"/>
                    </a:lnTo>
                    <a:lnTo>
                      <a:pt x="2593" y="539"/>
                    </a:lnTo>
                    <a:lnTo>
                      <a:pt x="2562" y="556"/>
                    </a:lnTo>
                    <a:lnTo>
                      <a:pt x="2530" y="571"/>
                    </a:lnTo>
                    <a:lnTo>
                      <a:pt x="2494" y="587"/>
                    </a:lnTo>
                    <a:lnTo>
                      <a:pt x="2457" y="601"/>
                    </a:lnTo>
                    <a:lnTo>
                      <a:pt x="2416" y="616"/>
                    </a:lnTo>
                    <a:lnTo>
                      <a:pt x="2373" y="629"/>
                    </a:lnTo>
                    <a:lnTo>
                      <a:pt x="2328" y="642"/>
                    </a:lnTo>
                    <a:lnTo>
                      <a:pt x="2281" y="655"/>
                    </a:lnTo>
                    <a:lnTo>
                      <a:pt x="2230" y="667"/>
                    </a:lnTo>
                    <a:lnTo>
                      <a:pt x="2179" y="678"/>
                    </a:lnTo>
                    <a:lnTo>
                      <a:pt x="2126" y="688"/>
                    </a:lnTo>
                    <a:lnTo>
                      <a:pt x="2071" y="699"/>
                    </a:lnTo>
                    <a:lnTo>
                      <a:pt x="2014" y="708"/>
                    </a:lnTo>
                    <a:lnTo>
                      <a:pt x="1955" y="715"/>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5"/>
                    </a:lnTo>
                    <a:lnTo>
                      <a:pt x="713" y="708"/>
                    </a:lnTo>
                    <a:lnTo>
                      <a:pt x="656" y="699"/>
                    </a:lnTo>
                    <a:lnTo>
                      <a:pt x="601" y="688"/>
                    </a:lnTo>
                    <a:lnTo>
                      <a:pt x="548" y="678"/>
                    </a:lnTo>
                    <a:lnTo>
                      <a:pt x="496" y="667"/>
                    </a:lnTo>
                    <a:lnTo>
                      <a:pt x="447" y="655"/>
                    </a:lnTo>
                    <a:lnTo>
                      <a:pt x="399" y="642"/>
                    </a:lnTo>
                    <a:lnTo>
                      <a:pt x="354" y="629"/>
                    </a:lnTo>
                    <a:lnTo>
                      <a:pt x="311" y="616"/>
                    </a:lnTo>
                    <a:lnTo>
                      <a:pt x="270" y="601"/>
                    </a:lnTo>
                    <a:lnTo>
                      <a:pt x="233" y="587"/>
                    </a:lnTo>
                    <a:lnTo>
                      <a:pt x="197" y="571"/>
                    </a:lnTo>
                    <a:lnTo>
                      <a:pt x="165" y="556"/>
                    </a:lnTo>
                    <a:lnTo>
                      <a:pt x="134" y="539"/>
                    </a:lnTo>
                    <a:lnTo>
                      <a:pt x="107" y="522"/>
                    </a:lnTo>
                    <a:lnTo>
                      <a:pt x="82" y="506"/>
                    </a:lnTo>
                    <a:lnTo>
                      <a:pt x="62" y="488"/>
                    </a:lnTo>
                    <a:lnTo>
                      <a:pt x="43" y="471"/>
                    </a:lnTo>
                    <a:lnTo>
                      <a:pt x="27" y="452"/>
                    </a:lnTo>
                    <a:lnTo>
                      <a:pt x="15" y="434"/>
                    </a:lnTo>
                    <a:lnTo>
                      <a:pt x="6" y="414"/>
                    </a:lnTo>
                    <a:lnTo>
                      <a:pt x="1" y="396"/>
                    </a:lnTo>
                    <a:lnTo>
                      <a:pt x="0" y="377"/>
                    </a:lnTo>
                    <a:lnTo>
                      <a:pt x="1" y="356"/>
                    </a:lnTo>
                    <a:lnTo>
                      <a:pt x="6" y="338"/>
                    </a:lnTo>
                    <a:lnTo>
                      <a:pt x="15" y="319"/>
                    </a:lnTo>
                    <a:lnTo>
                      <a:pt x="27" y="301"/>
                    </a:lnTo>
                    <a:lnTo>
                      <a:pt x="43" y="282"/>
                    </a:lnTo>
                    <a:lnTo>
                      <a:pt x="62" y="265"/>
                    </a:lnTo>
                    <a:lnTo>
                      <a:pt x="82" y="247"/>
                    </a:lnTo>
                    <a:lnTo>
                      <a:pt x="107" y="230"/>
                    </a:lnTo>
                    <a:lnTo>
                      <a:pt x="134" y="214"/>
                    </a:lnTo>
                    <a:lnTo>
                      <a:pt x="165" y="197"/>
                    </a:lnTo>
                    <a:lnTo>
                      <a:pt x="197" y="181"/>
                    </a:lnTo>
                    <a:lnTo>
                      <a:pt x="233" y="166"/>
                    </a:lnTo>
                    <a:lnTo>
                      <a:pt x="270" y="152"/>
                    </a:lnTo>
                    <a:lnTo>
                      <a:pt x="311" y="138"/>
                    </a:lnTo>
                    <a:lnTo>
                      <a:pt x="354" y="124"/>
                    </a:lnTo>
                    <a:lnTo>
                      <a:pt x="399" y="111"/>
                    </a:lnTo>
                    <a:lnTo>
                      <a:pt x="447" y="98"/>
                    </a:lnTo>
                    <a:lnTo>
                      <a:pt x="496" y="86"/>
                    </a:lnTo>
                    <a:lnTo>
                      <a:pt x="548" y="75"/>
                    </a:lnTo>
                    <a:lnTo>
                      <a:pt x="601" y="64"/>
                    </a:lnTo>
                    <a:lnTo>
                      <a:pt x="656" y="54"/>
                    </a:lnTo>
                    <a:lnTo>
                      <a:pt x="713" y="45"/>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gradFill>
                <a:gsLst>
                  <a:gs pos="0">
                    <a:srgbClr val="2E75B5"/>
                  </a:gs>
                  <a:gs pos="100000">
                    <a:srgbClr val="2D75B6"/>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cxnSp>
        <p:nvCxnSpPr>
          <p:cNvPr id="518" name="Google Shape;518;p8"/>
          <p:cNvCxnSpPr/>
          <p:nvPr/>
        </p:nvCxnSpPr>
        <p:spPr>
          <a:xfrm rot="10800000">
            <a:off x="470018" y="2907872"/>
            <a:ext cx="3881637" cy="0"/>
          </a:xfrm>
          <a:prstGeom prst="straightConnector1">
            <a:avLst/>
          </a:prstGeom>
          <a:noFill/>
          <a:ln w="9525" cap="flat" cmpd="sng">
            <a:solidFill>
              <a:srgbClr val="D8D8D8"/>
            </a:solidFill>
            <a:prstDash val="dash"/>
            <a:miter lim="800000"/>
            <a:headEnd type="none" w="sm" len="sm"/>
            <a:tailEnd type="none" w="sm" len="sm"/>
          </a:ln>
        </p:spPr>
      </p:cxnSp>
      <p:cxnSp>
        <p:nvCxnSpPr>
          <p:cNvPr id="519" name="Google Shape;519;p8"/>
          <p:cNvCxnSpPr/>
          <p:nvPr/>
        </p:nvCxnSpPr>
        <p:spPr>
          <a:xfrm rot="10800000">
            <a:off x="470018" y="4335842"/>
            <a:ext cx="3881637" cy="0"/>
          </a:xfrm>
          <a:prstGeom prst="straightConnector1">
            <a:avLst/>
          </a:prstGeom>
          <a:noFill/>
          <a:ln w="9525" cap="flat" cmpd="sng">
            <a:solidFill>
              <a:srgbClr val="D8D8D8"/>
            </a:solidFill>
            <a:prstDash val="dash"/>
            <a:miter lim="800000"/>
            <a:headEnd type="none" w="sm" len="sm"/>
            <a:tailEnd type="none" w="sm" len="sm"/>
          </a:ln>
        </p:spPr>
      </p:cxnSp>
      <p:cxnSp>
        <p:nvCxnSpPr>
          <p:cNvPr id="520" name="Google Shape;520;p8"/>
          <p:cNvCxnSpPr/>
          <p:nvPr/>
        </p:nvCxnSpPr>
        <p:spPr>
          <a:xfrm rot="10800000">
            <a:off x="470018" y="5076264"/>
            <a:ext cx="3881637" cy="0"/>
          </a:xfrm>
          <a:prstGeom prst="straightConnector1">
            <a:avLst/>
          </a:prstGeom>
          <a:noFill/>
          <a:ln w="9525" cap="flat" cmpd="sng">
            <a:solidFill>
              <a:srgbClr val="D8D8D8"/>
            </a:solidFill>
            <a:prstDash val="dash"/>
            <a:miter lim="800000"/>
            <a:headEnd type="none" w="sm" len="sm"/>
            <a:tailEnd type="none" w="sm" len="sm"/>
          </a:ln>
        </p:spPr>
      </p:cxnSp>
      <p:sp>
        <p:nvSpPr>
          <p:cNvPr id="521" name="Google Shape;521;p8"/>
          <p:cNvSpPr/>
          <p:nvPr/>
        </p:nvSpPr>
        <p:spPr>
          <a:xfrm>
            <a:off x="5312284" y="1127221"/>
            <a:ext cx="3753487" cy="266602"/>
          </a:xfrm>
          <a:prstGeom prst="rect">
            <a:avLst/>
          </a:prstGeom>
          <a:noFill/>
          <a:ln>
            <a:noFill/>
          </a:ln>
        </p:spPr>
        <p:txBody>
          <a:bodyPr spcFirstLastPara="1" wrap="square" lIns="72000" tIns="36000" rIns="72000" bIns="360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1" i="0" u="none" strike="noStrike" cap="none">
                <a:solidFill>
                  <a:srgbClr val="119D96"/>
                </a:solidFill>
                <a:latin typeface="Roboto"/>
                <a:ea typeface="Roboto"/>
                <a:cs typeface="Roboto"/>
                <a:sym typeface="Roboto"/>
              </a:rPr>
              <a:t>Seismologists answer this question </a:t>
            </a:r>
            <a:endParaRPr sz="1400" b="0" i="0" u="none" strike="noStrike" cap="none">
              <a:solidFill>
                <a:srgbClr val="000000"/>
              </a:solidFill>
              <a:latin typeface="Arial"/>
              <a:ea typeface="Arial"/>
              <a:cs typeface="Arial"/>
              <a:sym typeface="Arial"/>
            </a:endParaRPr>
          </a:p>
        </p:txBody>
      </p:sp>
      <p:sp>
        <p:nvSpPr>
          <p:cNvPr id="522" name="Google Shape;522;p8"/>
          <p:cNvSpPr/>
          <p:nvPr/>
        </p:nvSpPr>
        <p:spPr>
          <a:xfrm>
            <a:off x="5312286" y="1353171"/>
            <a:ext cx="3753486" cy="257369"/>
          </a:xfrm>
          <a:prstGeom prst="rect">
            <a:avLst/>
          </a:prstGeom>
          <a:noFill/>
          <a:ln>
            <a:noFill/>
          </a:ln>
        </p:spPr>
        <p:txBody>
          <a:bodyPr spcFirstLastPara="1" wrap="square" lIns="72000" tIns="36000" rIns="72000" bIns="360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595959"/>
                </a:solidFill>
                <a:latin typeface="Roboto Light"/>
                <a:ea typeface="Roboto Light"/>
                <a:cs typeface="Roboto Light"/>
                <a:sym typeface="Roboto Light"/>
              </a:rPr>
              <a:t>using Probabilistic Seismic Hazard Analysis (PSHA)</a:t>
            </a:r>
            <a:endParaRPr sz="1400" b="0" i="0" u="none" strike="noStrike" cap="none">
              <a:solidFill>
                <a:srgbClr val="000000"/>
              </a:solidFill>
              <a:latin typeface="Arial"/>
              <a:ea typeface="Arial"/>
              <a:cs typeface="Arial"/>
              <a:sym typeface="Arial"/>
            </a:endParaRPr>
          </a:p>
        </p:txBody>
      </p:sp>
      <p:cxnSp>
        <p:nvCxnSpPr>
          <p:cNvPr id="523" name="Google Shape;523;p8"/>
          <p:cNvCxnSpPr/>
          <p:nvPr/>
        </p:nvCxnSpPr>
        <p:spPr>
          <a:xfrm>
            <a:off x="4403992" y="375708"/>
            <a:ext cx="0" cy="1368000"/>
          </a:xfrm>
          <a:prstGeom prst="straightConnector1">
            <a:avLst/>
          </a:prstGeom>
          <a:noFill/>
          <a:ln w="12700" cap="flat" cmpd="sng">
            <a:solidFill>
              <a:srgbClr val="4AB9C4"/>
            </a:solidFill>
            <a:prstDash val="solid"/>
            <a:miter lim="800000"/>
            <a:headEnd type="none" w="sm" len="sm"/>
            <a:tailEnd type="none" w="sm" len="sm"/>
          </a:ln>
        </p:spPr>
      </p:cxnSp>
      <p:grpSp>
        <p:nvGrpSpPr>
          <p:cNvPr id="524" name="Google Shape;524;p8"/>
          <p:cNvGrpSpPr/>
          <p:nvPr/>
        </p:nvGrpSpPr>
        <p:grpSpPr>
          <a:xfrm>
            <a:off x="4796293" y="515053"/>
            <a:ext cx="391833" cy="391833"/>
            <a:chOff x="5519671" y="623489"/>
            <a:chExt cx="431016" cy="431016"/>
          </a:xfrm>
        </p:grpSpPr>
        <p:sp>
          <p:nvSpPr>
            <p:cNvPr id="525" name="Google Shape;525;p8"/>
            <p:cNvSpPr/>
            <p:nvPr/>
          </p:nvSpPr>
          <p:spPr>
            <a:xfrm>
              <a:off x="5519671" y="623489"/>
              <a:ext cx="431016" cy="431016"/>
            </a:xfrm>
            <a:prstGeom prst="roundRect">
              <a:avLst>
                <a:gd name="adj" fmla="val 16667"/>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nvGrpSpPr>
            <p:cNvPr id="526" name="Google Shape;526;p8"/>
            <p:cNvGrpSpPr/>
            <p:nvPr/>
          </p:nvGrpSpPr>
          <p:grpSpPr>
            <a:xfrm flipH="1">
              <a:off x="5611022" y="719249"/>
              <a:ext cx="248315" cy="244456"/>
              <a:chOff x="5452145" y="832435"/>
              <a:chExt cx="252133" cy="248215"/>
            </a:xfrm>
          </p:grpSpPr>
          <p:sp>
            <p:nvSpPr>
              <p:cNvPr id="527" name="Google Shape;527;p8"/>
              <p:cNvSpPr/>
              <p:nvPr/>
            </p:nvSpPr>
            <p:spPr>
              <a:xfrm>
                <a:off x="5494814" y="890581"/>
                <a:ext cx="209464" cy="190069"/>
              </a:xfrm>
              <a:custGeom>
                <a:avLst/>
                <a:gdLst/>
                <a:ahLst/>
                <a:cxnLst/>
                <a:rect l="l" t="t" r="r" b="b"/>
                <a:pathLst>
                  <a:path w="209463" h="190069" extrusionOk="0">
                    <a:moveTo>
                      <a:pt x="51823" y="192008"/>
                    </a:moveTo>
                    <a:cubicBezTo>
                      <a:pt x="50582" y="192008"/>
                      <a:pt x="49340" y="191698"/>
                      <a:pt x="48177" y="191116"/>
                    </a:cubicBezTo>
                    <a:cubicBezTo>
                      <a:pt x="45578" y="189720"/>
                      <a:pt x="43987" y="187005"/>
                      <a:pt x="44065" y="184057"/>
                    </a:cubicBezTo>
                    <a:lnTo>
                      <a:pt x="44841" y="155158"/>
                    </a:lnTo>
                    <a:lnTo>
                      <a:pt x="25407" y="155158"/>
                    </a:lnTo>
                    <a:cubicBezTo>
                      <a:pt x="10589" y="155158"/>
                      <a:pt x="0" y="142940"/>
                      <a:pt x="0" y="127928"/>
                    </a:cubicBezTo>
                    <a:lnTo>
                      <a:pt x="0" y="26532"/>
                    </a:lnTo>
                    <a:cubicBezTo>
                      <a:pt x="0" y="11908"/>
                      <a:pt x="10589" y="0"/>
                      <a:pt x="25407" y="0"/>
                    </a:cubicBezTo>
                    <a:lnTo>
                      <a:pt x="181108" y="0"/>
                    </a:lnTo>
                    <a:cubicBezTo>
                      <a:pt x="195926" y="0"/>
                      <a:pt x="209464" y="11908"/>
                      <a:pt x="209464" y="26532"/>
                    </a:cubicBezTo>
                    <a:lnTo>
                      <a:pt x="209464" y="127928"/>
                    </a:lnTo>
                    <a:cubicBezTo>
                      <a:pt x="209464" y="142940"/>
                      <a:pt x="195926" y="155158"/>
                      <a:pt x="181108" y="155158"/>
                    </a:cubicBezTo>
                    <a:lnTo>
                      <a:pt x="105740" y="155158"/>
                    </a:lnTo>
                    <a:lnTo>
                      <a:pt x="56361" y="190573"/>
                    </a:lnTo>
                    <a:cubicBezTo>
                      <a:pt x="55004" y="191543"/>
                      <a:pt x="53413" y="192008"/>
                      <a:pt x="51823" y="192008"/>
                    </a:cubicBezTo>
                    <a:close/>
                    <a:moveTo>
                      <a:pt x="25368" y="15516"/>
                    </a:moveTo>
                    <a:cubicBezTo>
                      <a:pt x="19007" y="15516"/>
                      <a:pt x="15477" y="20365"/>
                      <a:pt x="15477" y="26532"/>
                    </a:cubicBezTo>
                    <a:lnTo>
                      <a:pt x="15477" y="127928"/>
                    </a:lnTo>
                    <a:cubicBezTo>
                      <a:pt x="15477" y="134290"/>
                      <a:pt x="19201" y="139643"/>
                      <a:pt x="25368" y="139643"/>
                    </a:cubicBezTo>
                    <a:lnTo>
                      <a:pt x="52793" y="139643"/>
                    </a:lnTo>
                    <a:cubicBezTo>
                      <a:pt x="54887" y="139643"/>
                      <a:pt x="56904" y="140496"/>
                      <a:pt x="58339" y="141970"/>
                    </a:cubicBezTo>
                    <a:cubicBezTo>
                      <a:pt x="59813" y="143483"/>
                      <a:pt x="60589" y="145500"/>
                      <a:pt x="60550" y="147594"/>
                    </a:cubicBezTo>
                    <a:lnTo>
                      <a:pt x="60007" y="168851"/>
                    </a:lnTo>
                    <a:lnTo>
                      <a:pt x="98719" y="141117"/>
                    </a:lnTo>
                    <a:cubicBezTo>
                      <a:pt x="100038" y="140186"/>
                      <a:pt x="101629" y="139643"/>
                      <a:pt x="103219" y="139643"/>
                    </a:cubicBezTo>
                    <a:lnTo>
                      <a:pt x="181070" y="139643"/>
                    </a:lnTo>
                    <a:cubicBezTo>
                      <a:pt x="187237" y="139643"/>
                      <a:pt x="193909" y="134290"/>
                      <a:pt x="193909" y="127928"/>
                    </a:cubicBezTo>
                    <a:lnTo>
                      <a:pt x="193909" y="26532"/>
                    </a:lnTo>
                    <a:cubicBezTo>
                      <a:pt x="193909" y="20365"/>
                      <a:pt x="187431" y="15516"/>
                      <a:pt x="181070" y="15516"/>
                    </a:cubicBezTo>
                    <a:lnTo>
                      <a:pt x="25368" y="15516"/>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28" name="Google Shape;528;p8"/>
              <p:cNvSpPr/>
              <p:nvPr/>
            </p:nvSpPr>
            <p:spPr>
              <a:xfrm>
                <a:off x="5452145" y="832435"/>
                <a:ext cx="209464" cy="147400"/>
              </a:xfrm>
              <a:custGeom>
                <a:avLst/>
                <a:gdLst/>
                <a:ahLst/>
                <a:cxnLst/>
                <a:rect l="l" t="t" r="r" b="b"/>
                <a:pathLst>
                  <a:path w="209463" h="147400" extrusionOk="0">
                    <a:moveTo>
                      <a:pt x="12296" y="148952"/>
                    </a:moveTo>
                    <a:cubicBezTo>
                      <a:pt x="10473" y="148952"/>
                      <a:pt x="9387" y="148293"/>
                      <a:pt x="7913" y="147013"/>
                    </a:cubicBezTo>
                    <a:cubicBezTo>
                      <a:pt x="2250" y="141970"/>
                      <a:pt x="0" y="135376"/>
                      <a:pt x="0" y="127928"/>
                    </a:cubicBezTo>
                    <a:lnTo>
                      <a:pt x="0" y="26532"/>
                    </a:lnTo>
                    <a:cubicBezTo>
                      <a:pt x="0" y="11908"/>
                      <a:pt x="10589" y="0"/>
                      <a:pt x="25407" y="0"/>
                    </a:cubicBezTo>
                    <a:lnTo>
                      <a:pt x="181108" y="0"/>
                    </a:lnTo>
                    <a:cubicBezTo>
                      <a:pt x="195926" y="0"/>
                      <a:pt x="209464" y="11908"/>
                      <a:pt x="209464" y="26532"/>
                    </a:cubicBezTo>
                    <a:lnTo>
                      <a:pt x="209464" y="31032"/>
                    </a:lnTo>
                    <a:cubicBezTo>
                      <a:pt x="209464" y="35299"/>
                      <a:pt x="205973" y="38790"/>
                      <a:pt x="201706" y="38790"/>
                    </a:cubicBezTo>
                    <a:cubicBezTo>
                      <a:pt x="197439" y="38790"/>
                      <a:pt x="193948" y="35299"/>
                      <a:pt x="193948" y="31032"/>
                    </a:cubicBezTo>
                    <a:lnTo>
                      <a:pt x="193948" y="26532"/>
                    </a:lnTo>
                    <a:cubicBezTo>
                      <a:pt x="193948" y="20365"/>
                      <a:pt x="187470" y="15516"/>
                      <a:pt x="181108" y="15516"/>
                    </a:cubicBezTo>
                    <a:lnTo>
                      <a:pt x="25407" y="15516"/>
                    </a:lnTo>
                    <a:cubicBezTo>
                      <a:pt x="19046" y="15516"/>
                      <a:pt x="15516" y="20365"/>
                      <a:pt x="15516" y="26532"/>
                    </a:cubicBezTo>
                    <a:lnTo>
                      <a:pt x="15516" y="127928"/>
                    </a:lnTo>
                    <a:cubicBezTo>
                      <a:pt x="15516" y="130915"/>
                      <a:pt x="15904" y="133320"/>
                      <a:pt x="18231" y="135376"/>
                    </a:cubicBezTo>
                    <a:cubicBezTo>
                      <a:pt x="21451" y="138207"/>
                      <a:pt x="21373" y="143134"/>
                      <a:pt x="18541" y="146314"/>
                    </a:cubicBezTo>
                    <a:cubicBezTo>
                      <a:pt x="16951" y="148060"/>
                      <a:pt x="14430" y="148952"/>
                      <a:pt x="12296" y="148952"/>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29" name="Google Shape;529;p8"/>
              <p:cNvSpPr/>
              <p:nvPr/>
            </p:nvSpPr>
            <p:spPr>
              <a:xfrm>
                <a:off x="5535970" y="933249"/>
                <a:ext cx="38790" cy="7758"/>
              </a:xfrm>
              <a:custGeom>
                <a:avLst/>
                <a:gdLst/>
                <a:ahLst/>
                <a:cxnLst/>
                <a:rect l="l" t="t" r="r" b="b"/>
                <a:pathLst>
                  <a:path w="38789" h="7757" extrusionOk="0">
                    <a:moveTo>
                      <a:pt x="34911" y="7758"/>
                    </a:moveTo>
                    <a:lnTo>
                      <a:pt x="3879" y="7758"/>
                    </a:lnTo>
                    <a:cubicBezTo>
                      <a:pt x="1746" y="7758"/>
                      <a:pt x="0" y="6012"/>
                      <a:pt x="0" y="3879"/>
                    </a:cubicBezTo>
                    <a:cubicBezTo>
                      <a:pt x="0" y="1746"/>
                      <a:pt x="1746" y="0"/>
                      <a:pt x="3879" y="0"/>
                    </a:cubicBezTo>
                    <a:lnTo>
                      <a:pt x="34911" y="0"/>
                    </a:lnTo>
                    <a:cubicBezTo>
                      <a:pt x="37044" y="0"/>
                      <a:pt x="38790" y="1746"/>
                      <a:pt x="38790" y="3879"/>
                    </a:cubicBezTo>
                    <a:cubicBezTo>
                      <a:pt x="38790" y="6012"/>
                      <a:pt x="37044" y="7758"/>
                      <a:pt x="34911"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0" name="Google Shape;530;p8"/>
              <p:cNvSpPr/>
              <p:nvPr/>
            </p:nvSpPr>
            <p:spPr>
              <a:xfrm>
                <a:off x="5582517" y="933249"/>
                <a:ext cx="46548" cy="7758"/>
              </a:xfrm>
              <a:custGeom>
                <a:avLst/>
                <a:gdLst/>
                <a:ahLst/>
                <a:cxnLst/>
                <a:rect l="l" t="t" r="r" b="b"/>
                <a:pathLst>
                  <a:path w="46547" h="7757" extrusionOk="0">
                    <a:moveTo>
                      <a:pt x="42669" y="7758"/>
                    </a:moveTo>
                    <a:lnTo>
                      <a:pt x="3879" y="7758"/>
                    </a:lnTo>
                    <a:cubicBezTo>
                      <a:pt x="1746" y="7758"/>
                      <a:pt x="0" y="6012"/>
                      <a:pt x="0" y="3879"/>
                    </a:cubicBezTo>
                    <a:cubicBezTo>
                      <a:pt x="0" y="1746"/>
                      <a:pt x="1746" y="0"/>
                      <a:pt x="3879" y="0"/>
                    </a:cubicBezTo>
                    <a:lnTo>
                      <a:pt x="42669" y="0"/>
                    </a:lnTo>
                    <a:cubicBezTo>
                      <a:pt x="44802" y="0"/>
                      <a:pt x="46548" y="1746"/>
                      <a:pt x="46548" y="3879"/>
                    </a:cubicBezTo>
                    <a:cubicBezTo>
                      <a:pt x="46548" y="6012"/>
                      <a:pt x="44802" y="7758"/>
                      <a:pt x="42669"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1" name="Google Shape;531;p8"/>
              <p:cNvSpPr/>
              <p:nvPr/>
            </p:nvSpPr>
            <p:spPr>
              <a:xfrm>
                <a:off x="5636823" y="933249"/>
                <a:ext cx="23274" cy="7758"/>
              </a:xfrm>
              <a:custGeom>
                <a:avLst/>
                <a:gdLst/>
                <a:ahLst/>
                <a:cxnLst/>
                <a:rect l="l" t="t" r="r" b="b"/>
                <a:pathLst>
                  <a:path w="23273" h="7757" extrusionOk="0">
                    <a:moveTo>
                      <a:pt x="19395" y="7758"/>
                    </a:moveTo>
                    <a:lnTo>
                      <a:pt x="3879" y="7758"/>
                    </a:lnTo>
                    <a:cubicBezTo>
                      <a:pt x="1746" y="7758"/>
                      <a:pt x="0" y="6012"/>
                      <a:pt x="0" y="3879"/>
                    </a:cubicBezTo>
                    <a:cubicBezTo>
                      <a:pt x="0" y="1746"/>
                      <a:pt x="1746" y="0"/>
                      <a:pt x="3879" y="0"/>
                    </a:cubicBezTo>
                    <a:lnTo>
                      <a:pt x="19395" y="0"/>
                    </a:lnTo>
                    <a:cubicBezTo>
                      <a:pt x="21528" y="0"/>
                      <a:pt x="23274" y="1746"/>
                      <a:pt x="23274" y="3879"/>
                    </a:cubicBezTo>
                    <a:cubicBezTo>
                      <a:pt x="23274" y="6012"/>
                      <a:pt x="21528" y="7758"/>
                      <a:pt x="19395"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2" name="Google Shape;532;p8"/>
              <p:cNvSpPr/>
              <p:nvPr/>
            </p:nvSpPr>
            <p:spPr>
              <a:xfrm>
                <a:off x="5535970" y="952644"/>
                <a:ext cx="23274" cy="7758"/>
              </a:xfrm>
              <a:custGeom>
                <a:avLst/>
                <a:gdLst/>
                <a:ahLst/>
                <a:cxnLst/>
                <a:rect l="l" t="t" r="r" b="b"/>
                <a:pathLst>
                  <a:path w="23273" h="7757" extrusionOk="0">
                    <a:moveTo>
                      <a:pt x="19395" y="7758"/>
                    </a:moveTo>
                    <a:lnTo>
                      <a:pt x="3879" y="7758"/>
                    </a:lnTo>
                    <a:cubicBezTo>
                      <a:pt x="1746" y="7758"/>
                      <a:pt x="0" y="6012"/>
                      <a:pt x="0" y="3879"/>
                    </a:cubicBezTo>
                    <a:cubicBezTo>
                      <a:pt x="0" y="1746"/>
                      <a:pt x="1746" y="0"/>
                      <a:pt x="3879" y="0"/>
                    </a:cubicBezTo>
                    <a:lnTo>
                      <a:pt x="19395" y="0"/>
                    </a:lnTo>
                    <a:cubicBezTo>
                      <a:pt x="21528" y="0"/>
                      <a:pt x="23274" y="1746"/>
                      <a:pt x="23274" y="3879"/>
                    </a:cubicBezTo>
                    <a:cubicBezTo>
                      <a:pt x="23274" y="6012"/>
                      <a:pt x="21528" y="7758"/>
                      <a:pt x="19395"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3" name="Google Shape;533;p8"/>
              <p:cNvSpPr/>
              <p:nvPr/>
            </p:nvSpPr>
            <p:spPr>
              <a:xfrm>
                <a:off x="5567001" y="952644"/>
                <a:ext cx="38790" cy="7758"/>
              </a:xfrm>
              <a:custGeom>
                <a:avLst/>
                <a:gdLst/>
                <a:ahLst/>
                <a:cxnLst/>
                <a:rect l="l" t="t" r="r" b="b"/>
                <a:pathLst>
                  <a:path w="38789" h="7757" extrusionOk="0">
                    <a:moveTo>
                      <a:pt x="34911" y="7758"/>
                    </a:moveTo>
                    <a:lnTo>
                      <a:pt x="3879" y="7758"/>
                    </a:lnTo>
                    <a:cubicBezTo>
                      <a:pt x="1746" y="7758"/>
                      <a:pt x="0" y="6012"/>
                      <a:pt x="0" y="3879"/>
                    </a:cubicBezTo>
                    <a:cubicBezTo>
                      <a:pt x="0" y="1746"/>
                      <a:pt x="1746" y="0"/>
                      <a:pt x="3879" y="0"/>
                    </a:cubicBezTo>
                    <a:lnTo>
                      <a:pt x="34911" y="0"/>
                    </a:lnTo>
                    <a:cubicBezTo>
                      <a:pt x="37044" y="0"/>
                      <a:pt x="38790" y="1746"/>
                      <a:pt x="38790" y="3879"/>
                    </a:cubicBezTo>
                    <a:cubicBezTo>
                      <a:pt x="38790" y="6012"/>
                      <a:pt x="37044" y="7758"/>
                      <a:pt x="34911"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4" name="Google Shape;534;p8"/>
              <p:cNvSpPr/>
              <p:nvPr/>
            </p:nvSpPr>
            <p:spPr>
              <a:xfrm>
                <a:off x="5613549" y="952644"/>
                <a:ext cx="46548" cy="7758"/>
              </a:xfrm>
              <a:custGeom>
                <a:avLst/>
                <a:gdLst/>
                <a:ahLst/>
                <a:cxnLst/>
                <a:rect l="l" t="t" r="r" b="b"/>
                <a:pathLst>
                  <a:path w="46547" h="7757" extrusionOk="0">
                    <a:moveTo>
                      <a:pt x="42669" y="7758"/>
                    </a:moveTo>
                    <a:lnTo>
                      <a:pt x="3879" y="7758"/>
                    </a:lnTo>
                    <a:cubicBezTo>
                      <a:pt x="1746" y="7758"/>
                      <a:pt x="0" y="6012"/>
                      <a:pt x="0" y="3879"/>
                    </a:cubicBezTo>
                    <a:cubicBezTo>
                      <a:pt x="0" y="1746"/>
                      <a:pt x="1746" y="0"/>
                      <a:pt x="3879" y="0"/>
                    </a:cubicBezTo>
                    <a:lnTo>
                      <a:pt x="42669" y="0"/>
                    </a:lnTo>
                    <a:cubicBezTo>
                      <a:pt x="44802" y="0"/>
                      <a:pt x="46548" y="1746"/>
                      <a:pt x="46548" y="3879"/>
                    </a:cubicBezTo>
                    <a:cubicBezTo>
                      <a:pt x="46548" y="6012"/>
                      <a:pt x="44802" y="7758"/>
                      <a:pt x="42669"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5" name="Google Shape;535;p8"/>
              <p:cNvSpPr/>
              <p:nvPr/>
            </p:nvSpPr>
            <p:spPr>
              <a:xfrm>
                <a:off x="5535970" y="975918"/>
                <a:ext cx="46548" cy="7758"/>
              </a:xfrm>
              <a:custGeom>
                <a:avLst/>
                <a:gdLst/>
                <a:ahLst/>
                <a:cxnLst/>
                <a:rect l="l" t="t" r="r" b="b"/>
                <a:pathLst>
                  <a:path w="46547" h="7757" extrusionOk="0">
                    <a:moveTo>
                      <a:pt x="42669" y="7758"/>
                    </a:moveTo>
                    <a:lnTo>
                      <a:pt x="3879" y="7758"/>
                    </a:lnTo>
                    <a:cubicBezTo>
                      <a:pt x="1746" y="7758"/>
                      <a:pt x="0" y="6012"/>
                      <a:pt x="0" y="3879"/>
                    </a:cubicBezTo>
                    <a:cubicBezTo>
                      <a:pt x="0" y="1746"/>
                      <a:pt x="1746" y="0"/>
                      <a:pt x="3879" y="0"/>
                    </a:cubicBezTo>
                    <a:lnTo>
                      <a:pt x="42669" y="0"/>
                    </a:lnTo>
                    <a:cubicBezTo>
                      <a:pt x="44802" y="0"/>
                      <a:pt x="46548" y="1746"/>
                      <a:pt x="46548" y="3879"/>
                    </a:cubicBezTo>
                    <a:cubicBezTo>
                      <a:pt x="46548" y="6012"/>
                      <a:pt x="44802" y="7758"/>
                      <a:pt x="42669"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6" name="Google Shape;536;p8"/>
              <p:cNvSpPr/>
              <p:nvPr/>
            </p:nvSpPr>
            <p:spPr>
              <a:xfrm>
                <a:off x="5590275" y="975918"/>
                <a:ext cx="46548" cy="7758"/>
              </a:xfrm>
              <a:custGeom>
                <a:avLst/>
                <a:gdLst/>
                <a:ahLst/>
                <a:cxnLst/>
                <a:rect l="l" t="t" r="r" b="b"/>
                <a:pathLst>
                  <a:path w="46547" h="7757" extrusionOk="0">
                    <a:moveTo>
                      <a:pt x="42669" y="7758"/>
                    </a:moveTo>
                    <a:lnTo>
                      <a:pt x="3879" y="7758"/>
                    </a:lnTo>
                    <a:cubicBezTo>
                      <a:pt x="1746" y="7758"/>
                      <a:pt x="0" y="6012"/>
                      <a:pt x="0" y="3879"/>
                    </a:cubicBezTo>
                    <a:cubicBezTo>
                      <a:pt x="0" y="1746"/>
                      <a:pt x="1746" y="0"/>
                      <a:pt x="3879" y="0"/>
                    </a:cubicBezTo>
                    <a:lnTo>
                      <a:pt x="42669" y="0"/>
                    </a:lnTo>
                    <a:cubicBezTo>
                      <a:pt x="44802" y="0"/>
                      <a:pt x="46548" y="1746"/>
                      <a:pt x="46548" y="3879"/>
                    </a:cubicBezTo>
                    <a:cubicBezTo>
                      <a:pt x="46548" y="6012"/>
                      <a:pt x="44802" y="7758"/>
                      <a:pt x="42669"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7" name="Google Shape;537;p8"/>
              <p:cNvSpPr/>
              <p:nvPr/>
            </p:nvSpPr>
            <p:spPr>
              <a:xfrm>
                <a:off x="5644580" y="975918"/>
                <a:ext cx="15516" cy="7758"/>
              </a:xfrm>
              <a:custGeom>
                <a:avLst/>
                <a:gdLst/>
                <a:ahLst/>
                <a:cxnLst/>
                <a:rect l="l" t="t" r="r" b="b"/>
                <a:pathLst>
                  <a:path w="15515" h="7757" extrusionOk="0">
                    <a:moveTo>
                      <a:pt x="11637" y="7758"/>
                    </a:moveTo>
                    <a:lnTo>
                      <a:pt x="3879" y="7758"/>
                    </a:lnTo>
                    <a:cubicBezTo>
                      <a:pt x="1746" y="7758"/>
                      <a:pt x="0" y="6012"/>
                      <a:pt x="0" y="3879"/>
                    </a:cubicBezTo>
                    <a:cubicBezTo>
                      <a:pt x="0" y="1746"/>
                      <a:pt x="1746" y="0"/>
                      <a:pt x="3879" y="0"/>
                    </a:cubicBezTo>
                    <a:lnTo>
                      <a:pt x="11637" y="0"/>
                    </a:lnTo>
                    <a:cubicBezTo>
                      <a:pt x="13770" y="0"/>
                      <a:pt x="15516" y="1746"/>
                      <a:pt x="15516" y="3879"/>
                    </a:cubicBezTo>
                    <a:cubicBezTo>
                      <a:pt x="15516" y="6012"/>
                      <a:pt x="13770" y="7758"/>
                      <a:pt x="11637"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8" name="Google Shape;538;p8"/>
              <p:cNvSpPr/>
              <p:nvPr/>
            </p:nvSpPr>
            <p:spPr>
              <a:xfrm>
                <a:off x="5535970" y="995312"/>
                <a:ext cx="23274" cy="7758"/>
              </a:xfrm>
              <a:custGeom>
                <a:avLst/>
                <a:gdLst/>
                <a:ahLst/>
                <a:cxnLst/>
                <a:rect l="l" t="t" r="r" b="b"/>
                <a:pathLst>
                  <a:path w="23273" h="7757" extrusionOk="0">
                    <a:moveTo>
                      <a:pt x="19395" y="7758"/>
                    </a:moveTo>
                    <a:lnTo>
                      <a:pt x="3879" y="7758"/>
                    </a:lnTo>
                    <a:cubicBezTo>
                      <a:pt x="1746" y="7758"/>
                      <a:pt x="0" y="6012"/>
                      <a:pt x="0" y="3879"/>
                    </a:cubicBezTo>
                    <a:cubicBezTo>
                      <a:pt x="0" y="1746"/>
                      <a:pt x="1746" y="0"/>
                      <a:pt x="3879" y="0"/>
                    </a:cubicBezTo>
                    <a:lnTo>
                      <a:pt x="19395" y="0"/>
                    </a:lnTo>
                    <a:cubicBezTo>
                      <a:pt x="21528" y="0"/>
                      <a:pt x="23274" y="1746"/>
                      <a:pt x="23274" y="3879"/>
                    </a:cubicBezTo>
                    <a:cubicBezTo>
                      <a:pt x="23274" y="6012"/>
                      <a:pt x="21528" y="7758"/>
                      <a:pt x="19395"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39" name="Google Shape;539;p8"/>
              <p:cNvSpPr/>
              <p:nvPr/>
            </p:nvSpPr>
            <p:spPr>
              <a:xfrm>
                <a:off x="5567001" y="995312"/>
                <a:ext cx="34911" cy="7758"/>
              </a:xfrm>
              <a:custGeom>
                <a:avLst/>
                <a:gdLst/>
                <a:ahLst/>
                <a:cxnLst/>
                <a:rect l="l" t="t" r="r" b="b"/>
                <a:pathLst>
                  <a:path w="34910" h="7757" extrusionOk="0">
                    <a:moveTo>
                      <a:pt x="31032" y="7758"/>
                    </a:moveTo>
                    <a:lnTo>
                      <a:pt x="3879" y="7758"/>
                    </a:lnTo>
                    <a:cubicBezTo>
                      <a:pt x="1746" y="7758"/>
                      <a:pt x="0" y="6012"/>
                      <a:pt x="0" y="3879"/>
                    </a:cubicBezTo>
                    <a:cubicBezTo>
                      <a:pt x="0" y="1746"/>
                      <a:pt x="1746" y="0"/>
                      <a:pt x="3879" y="0"/>
                    </a:cubicBezTo>
                    <a:lnTo>
                      <a:pt x="31032" y="0"/>
                    </a:lnTo>
                    <a:cubicBezTo>
                      <a:pt x="33165" y="0"/>
                      <a:pt x="34911" y="1746"/>
                      <a:pt x="34911" y="3879"/>
                    </a:cubicBezTo>
                    <a:cubicBezTo>
                      <a:pt x="34911" y="6012"/>
                      <a:pt x="33165" y="7758"/>
                      <a:pt x="31032" y="775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grpSp>
        <p:nvGrpSpPr>
          <p:cNvPr id="540" name="Google Shape;540;p8"/>
          <p:cNvGrpSpPr/>
          <p:nvPr/>
        </p:nvGrpSpPr>
        <p:grpSpPr>
          <a:xfrm>
            <a:off x="4796293" y="1173901"/>
            <a:ext cx="391833" cy="391833"/>
            <a:chOff x="5519671" y="1342159"/>
            <a:chExt cx="431016" cy="431016"/>
          </a:xfrm>
        </p:grpSpPr>
        <p:sp>
          <p:nvSpPr>
            <p:cNvPr id="541" name="Google Shape;541;p8"/>
            <p:cNvSpPr/>
            <p:nvPr/>
          </p:nvSpPr>
          <p:spPr>
            <a:xfrm>
              <a:off x="5519671" y="1342159"/>
              <a:ext cx="431016" cy="431016"/>
            </a:xfrm>
            <a:prstGeom prst="roundRect">
              <a:avLst>
                <a:gd name="adj" fmla="val 16667"/>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nvGrpSpPr>
            <p:cNvPr id="542" name="Google Shape;542;p8"/>
            <p:cNvGrpSpPr/>
            <p:nvPr/>
          </p:nvGrpSpPr>
          <p:grpSpPr>
            <a:xfrm>
              <a:off x="5603295" y="1455735"/>
              <a:ext cx="263769" cy="201706"/>
              <a:chOff x="7169514" y="1913357"/>
              <a:chExt cx="263769" cy="201706"/>
            </a:xfrm>
          </p:grpSpPr>
          <p:sp>
            <p:nvSpPr>
              <p:cNvPr id="543" name="Google Shape;543;p8"/>
              <p:cNvSpPr/>
              <p:nvPr/>
            </p:nvSpPr>
            <p:spPr>
              <a:xfrm>
                <a:off x="7169514" y="2045242"/>
                <a:ext cx="69821" cy="69821"/>
              </a:xfrm>
              <a:custGeom>
                <a:avLst/>
                <a:gdLst/>
                <a:ahLst/>
                <a:cxnLst/>
                <a:rect l="l" t="t" r="r" b="b"/>
                <a:pathLst>
                  <a:path w="69821" h="69821" extrusionOk="0">
                    <a:moveTo>
                      <a:pt x="36811" y="73661"/>
                    </a:moveTo>
                    <a:cubicBezTo>
                      <a:pt x="16524" y="73661"/>
                      <a:pt x="0" y="57137"/>
                      <a:pt x="0" y="36850"/>
                    </a:cubicBezTo>
                    <a:cubicBezTo>
                      <a:pt x="0" y="16524"/>
                      <a:pt x="16524" y="0"/>
                      <a:pt x="36811" y="0"/>
                    </a:cubicBezTo>
                    <a:cubicBezTo>
                      <a:pt x="57137" y="0"/>
                      <a:pt x="73661" y="16524"/>
                      <a:pt x="73661" y="36850"/>
                    </a:cubicBezTo>
                    <a:cubicBezTo>
                      <a:pt x="73661" y="57137"/>
                      <a:pt x="57137" y="73661"/>
                      <a:pt x="36811" y="73661"/>
                    </a:cubicBezTo>
                    <a:close/>
                    <a:moveTo>
                      <a:pt x="36811" y="15516"/>
                    </a:moveTo>
                    <a:cubicBezTo>
                      <a:pt x="25058" y="15516"/>
                      <a:pt x="15516" y="25058"/>
                      <a:pt x="15516" y="36850"/>
                    </a:cubicBezTo>
                    <a:cubicBezTo>
                      <a:pt x="15516" y="48603"/>
                      <a:pt x="25058" y="58146"/>
                      <a:pt x="36811" y="58146"/>
                    </a:cubicBezTo>
                    <a:cubicBezTo>
                      <a:pt x="48565" y="58146"/>
                      <a:pt x="58146" y="48603"/>
                      <a:pt x="58146" y="36850"/>
                    </a:cubicBezTo>
                    <a:cubicBezTo>
                      <a:pt x="58146" y="25058"/>
                      <a:pt x="48565" y="15516"/>
                      <a:pt x="36811" y="15516"/>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44" name="Google Shape;544;p8"/>
              <p:cNvSpPr/>
              <p:nvPr/>
            </p:nvSpPr>
            <p:spPr>
              <a:xfrm>
                <a:off x="7227699" y="1944389"/>
                <a:ext cx="69821" cy="69821"/>
              </a:xfrm>
              <a:custGeom>
                <a:avLst/>
                <a:gdLst/>
                <a:ahLst/>
                <a:cxnLst/>
                <a:rect l="l" t="t" r="r" b="b"/>
                <a:pathLst>
                  <a:path w="69821" h="69821" extrusionOk="0">
                    <a:moveTo>
                      <a:pt x="36811" y="73661"/>
                    </a:moveTo>
                    <a:cubicBezTo>
                      <a:pt x="16524" y="73661"/>
                      <a:pt x="0" y="57137"/>
                      <a:pt x="0" y="36850"/>
                    </a:cubicBezTo>
                    <a:cubicBezTo>
                      <a:pt x="0" y="16524"/>
                      <a:pt x="16524" y="0"/>
                      <a:pt x="36811" y="0"/>
                    </a:cubicBezTo>
                    <a:cubicBezTo>
                      <a:pt x="57137" y="0"/>
                      <a:pt x="73661" y="16524"/>
                      <a:pt x="73661" y="36850"/>
                    </a:cubicBezTo>
                    <a:cubicBezTo>
                      <a:pt x="73661" y="57137"/>
                      <a:pt x="57137" y="73661"/>
                      <a:pt x="36811" y="73661"/>
                    </a:cubicBezTo>
                    <a:close/>
                    <a:moveTo>
                      <a:pt x="36811" y="15516"/>
                    </a:moveTo>
                    <a:cubicBezTo>
                      <a:pt x="25058" y="15516"/>
                      <a:pt x="15516" y="25058"/>
                      <a:pt x="15516" y="36850"/>
                    </a:cubicBezTo>
                    <a:cubicBezTo>
                      <a:pt x="15516" y="48603"/>
                      <a:pt x="25058" y="58146"/>
                      <a:pt x="36811" y="58146"/>
                    </a:cubicBezTo>
                    <a:cubicBezTo>
                      <a:pt x="48565" y="58146"/>
                      <a:pt x="58146" y="48603"/>
                      <a:pt x="58146" y="36850"/>
                    </a:cubicBezTo>
                    <a:cubicBezTo>
                      <a:pt x="58146" y="25058"/>
                      <a:pt x="48565" y="15516"/>
                      <a:pt x="36811" y="15516"/>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45" name="Google Shape;545;p8"/>
              <p:cNvSpPr/>
              <p:nvPr/>
            </p:nvSpPr>
            <p:spPr>
              <a:xfrm>
                <a:off x="7320794" y="2037484"/>
                <a:ext cx="69821" cy="69821"/>
              </a:xfrm>
              <a:custGeom>
                <a:avLst/>
                <a:gdLst/>
                <a:ahLst/>
                <a:cxnLst/>
                <a:rect l="l" t="t" r="r" b="b"/>
                <a:pathLst>
                  <a:path w="69821" h="69821" extrusionOk="0">
                    <a:moveTo>
                      <a:pt x="36811" y="73661"/>
                    </a:moveTo>
                    <a:cubicBezTo>
                      <a:pt x="16524" y="73661"/>
                      <a:pt x="0" y="57137"/>
                      <a:pt x="0" y="36850"/>
                    </a:cubicBezTo>
                    <a:cubicBezTo>
                      <a:pt x="0" y="16524"/>
                      <a:pt x="16524" y="0"/>
                      <a:pt x="36811" y="0"/>
                    </a:cubicBezTo>
                    <a:cubicBezTo>
                      <a:pt x="57137" y="0"/>
                      <a:pt x="73661" y="16524"/>
                      <a:pt x="73661" y="36850"/>
                    </a:cubicBezTo>
                    <a:cubicBezTo>
                      <a:pt x="73661" y="57137"/>
                      <a:pt x="57137" y="73661"/>
                      <a:pt x="36811" y="73661"/>
                    </a:cubicBezTo>
                    <a:close/>
                    <a:moveTo>
                      <a:pt x="36811" y="15516"/>
                    </a:moveTo>
                    <a:cubicBezTo>
                      <a:pt x="25058" y="15516"/>
                      <a:pt x="15516" y="25058"/>
                      <a:pt x="15516" y="36850"/>
                    </a:cubicBezTo>
                    <a:cubicBezTo>
                      <a:pt x="15516" y="48603"/>
                      <a:pt x="25058" y="58146"/>
                      <a:pt x="36811" y="58146"/>
                    </a:cubicBezTo>
                    <a:cubicBezTo>
                      <a:pt x="48565" y="58146"/>
                      <a:pt x="58146" y="48603"/>
                      <a:pt x="58146" y="36850"/>
                    </a:cubicBezTo>
                    <a:cubicBezTo>
                      <a:pt x="58146" y="25058"/>
                      <a:pt x="48565" y="15516"/>
                      <a:pt x="36811" y="15516"/>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46" name="Google Shape;546;p8"/>
              <p:cNvSpPr/>
              <p:nvPr/>
            </p:nvSpPr>
            <p:spPr>
              <a:xfrm>
                <a:off x="7363462" y="1913357"/>
                <a:ext cx="69821" cy="69821"/>
              </a:xfrm>
              <a:custGeom>
                <a:avLst/>
                <a:gdLst/>
                <a:ahLst/>
                <a:cxnLst/>
                <a:rect l="l" t="t" r="r" b="b"/>
                <a:pathLst>
                  <a:path w="69821" h="69821" extrusionOk="0">
                    <a:moveTo>
                      <a:pt x="36811" y="73661"/>
                    </a:moveTo>
                    <a:cubicBezTo>
                      <a:pt x="16524" y="73661"/>
                      <a:pt x="0" y="57137"/>
                      <a:pt x="0" y="36850"/>
                    </a:cubicBezTo>
                    <a:cubicBezTo>
                      <a:pt x="0" y="16524"/>
                      <a:pt x="16524" y="0"/>
                      <a:pt x="36811" y="0"/>
                    </a:cubicBezTo>
                    <a:cubicBezTo>
                      <a:pt x="57137" y="0"/>
                      <a:pt x="73661" y="16524"/>
                      <a:pt x="73661" y="36850"/>
                    </a:cubicBezTo>
                    <a:cubicBezTo>
                      <a:pt x="73661" y="57137"/>
                      <a:pt x="57137" y="73661"/>
                      <a:pt x="36811" y="73661"/>
                    </a:cubicBezTo>
                    <a:close/>
                    <a:moveTo>
                      <a:pt x="36811" y="15516"/>
                    </a:moveTo>
                    <a:cubicBezTo>
                      <a:pt x="25058" y="15516"/>
                      <a:pt x="15516" y="25058"/>
                      <a:pt x="15516" y="36850"/>
                    </a:cubicBezTo>
                    <a:cubicBezTo>
                      <a:pt x="15516" y="48603"/>
                      <a:pt x="25058" y="58146"/>
                      <a:pt x="36811" y="58146"/>
                    </a:cubicBezTo>
                    <a:cubicBezTo>
                      <a:pt x="48565" y="58146"/>
                      <a:pt x="58146" y="48603"/>
                      <a:pt x="58146" y="36850"/>
                    </a:cubicBezTo>
                    <a:cubicBezTo>
                      <a:pt x="58146" y="25058"/>
                      <a:pt x="48565" y="15516"/>
                      <a:pt x="36811" y="15516"/>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47" name="Google Shape;547;p8"/>
              <p:cNvSpPr/>
              <p:nvPr/>
            </p:nvSpPr>
            <p:spPr>
              <a:xfrm>
                <a:off x="7387504" y="1934808"/>
                <a:ext cx="19395" cy="11637"/>
              </a:xfrm>
              <a:custGeom>
                <a:avLst/>
                <a:gdLst/>
                <a:ahLst/>
                <a:cxnLst/>
                <a:rect l="l" t="t" r="r" b="b"/>
                <a:pathLst>
                  <a:path w="19394" h="11636" extrusionOk="0">
                    <a:moveTo>
                      <a:pt x="3887" y="14585"/>
                    </a:moveTo>
                    <a:cubicBezTo>
                      <a:pt x="3150" y="14585"/>
                      <a:pt x="2413" y="14391"/>
                      <a:pt x="1715" y="13925"/>
                    </a:cubicBezTo>
                    <a:cubicBezTo>
                      <a:pt x="-69" y="12723"/>
                      <a:pt x="-535" y="10318"/>
                      <a:pt x="668" y="8534"/>
                    </a:cubicBezTo>
                    <a:cubicBezTo>
                      <a:pt x="4236" y="3181"/>
                      <a:pt x="10210" y="0"/>
                      <a:pt x="16649" y="0"/>
                    </a:cubicBezTo>
                    <a:cubicBezTo>
                      <a:pt x="18782" y="0"/>
                      <a:pt x="20528" y="1745"/>
                      <a:pt x="20528" y="3879"/>
                    </a:cubicBezTo>
                    <a:cubicBezTo>
                      <a:pt x="20528" y="6012"/>
                      <a:pt x="18782" y="7758"/>
                      <a:pt x="16649" y="7758"/>
                    </a:cubicBezTo>
                    <a:cubicBezTo>
                      <a:pt x="12809" y="7758"/>
                      <a:pt x="9240" y="9659"/>
                      <a:pt x="7107" y="12839"/>
                    </a:cubicBezTo>
                    <a:cubicBezTo>
                      <a:pt x="6370" y="13964"/>
                      <a:pt x="5128" y="14585"/>
                      <a:pt x="3887" y="14585"/>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48" name="Google Shape;548;p8"/>
              <p:cNvSpPr/>
              <p:nvPr/>
            </p:nvSpPr>
            <p:spPr>
              <a:xfrm>
                <a:off x="7218522" y="2003362"/>
                <a:ext cx="38790" cy="58184"/>
              </a:xfrm>
              <a:custGeom>
                <a:avLst/>
                <a:gdLst/>
                <a:ahLst/>
                <a:cxnLst/>
                <a:rect l="l" t="t" r="r" b="b"/>
                <a:pathLst>
                  <a:path w="38789" h="58184" extrusionOk="0">
                    <a:moveTo>
                      <a:pt x="0" y="53611"/>
                    </a:moveTo>
                    <a:lnTo>
                      <a:pt x="25086" y="0"/>
                    </a:lnTo>
                    <a:lnTo>
                      <a:pt x="39139" y="6576"/>
                    </a:lnTo>
                    <a:lnTo>
                      <a:pt x="14053" y="60187"/>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49" name="Google Shape;549;p8"/>
              <p:cNvSpPr/>
              <p:nvPr/>
            </p:nvSpPr>
            <p:spPr>
              <a:xfrm>
                <a:off x="7283092" y="1991886"/>
                <a:ext cx="62063" cy="62063"/>
              </a:xfrm>
              <a:custGeom>
                <a:avLst/>
                <a:gdLst/>
                <a:ahLst/>
                <a:cxnLst/>
                <a:rect l="l" t="t" r="r" b="b"/>
                <a:pathLst>
                  <a:path w="62063" h="62063" extrusionOk="0">
                    <a:moveTo>
                      <a:pt x="0" y="10790"/>
                    </a:moveTo>
                    <a:lnTo>
                      <a:pt x="11150" y="0"/>
                    </a:lnTo>
                    <a:lnTo>
                      <a:pt x="62940" y="53518"/>
                    </a:lnTo>
                    <a:lnTo>
                      <a:pt x="51790" y="6430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50" name="Google Shape;550;p8"/>
              <p:cNvSpPr/>
              <p:nvPr/>
            </p:nvSpPr>
            <p:spPr>
              <a:xfrm>
                <a:off x="7361452" y="1980154"/>
                <a:ext cx="34911" cy="65942"/>
              </a:xfrm>
              <a:custGeom>
                <a:avLst/>
                <a:gdLst/>
                <a:ahLst/>
                <a:cxnLst/>
                <a:rect l="l" t="t" r="r" b="b"/>
                <a:pathLst>
                  <a:path w="34910" h="65942" extrusionOk="0">
                    <a:moveTo>
                      <a:pt x="0" y="64634"/>
                    </a:moveTo>
                    <a:lnTo>
                      <a:pt x="22450" y="0"/>
                    </a:lnTo>
                    <a:lnTo>
                      <a:pt x="37107" y="5091"/>
                    </a:lnTo>
                    <a:lnTo>
                      <a:pt x="14656" y="6972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grpSp>
        <p:nvGrpSpPr>
          <p:cNvPr id="551" name="Google Shape;551;p8"/>
          <p:cNvGrpSpPr/>
          <p:nvPr/>
        </p:nvGrpSpPr>
        <p:grpSpPr>
          <a:xfrm>
            <a:off x="4610725" y="1799574"/>
            <a:ext cx="7109483" cy="4686650"/>
            <a:chOff x="5095272" y="2068892"/>
            <a:chExt cx="6555778" cy="4321642"/>
          </a:xfrm>
        </p:grpSpPr>
        <p:pic>
          <p:nvPicPr>
            <p:cNvPr id="552" name="Google Shape;552;p8" descr="loadpng.png"/>
            <p:cNvPicPr preferRelativeResize="0"/>
            <p:nvPr/>
          </p:nvPicPr>
          <p:blipFill rotWithShape="1">
            <a:blip r:embed="rId3">
              <a:alphaModFix/>
            </a:blip>
            <a:srcRect/>
            <a:stretch/>
          </p:blipFill>
          <p:spPr>
            <a:xfrm>
              <a:off x="5095272" y="4895991"/>
              <a:ext cx="1768300" cy="1494543"/>
            </a:xfrm>
            <a:prstGeom prst="rect">
              <a:avLst/>
            </a:prstGeom>
            <a:noFill/>
            <a:ln>
              <a:noFill/>
            </a:ln>
          </p:spPr>
        </p:pic>
        <p:sp>
          <p:nvSpPr>
            <p:cNvPr id="553" name="Google Shape;553;p8"/>
            <p:cNvSpPr/>
            <p:nvPr/>
          </p:nvSpPr>
          <p:spPr>
            <a:xfrm>
              <a:off x="6928129" y="2334307"/>
              <a:ext cx="4722920" cy="1942516"/>
            </a:xfrm>
            <a:prstGeom prst="rect">
              <a:avLst/>
            </a:prstGeom>
            <a:noFill/>
            <a:ln w="12700" cap="flat" cmpd="sng">
              <a:solidFill>
                <a:srgbClr val="119D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54" name="Google Shape;554;p8"/>
            <p:cNvSpPr/>
            <p:nvPr/>
          </p:nvSpPr>
          <p:spPr>
            <a:xfrm>
              <a:off x="6928128" y="2068892"/>
              <a:ext cx="4722921" cy="265415"/>
            </a:xfrm>
            <a:prstGeom prst="round2SameRect">
              <a:avLst>
                <a:gd name="adj1" fmla="val 16667"/>
                <a:gd name="adj2" fmla="val 0"/>
              </a:avLst>
            </a:prstGeom>
            <a:solidFill>
              <a:srgbClr val="119D96"/>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n-US" sz="1050" b="1" i="0" u="none" strike="noStrike" cap="none">
                  <a:solidFill>
                    <a:schemeClr val="lt1"/>
                  </a:solidFill>
                  <a:latin typeface="Roboto"/>
                  <a:ea typeface="Roboto"/>
                  <a:cs typeface="Roboto"/>
                  <a:sym typeface="Roboto"/>
                </a:rPr>
                <a:t>Titan, Blue Waters</a:t>
              </a:r>
              <a:endParaRPr sz="1400" b="0" i="0" u="none" strike="noStrike" cap="none">
                <a:solidFill>
                  <a:srgbClr val="000000"/>
                </a:solidFill>
                <a:latin typeface="Arial"/>
                <a:ea typeface="Arial"/>
                <a:cs typeface="Arial"/>
                <a:sym typeface="Arial"/>
              </a:endParaRPr>
            </a:p>
          </p:txBody>
        </p:sp>
        <p:sp>
          <p:nvSpPr>
            <p:cNvPr id="555" name="Google Shape;555;p8"/>
            <p:cNvSpPr/>
            <p:nvPr/>
          </p:nvSpPr>
          <p:spPr>
            <a:xfrm>
              <a:off x="7019613" y="2739619"/>
              <a:ext cx="734001" cy="373552"/>
            </a:xfrm>
            <a:prstGeom prst="rect">
              <a:avLst/>
            </a:prstGeom>
            <a:noFill/>
            <a:ln>
              <a:noFill/>
            </a:ln>
          </p:spPr>
          <p:txBody>
            <a:bodyPr spcFirstLastPara="1" wrap="square" lIns="72000" tIns="36000" rIns="72000" bIns="36000" anchor="t" anchorCtr="0">
              <a:spAutoFit/>
            </a:bodyPr>
            <a:lstStyle/>
            <a:p>
              <a:pPr marL="0" marR="0" lvl="0" indent="0" algn="r" rtl="0">
                <a:lnSpc>
                  <a:spcPct val="9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Configuration</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Files</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(2 GB)</a:t>
              </a:r>
              <a:endParaRPr sz="1400" b="0" i="0" u="none" strike="noStrike" cap="none">
                <a:solidFill>
                  <a:srgbClr val="000000"/>
                </a:solidFill>
                <a:latin typeface="Arial"/>
                <a:ea typeface="Arial"/>
                <a:cs typeface="Arial"/>
                <a:sym typeface="Arial"/>
              </a:endParaRPr>
            </a:p>
          </p:txBody>
        </p:sp>
        <p:sp>
          <p:nvSpPr>
            <p:cNvPr id="556" name="Google Shape;556;p8"/>
            <p:cNvSpPr/>
            <p:nvPr/>
          </p:nvSpPr>
          <p:spPr>
            <a:xfrm>
              <a:off x="7019613" y="3499850"/>
              <a:ext cx="734001" cy="373552"/>
            </a:xfrm>
            <a:prstGeom prst="rect">
              <a:avLst/>
            </a:prstGeom>
            <a:noFill/>
            <a:ln>
              <a:noFill/>
            </a:ln>
          </p:spPr>
          <p:txBody>
            <a:bodyPr spcFirstLastPara="1" wrap="square" lIns="72000" tIns="36000" rIns="72000" bIns="36000" anchor="t" anchorCtr="0">
              <a:spAutoFit/>
            </a:bodyPr>
            <a:lstStyle/>
            <a:p>
              <a:pPr marL="0" marR="0" lvl="0" indent="0" algn="r" rtl="0">
                <a:lnSpc>
                  <a:spcPct val="9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Velocity</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Mesh</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800"/>
                <a:buFont typeface="Arial"/>
                <a:buNone/>
              </a:pPr>
              <a:r>
                <a:rPr lang="en-US" sz="800" b="1" i="0" u="none" strike="noStrike" cap="none">
                  <a:solidFill>
                    <a:srgbClr val="3F3F3F"/>
                  </a:solidFill>
                  <a:latin typeface="Roboto"/>
                  <a:ea typeface="Roboto"/>
                  <a:cs typeface="Roboto"/>
                  <a:sym typeface="Roboto"/>
                </a:rPr>
                <a:t>(120 GB)</a:t>
              </a:r>
              <a:endParaRPr sz="1400" b="0" i="0" u="none" strike="noStrike" cap="none">
                <a:solidFill>
                  <a:srgbClr val="000000"/>
                </a:solidFill>
                <a:latin typeface="Arial"/>
                <a:ea typeface="Arial"/>
                <a:cs typeface="Arial"/>
                <a:sym typeface="Arial"/>
              </a:endParaRPr>
            </a:p>
          </p:txBody>
        </p:sp>
        <p:sp>
          <p:nvSpPr>
            <p:cNvPr id="557" name="Google Shape;557;p8"/>
            <p:cNvSpPr/>
            <p:nvPr/>
          </p:nvSpPr>
          <p:spPr>
            <a:xfrm>
              <a:off x="8816257" y="2440870"/>
              <a:ext cx="1040914" cy="196230"/>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Pre-processing</a:t>
              </a:r>
              <a:endParaRPr sz="1400" b="0" i="0" u="none" strike="noStrike" cap="none">
                <a:solidFill>
                  <a:srgbClr val="000000"/>
                </a:solidFill>
                <a:latin typeface="Arial"/>
                <a:ea typeface="Arial"/>
                <a:cs typeface="Arial"/>
                <a:sym typeface="Arial"/>
              </a:endParaRPr>
            </a:p>
          </p:txBody>
        </p:sp>
        <p:sp>
          <p:nvSpPr>
            <p:cNvPr id="558" name="Google Shape;558;p8"/>
            <p:cNvSpPr/>
            <p:nvPr/>
          </p:nvSpPr>
          <p:spPr>
            <a:xfrm>
              <a:off x="8803344" y="3135057"/>
              <a:ext cx="1066742" cy="196230"/>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Mesh Generation</a:t>
              </a:r>
              <a:endParaRPr sz="1400" b="0" i="0" u="none" strike="noStrike" cap="none">
                <a:solidFill>
                  <a:srgbClr val="000000"/>
                </a:solidFill>
                <a:latin typeface="Arial"/>
                <a:ea typeface="Arial"/>
                <a:cs typeface="Arial"/>
                <a:sym typeface="Arial"/>
              </a:endParaRPr>
            </a:p>
          </p:txBody>
        </p:sp>
        <p:sp>
          <p:nvSpPr>
            <p:cNvPr id="559" name="Google Shape;559;p8"/>
            <p:cNvSpPr/>
            <p:nvPr/>
          </p:nvSpPr>
          <p:spPr>
            <a:xfrm>
              <a:off x="9435374" y="3890860"/>
              <a:ext cx="760388" cy="253859"/>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SGT Y</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700"/>
                <a:buFont typeface="Arial"/>
                <a:buNone/>
              </a:pPr>
              <a:r>
                <a:rPr lang="en-US" sz="700" b="0" i="0" u="none" strike="noStrike" cap="none">
                  <a:solidFill>
                    <a:schemeClr val="lt1"/>
                  </a:solidFill>
                  <a:latin typeface="Roboto"/>
                  <a:ea typeface="Roboto"/>
                  <a:cs typeface="Roboto"/>
                  <a:sym typeface="Roboto"/>
                </a:rPr>
                <a:t>Simulation</a:t>
              </a:r>
              <a:endParaRPr sz="1400" b="0" i="0" u="none" strike="noStrike" cap="none">
                <a:solidFill>
                  <a:srgbClr val="000000"/>
                </a:solidFill>
                <a:latin typeface="Arial"/>
                <a:ea typeface="Arial"/>
                <a:cs typeface="Arial"/>
                <a:sym typeface="Arial"/>
              </a:endParaRPr>
            </a:p>
          </p:txBody>
        </p:sp>
        <p:sp>
          <p:nvSpPr>
            <p:cNvPr id="560" name="Google Shape;560;p8"/>
            <p:cNvSpPr/>
            <p:nvPr/>
          </p:nvSpPr>
          <p:spPr>
            <a:xfrm>
              <a:off x="8446539" y="3890860"/>
              <a:ext cx="760388" cy="253859"/>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SGT X</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700"/>
                <a:buFont typeface="Arial"/>
                <a:buNone/>
              </a:pPr>
              <a:r>
                <a:rPr lang="en-US" sz="700" b="0" i="0" u="none" strike="noStrike" cap="none">
                  <a:solidFill>
                    <a:schemeClr val="lt1"/>
                  </a:solidFill>
                  <a:latin typeface="Roboto"/>
                  <a:ea typeface="Roboto"/>
                  <a:cs typeface="Roboto"/>
                  <a:sym typeface="Roboto"/>
                </a:rPr>
                <a:t>Simulation</a:t>
              </a:r>
              <a:endParaRPr sz="1400" b="0" i="0" u="none" strike="noStrike" cap="none">
                <a:solidFill>
                  <a:srgbClr val="000000"/>
                </a:solidFill>
                <a:latin typeface="Arial"/>
                <a:ea typeface="Arial"/>
                <a:cs typeface="Arial"/>
                <a:sym typeface="Arial"/>
              </a:endParaRPr>
            </a:p>
          </p:txBody>
        </p:sp>
        <p:sp>
          <p:nvSpPr>
            <p:cNvPr id="561" name="Google Shape;561;p8"/>
            <p:cNvSpPr/>
            <p:nvPr/>
          </p:nvSpPr>
          <p:spPr>
            <a:xfrm>
              <a:off x="10399605" y="2395738"/>
              <a:ext cx="1187450" cy="284152"/>
            </a:xfrm>
            <a:prstGeom prst="rect">
              <a:avLst/>
            </a:prstGeom>
            <a:noFill/>
            <a:ln>
              <a:noFill/>
            </a:ln>
          </p:spPr>
          <p:txBody>
            <a:bodyPr spcFirstLastPara="1" wrap="square" lIns="72000" tIns="36000" rIns="72000" bIns="36000" anchor="ctr"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595959"/>
                  </a:solidFill>
                  <a:latin typeface="Roboto"/>
                  <a:ea typeface="Roboto"/>
                  <a:cs typeface="Roboto"/>
                  <a:sym typeface="Roboto"/>
                </a:rPr>
                <a:t>Serial,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1 core x 0.1 hr</a:t>
              </a:r>
              <a:endParaRPr sz="900" b="1" i="0" u="none" strike="noStrike" cap="none">
                <a:solidFill>
                  <a:srgbClr val="595959"/>
                </a:solidFill>
                <a:latin typeface="Roboto"/>
                <a:ea typeface="Roboto"/>
                <a:cs typeface="Roboto"/>
                <a:sym typeface="Roboto"/>
              </a:endParaRPr>
            </a:p>
          </p:txBody>
        </p:sp>
        <p:sp>
          <p:nvSpPr>
            <p:cNvPr id="562" name="Google Shape;562;p8"/>
            <p:cNvSpPr/>
            <p:nvPr/>
          </p:nvSpPr>
          <p:spPr>
            <a:xfrm>
              <a:off x="10399631" y="3127883"/>
              <a:ext cx="1188332" cy="284152"/>
            </a:xfrm>
            <a:prstGeom prst="rect">
              <a:avLst/>
            </a:prstGeom>
            <a:noFill/>
            <a:ln>
              <a:noFill/>
            </a:ln>
          </p:spPr>
          <p:txBody>
            <a:bodyPr spcFirstLastPara="1" wrap="square" lIns="72000" tIns="36000" rIns="72000" bIns="36000" anchor="ctr"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595959"/>
                  </a:solidFill>
                  <a:latin typeface="Roboto"/>
                  <a:ea typeface="Roboto"/>
                  <a:cs typeface="Roboto"/>
                  <a:sym typeface="Roboto"/>
                </a:rPr>
                <a:t>Parallel,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3840 cores x 0.4 hr</a:t>
              </a:r>
              <a:endParaRPr sz="900" b="1" i="0" u="none" strike="noStrike" cap="none">
                <a:solidFill>
                  <a:srgbClr val="595959"/>
                </a:solidFill>
                <a:latin typeface="Roboto"/>
                <a:ea typeface="Roboto"/>
                <a:cs typeface="Roboto"/>
                <a:sym typeface="Roboto"/>
              </a:endParaRPr>
            </a:p>
          </p:txBody>
        </p:sp>
        <p:sp>
          <p:nvSpPr>
            <p:cNvPr id="563" name="Google Shape;563;p8"/>
            <p:cNvSpPr/>
            <p:nvPr/>
          </p:nvSpPr>
          <p:spPr>
            <a:xfrm>
              <a:off x="10399631" y="3875712"/>
              <a:ext cx="1188332" cy="284152"/>
            </a:xfrm>
            <a:prstGeom prst="rect">
              <a:avLst/>
            </a:prstGeom>
            <a:noFill/>
            <a:ln>
              <a:noFill/>
            </a:ln>
          </p:spPr>
          <p:txBody>
            <a:bodyPr spcFirstLastPara="1" wrap="square" lIns="72000" tIns="36000" rIns="72000" bIns="36000" anchor="ctr"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595959"/>
                  </a:solidFill>
                  <a:latin typeface="Roboto"/>
                  <a:ea typeface="Roboto"/>
                  <a:cs typeface="Roboto"/>
                  <a:sym typeface="Roboto"/>
                </a:rPr>
                <a:t>Parallel,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800 GPUs x 1hr</a:t>
              </a:r>
              <a:endParaRPr sz="1400" b="0" i="0" u="none" strike="noStrike" cap="none">
                <a:solidFill>
                  <a:srgbClr val="000000"/>
                </a:solidFill>
                <a:latin typeface="Arial"/>
                <a:ea typeface="Arial"/>
                <a:cs typeface="Arial"/>
                <a:sym typeface="Arial"/>
              </a:endParaRPr>
            </a:p>
          </p:txBody>
        </p:sp>
        <p:sp>
          <p:nvSpPr>
            <p:cNvPr id="564" name="Google Shape;564;p8"/>
            <p:cNvSpPr/>
            <p:nvPr/>
          </p:nvSpPr>
          <p:spPr>
            <a:xfrm>
              <a:off x="5175650" y="2334307"/>
              <a:ext cx="1612234" cy="2317031"/>
            </a:xfrm>
            <a:prstGeom prst="rect">
              <a:avLst/>
            </a:prstGeom>
            <a:noFill/>
            <a:ln w="12700" cap="flat" cmpd="sng">
              <a:solidFill>
                <a:srgbClr val="4AB9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65" name="Google Shape;565;p8"/>
            <p:cNvSpPr/>
            <p:nvPr/>
          </p:nvSpPr>
          <p:spPr>
            <a:xfrm rot="10800000" flipH="1">
              <a:off x="6928129" y="4612335"/>
              <a:ext cx="4722920" cy="711407"/>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66" name="Google Shape;566;p8"/>
            <p:cNvSpPr/>
            <p:nvPr/>
          </p:nvSpPr>
          <p:spPr>
            <a:xfrm>
              <a:off x="7000728" y="5166032"/>
              <a:ext cx="2061349" cy="181983"/>
            </a:xfrm>
            <a:prstGeom prst="rect">
              <a:avLst/>
            </a:prstGeom>
            <a:noFill/>
            <a:ln>
              <a:noFill/>
            </a:ln>
          </p:spPr>
          <p:txBody>
            <a:bodyPr spcFirstLastPara="1" wrap="square" lIns="72000" tIns="36000" rIns="72000" bIns="36000" anchor="t" anchorCtr="0">
              <a:spAutoFit/>
            </a:bodyPr>
            <a:lstStyle/>
            <a:p>
              <a:pPr marL="0" marR="0" lvl="0" indent="0" algn="l" rtl="0">
                <a:lnSpc>
                  <a:spcPct val="90000"/>
                </a:lnSpc>
                <a:spcBef>
                  <a:spcPts val="0"/>
                </a:spcBef>
                <a:spcAft>
                  <a:spcPts val="0"/>
                </a:spcAft>
                <a:buClr>
                  <a:srgbClr val="000000"/>
                </a:buClr>
                <a:buSzPts val="900"/>
                <a:buFont typeface="Arial"/>
                <a:buNone/>
              </a:pPr>
              <a:r>
                <a:rPr lang="en-US" sz="900" b="0" i="0" u="none" strike="noStrike" cap="none">
                  <a:solidFill>
                    <a:srgbClr val="595959"/>
                  </a:solidFill>
                  <a:latin typeface="Roboto Light"/>
                  <a:ea typeface="Roboto Light"/>
                  <a:cs typeface="Roboto Light"/>
                  <a:sym typeface="Roboto Light"/>
                </a:rPr>
                <a:t>Seismograms &amp; intensity measures (8TB)</a:t>
              </a:r>
              <a:endParaRPr sz="1400" b="0" i="0" u="none" strike="noStrike" cap="none">
                <a:solidFill>
                  <a:srgbClr val="000000"/>
                </a:solidFill>
                <a:latin typeface="Arial"/>
                <a:ea typeface="Arial"/>
                <a:cs typeface="Arial"/>
                <a:sym typeface="Arial"/>
              </a:endParaRPr>
            </a:p>
          </p:txBody>
        </p:sp>
        <p:sp>
          <p:nvSpPr>
            <p:cNvPr id="567" name="Google Shape;567;p8"/>
            <p:cNvSpPr/>
            <p:nvPr/>
          </p:nvSpPr>
          <p:spPr>
            <a:xfrm>
              <a:off x="8750008" y="4869924"/>
              <a:ext cx="1173415" cy="196230"/>
            </a:xfrm>
            <a:prstGeom prst="roundRect">
              <a:avLst>
                <a:gd name="adj" fmla="val 500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chemeClr val="lt1"/>
                  </a:solidFill>
                  <a:latin typeface="Roboto"/>
                  <a:ea typeface="Roboto"/>
                  <a:cs typeface="Roboto"/>
                  <a:sym typeface="Roboto"/>
                </a:rPr>
                <a:t>Post-processing</a:t>
              </a:r>
              <a:endParaRPr sz="1400" b="0" i="0" u="none" strike="noStrike" cap="none">
                <a:solidFill>
                  <a:srgbClr val="000000"/>
                </a:solidFill>
                <a:latin typeface="Arial"/>
                <a:ea typeface="Arial"/>
                <a:cs typeface="Arial"/>
                <a:sym typeface="Arial"/>
              </a:endParaRPr>
            </a:p>
          </p:txBody>
        </p:sp>
        <p:sp>
          <p:nvSpPr>
            <p:cNvPr id="568" name="Google Shape;568;p8"/>
            <p:cNvSpPr/>
            <p:nvPr/>
          </p:nvSpPr>
          <p:spPr>
            <a:xfrm>
              <a:off x="10450469" y="4853454"/>
              <a:ext cx="1060335" cy="296924"/>
            </a:xfrm>
            <a:prstGeom prst="rect">
              <a:avLst/>
            </a:prstGeom>
            <a:noFill/>
            <a:ln>
              <a:noFill/>
            </a:ln>
          </p:spPr>
          <p:txBody>
            <a:bodyPr spcFirstLastPara="1" wrap="square" lIns="72000" tIns="36000" rIns="72000" bIns="36000" anchor="t" anchorCtr="0">
              <a:spAutoFit/>
            </a:bodyPr>
            <a:lstStyle/>
            <a:p>
              <a:pPr marL="0" marR="0" lvl="0" indent="0" algn="l"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Parallel,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3712 cores x 11 hr</a:t>
              </a:r>
              <a:endParaRPr sz="900" b="1" i="0" u="none" strike="noStrike" cap="none">
                <a:solidFill>
                  <a:srgbClr val="595959"/>
                </a:solidFill>
                <a:latin typeface="Roboto"/>
                <a:ea typeface="Roboto"/>
                <a:cs typeface="Roboto"/>
                <a:sym typeface="Roboto"/>
              </a:endParaRPr>
            </a:p>
          </p:txBody>
        </p:sp>
        <p:sp>
          <p:nvSpPr>
            <p:cNvPr id="569" name="Google Shape;569;p8"/>
            <p:cNvSpPr/>
            <p:nvPr/>
          </p:nvSpPr>
          <p:spPr>
            <a:xfrm>
              <a:off x="5432792" y="4078012"/>
              <a:ext cx="1097950" cy="352483"/>
            </a:xfrm>
            <a:prstGeom prst="roundRect">
              <a:avLst>
                <a:gd name="adj" fmla="val 22700"/>
              </a:avLst>
            </a:prstGeom>
            <a:solidFill>
              <a:srgbClr val="74CA21"/>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chemeClr val="lt1"/>
                  </a:solidFill>
                  <a:latin typeface="Roboto"/>
                  <a:ea typeface="Roboto"/>
                  <a:cs typeface="Roboto"/>
                  <a:sym typeface="Roboto"/>
                </a:rPr>
                <a:t>Data Product</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chemeClr val="lt1"/>
                  </a:solidFill>
                  <a:latin typeface="Roboto"/>
                  <a:ea typeface="Roboto"/>
                  <a:cs typeface="Roboto"/>
                  <a:sym typeface="Roboto"/>
                </a:rPr>
                <a:t>Generation</a:t>
              </a:r>
              <a:endParaRPr sz="1400" b="0" i="0" u="none" strike="noStrike" cap="none">
                <a:solidFill>
                  <a:srgbClr val="000000"/>
                </a:solidFill>
                <a:latin typeface="Arial"/>
                <a:ea typeface="Arial"/>
                <a:cs typeface="Arial"/>
                <a:sym typeface="Arial"/>
              </a:endParaRPr>
            </a:p>
          </p:txBody>
        </p:sp>
        <p:grpSp>
          <p:nvGrpSpPr>
            <p:cNvPr id="570" name="Google Shape;570;p8"/>
            <p:cNvGrpSpPr/>
            <p:nvPr/>
          </p:nvGrpSpPr>
          <p:grpSpPr>
            <a:xfrm>
              <a:off x="5820211" y="2747780"/>
              <a:ext cx="323112" cy="354676"/>
              <a:chOff x="6540500" y="4689475"/>
              <a:chExt cx="1133475" cy="1452563"/>
            </a:xfrm>
          </p:grpSpPr>
          <p:sp>
            <p:nvSpPr>
              <p:cNvPr id="571" name="Google Shape;571;p8"/>
              <p:cNvSpPr/>
              <p:nvPr/>
            </p:nvSpPr>
            <p:spPr>
              <a:xfrm>
                <a:off x="6567488" y="5843588"/>
                <a:ext cx="1081088" cy="298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7"/>
                    </a:lnTo>
                    <a:lnTo>
                      <a:pt x="2071" y="56"/>
                    </a:lnTo>
                    <a:lnTo>
                      <a:pt x="2126" y="65"/>
                    </a:lnTo>
                    <a:lnTo>
                      <a:pt x="2179" y="75"/>
                    </a:lnTo>
                    <a:lnTo>
                      <a:pt x="2230" y="86"/>
                    </a:lnTo>
                    <a:lnTo>
                      <a:pt x="2281" y="98"/>
                    </a:lnTo>
                    <a:lnTo>
                      <a:pt x="2328" y="111"/>
                    </a:lnTo>
                    <a:lnTo>
                      <a:pt x="2373" y="124"/>
                    </a:lnTo>
                    <a:lnTo>
                      <a:pt x="2416" y="138"/>
                    </a:lnTo>
                    <a:lnTo>
                      <a:pt x="2457" y="152"/>
                    </a:lnTo>
                    <a:lnTo>
                      <a:pt x="2494" y="166"/>
                    </a:lnTo>
                    <a:lnTo>
                      <a:pt x="2530" y="182"/>
                    </a:lnTo>
                    <a:lnTo>
                      <a:pt x="2562" y="197"/>
                    </a:lnTo>
                    <a:lnTo>
                      <a:pt x="2593" y="214"/>
                    </a:lnTo>
                    <a:lnTo>
                      <a:pt x="2620" y="231"/>
                    </a:lnTo>
                    <a:lnTo>
                      <a:pt x="2645" y="247"/>
                    </a:lnTo>
                    <a:lnTo>
                      <a:pt x="2665" y="265"/>
                    </a:lnTo>
                    <a:lnTo>
                      <a:pt x="2685" y="283"/>
                    </a:lnTo>
                    <a:lnTo>
                      <a:pt x="2700" y="301"/>
                    </a:lnTo>
                    <a:lnTo>
                      <a:pt x="2712" y="319"/>
                    </a:lnTo>
                    <a:lnTo>
                      <a:pt x="2721" y="339"/>
                    </a:lnTo>
                    <a:lnTo>
                      <a:pt x="2726" y="358"/>
                    </a:lnTo>
                    <a:lnTo>
                      <a:pt x="2727" y="377"/>
                    </a:lnTo>
                    <a:lnTo>
                      <a:pt x="2726" y="397"/>
                    </a:lnTo>
                    <a:lnTo>
                      <a:pt x="2721" y="416"/>
                    </a:lnTo>
                    <a:lnTo>
                      <a:pt x="2712" y="434"/>
                    </a:lnTo>
                    <a:lnTo>
                      <a:pt x="2700" y="453"/>
                    </a:lnTo>
                    <a:lnTo>
                      <a:pt x="2685" y="471"/>
                    </a:lnTo>
                    <a:lnTo>
                      <a:pt x="2665" y="489"/>
                    </a:lnTo>
                    <a:lnTo>
                      <a:pt x="2645" y="506"/>
                    </a:lnTo>
                    <a:lnTo>
                      <a:pt x="2620" y="523"/>
                    </a:lnTo>
                    <a:lnTo>
                      <a:pt x="2593" y="539"/>
                    </a:lnTo>
                    <a:lnTo>
                      <a:pt x="2562" y="556"/>
                    </a:lnTo>
                    <a:lnTo>
                      <a:pt x="2530" y="572"/>
                    </a:lnTo>
                    <a:lnTo>
                      <a:pt x="2494" y="587"/>
                    </a:lnTo>
                    <a:lnTo>
                      <a:pt x="2457" y="602"/>
                    </a:lnTo>
                    <a:lnTo>
                      <a:pt x="2416" y="617"/>
                    </a:lnTo>
                    <a:lnTo>
                      <a:pt x="2373" y="629"/>
                    </a:lnTo>
                    <a:lnTo>
                      <a:pt x="2328" y="642"/>
                    </a:lnTo>
                    <a:lnTo>
                      <a:pt x="2281" y="655"/>
                    </a:lnTo>
                    <a:lnTo>
                      <a:pt x="2230" y="667"/>
                    </a:lnTo>
                    <a:lnTo>
                      <a:pt x="2179" y="678"/>
                    </a:lnTo>
                    <a:lnTo>
                      <a:pt x="2126" y="689"/>
                    </a:lnTo>
                    <a:lnTo>
                      <a:pt x="2071" y="699"/>
                    </a:lnTo>
                    <a:lnTo>
                      <a:pt x="2014" y="708"/>
                    </a:lnTo>
                    <a:lnTo>
                      <a:pt x="1955" y="716"/>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6"/>
                    </a:lnTo>
                    <a:lnTo>
                      <a:pt x="713" y="708"/>
                    </a:lnTo>
                    <a:lnTo>
                      <a:pt x="656" y="699"/>
                    </a:lnTo>
                    <a:lnTo>
                      <a:pt x="601" y="689"/>
                    </a:lnTo>
                    <a:lnTo>
                      <a:pt x="548" y="678"/>
                    </a:lnTo>
                    <a:lnTo>
                      <a:pt x="496" y="667"/>
                    </a:lnTo>
                    <a:lnTo>
                      <a:pt x="447" y="655"/>
                    </a:lnTo>
                    <a:lnTo>
                      <a:pt x="399" y="642"/>
                    </a:lnTo>
                    <a:lnTo>
                      <a:pt x="354" y="629"/>
                    </a:lnTo>
                    <a:lnTo>
                      <a:pt x="311" y="617"/>
                    </a:lnTo>
                    <a:lnTo>
                      <a:pt x="270" y="602"/>
                    </a:lnTo>
                    <a:lnTo>
                      <a:pt x="233" y="587"/>
                    </a:lnTo>
                    <a:lnTo>
                      <a:pt x="197" y="572"/>
                    </a:lnTo>
                    <a:lnTo>
                      <a:pt x="165" y="556"/>
                    </a:lnTo>
                    <a:lnTo>
                      <a:pt x="134" y="539"/>
                    </a:lnTo>
                    <a:lnTo>
                      <a:pt x="107" y="523"/>
                    </a:lnTo>
                    <a:lnTo>
                      <a:pt x="82" y="506"/>
                    </a:lnTo>
                    <a:lnTo>
                      <a:pt x="62" y="489"/>
                    </a:lnTo>
                    <a:lnTo>
                      <a:pt x="43" y="471"/>
                    </a:lnTo>
                    <a:lnTo>
                      <a:pt x="27" y="453"/>
                    </a:lnTo>
                    <a:lnTo>
                      <a:pt x="15" y="434"/>
                    </a:lnTo>
                    <a:lnTo>
                      <a:pt x="6" y="416"/>
                    </a:lnTo>
                    <a:lnTo>
                      <a:pt x="1" y="397"/>
                    </a:lnTo>
                    <a:lnTo>
                      <a:pt x="0" y="377"/>
                    </a:lnTo>
                    <a:lnTo>
                      <a:pt x="1" y="358"/>
                    </a:lnTo>
                    <a:lnTo>
                      <a:pt x="6" y="339"/>
                    </a:lnTo>
                    <a:lnTo>
                      <a:pt x="15" y="319"/>
                    </a:lnTo>
                    <a:lnTo>
                      <a:pt x="27" y="301"/>
                    </a:lnTo>
                    <a:lnTo>
                      <a:pt x="43" y="283"/>
                    </a:lnTo>
                    <a:lnTo>
                      <a:pt x="62" y="265"/>
                    </a:lnTo>
                    <a:lnTo>
                      <a:pt x="82" y="247"/>
                    </a:lnTo>
                    <a:lnTo>
                      <a:pt x="107" y="231"/>
                    </a:lnTo>
                    <a:lnTo>
                      <a:pt x="134" y="214"/>
                    </a:lnTo>
                    <a:lnTo>
                      <a:pt x="165" y="197"/>
                    </a:lnTo>
                    <a:lnTo>
                      <a:pt x="197" y="182"/>
                    </a:lnTo>
                    <a:lnTo>
                      <a:pt x="233" y="166"/>
                    </a:lnTo>
                    <a:lnTo>
                      <a:pt x="270" y="152"/>
                    </a:lnTo>
                    <a:lnTo>
                      <a:pt x="311" y="138"/>
                    </a:lnTo>
                    <a:lnTo>
                      <a:pt x="354" y="124"/>
                    </a:lnTo>
                    <a:lnTo>
                      <a:pt x="399" y="111"/>
                    </a:lnTo>
                    <a:lnTo>
                      <a:pt x="447" y="98"/>
                    </a:lnTo>
                    <a:lnTo>
                      <a:pt x="496" y="86"/>
                    </a:lnTo>
                    <a:lnTo>
                      <a:pt x="548" y="75"/>
                    </a:lnTo>
                    <a:lnTo>
                      <a:pt x="601" y="65"/>
                    </a:lnTo>
                    <a:lnTo>
                      <a:pt x="656" y="56"/>
                    </a:lnTo>
                    <a:lnTo>
                      <a:pt x="713" y="47"/>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72" name="Google Shape;572;p8"/>
              <p:cNvSpPr/>
              <p:nvPr/>
            </p:nvSpPr>
            <p:spPr>
              <a:xfrm>
                <a:off x="6540500" y="5632450"/>
                <a:ext cx="1133475" cy="479425"/>
              </a:xfrm>
              <a:custGeom>
                <a:avLst/>
                <a:gdLst/>
                <a:ahLst/>
                <a:cxnLst/>
                <a:rect l="l" t="t" r="r" b="b"/>
                <a:pathLst>
                  <a:path w="2856" h="1211" extrusionOk="0">
                    <a:moveTo>
                      <a:pt x="2856" y="791"/>
                    </a:moveTo>
                    <a:lnTo>
                      <a:pt x="2852" y="812"/>
                    </a:lnTo>
                    <a:lnTo>
                      <a:pt x="2845" y="834"/>
                    </a:lnTo>
                    <a:lnTo>
                      <a:pt x="2835" y="855"/>
                    </a:lnTo>
                    <a:lnTo>
                      <a:pt x="2821" y="875"/>
                    </a:lnTo>
                    <a:lnTo>
                      <a:pt x="2804" y="896"/>
                    </a:lnTo>
                    <a:lnTo>
                      <a:pt x="2783" y="917"/>
                    </a:lnTo>
                    <a:lnTo>
                      <a:pt x="2760" y="936"/>
                    </a:lnTo>
                    <a:lnTo>
                      <a:pt x="2735" y="955"/>
                    </a:lnTo>
                    <a:lnTo>
                      <a:pt x="2705" y="973"/>
                    </a:lnTo>
                    <a:lnTo>
                      <a:pt x="2673" y="991"/>
                    </a:lnTo>
                    <a:lnTo>
                      <a:pt x="2638" y="1009"/>
                    </a:lnTo>
                    <a:lnTo>
                      <a:pt x="2601" y="1026"/>
                    </a:lnTo>
                    <a:lnTo>
                      <a:pt x="2561" y="1043"/>
                    </a:lnTo>
                    <a:lnTo>
                      <a:pt x="2518" y="1058"/>
                    </a:lnTo>
                    <a:lnTo>
                      <a:pt x="2475" y="1074"/>
                    </a:lnTo>
                    <a:lnTo>
                      <a:pt x="2427" y="1089"/>
                    </a:lnTo>
                    <a:lnTo>
                      <a:pt x="2378" y="1102"/>
                    </a:lnTo>
                    <a:lnTo>
                      <a:pt x="2325" y="1116"/>
                    </a:lnTo>
                    <a:lnTo>
                      <a:pt x="2273" y="1128"/>
                    </a:lnTo>
                    <a:lnTo>
                      <a:pt x="2217" y="1139"/>
                    </a:lnTo>
                    <a:lnTo>
                      <a:pt x="2159" y="1151"/>
                    </a:lnTo>
                    <a:lnTo>
                      <a:pt x="2100" y="1161"/>
                    </a:lnTo>
                    <a:lnTo>
                      <a:pt x="2040" y="1170"/>
                    </a:lnTo>
                    <a:lnTo>
                      <a:pt x="1977" y="1178"/>
                    </a:lnTo>
                    <a:lnTo>
                      <a:pt x="1912" y="1186"/>
                    </a:lnTo>
                    <a:lnTo>
                      <a:pt x="1847" y="1192"/>
                    </a:lnTo>
                    <a:lnTo>
                      <a:pt x="1780" y="1198"/>
                    </a:lnTo>
                    <a:lnTo>
                      <a:pt x="1711" y="1202"/>
                    </a:lnTo>
                    <a:lnTo>
                      <a:pt x="1642" y="1206"/>
                    </a:lnTo>
                    <a:lnTo>
                      <a:pt x="1571" y="1209"/>
                    </a:lnTo>
                    <a:lnTo>
                      <a:pt x="1500" y="1211"/>
                    </a:lnTo>
                    <a:lnTo>
                      <a:pt x="1427" y="1211"/>
                    </a:lnTo>
                    <a:lnTo>
                      <a:pt x="1355" y="1211"/>
                    </a:lnTo>
                    <a:lnTo>
                      <a:pt x="1284" y="1209"/>
                    </a:lnTo>
                    <a:lnTo>
                      <a:pt x="1213" y="1206"/>
                    </a:lnTo>
                    <a:lnTo>
                      <a:pt x="1144" y="1202"/>
                    </a:lnTo>
                    <a:lnTo>
                      <a:pt x="1076" y="1198"/>
                    </a:lnTo>
                    <a:lnTo>
                      <a:pt x="1009" y="1192"/>
                    </a:lnTo>
                    <a:lnTo>
                      <a:pt x="943" y="1186"/>
                    </a:lnTo>
                    <a:lnTo>
                      <a:pt x="879" y="1178"/>
                    </a:lnTo>
                    <a:lnTo>
                      <a:pt x="816" y="1170"/>
                    </a:lnTo>
                    <a:lnTo>
                      <a:pt x="755" y="1161"/>
                    </a:lnTo>
                    <a:lnTo>
                      <a:pt x="696" y="1151"/>
                    </a:lnTo>
                    <a:lnTo>
                      <a:pt x="638" y="1139"/>
                    </a:lnTo>
                    <a:lnTo>
                      <a:pt x="583" y="1128"/>
                    </a:lnTo>
                    <a:lnTo>
                      <a:pt x="529" y="1116"/>
                    </a:lnTo>
                    <a:lnTo>
                      <a:pt x="477" y="1102"/>
                    </a:lnTo>
                    <a:lnTo>
                      <a:pt x="428" y="1089"/>
                    </a:lnTo>
                    <a:lnTo>
                      <a:pt x="381" y="1074"/>
                    </a:lnTo>
                    <a:lnTo>
                      <a:pt x="337" y="1058"/>
                    </a:lnTo>
                    <a:lnTo>
                      <a:pt x="294" y="1043"/>
                    </a:lnTo>
                    <a:lnTo>
                      <a:pt x="255" y="1026"/>
                    </a:lnTo>
                    <a:lnTo>
                      <a:pt x="217" y="1009"/>
                    </a:lnTo>
                    <a:lnTo>
                      <a:pt x="182" y="991"/>
                    </a:lnTo>
                    <a:lnTo>
                      <a:pt x="150" y="973"/>
                    </a:lnTo>
                    <a:lnTo>
                      <a:pt x="121" y="955"/>
                    </a:lnTo>
                    <a:lnTo>
                      <a:pt x="95" y="936"/>
                    </a:lnTo>
                    <a:lnTo>
                      <a:pt x="72" y="917"/>
                    </a:lnTo>
                    <a:lnTo>
                      <a:pt x="51" y="896"/>
                    </a:lnTo>
                    <a:lnTo>
                      <a:pt x="34" y="875"/>
                    </a:lnTo>
                    <a:lnTo>
                      <a:pt x="20" y="855"/>
                    </a:lnTo>
                    <a:lnTo>
                      <a:pt x="10" y="834"/>
                    </a:lnTo>
                    <a:lnTo>
                      <a:pt x="4" y="812"/>
                    </a:lnTo>
                    <a:lnTo>
                      <a:pt x="0" y="791"/>
                    </a:lnTo>
                    <a:lnTo>
                      <a:pt x="0" y="791"/>
                    </a:lnTo>
                    <a:lnTo>
                      <a:pt x="0" y="0"/>
                    </a:lnTo>
                    <a:lnTo>
                      <a:pt x="670" y="322"/>
                    </a:lnTo>
                    <a:lnTo>
                      <a:pt x="2118" y="341"/>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73" name="Google Shape;573;p8"/>
              <p:cNvSpPr/>
              <p:nvPr/>
            </p:nvSpPr>
            <p:spPr>
              <a:xfrm>
                <a:off x="6540500" y="5461000"/>
                <a:ext cx="1133475" cy="339725"/>
              </a:xfrm>
              <a:custGeom>
                <a:avLst/>
                <a:gdLst/>
                <a:ahLst/>
                <a:cxnLst/>
                <a:rect l="l" t="t" r="r" b="b"/>
                <a:pathLst>
                  <a:path w="2856" h="858" extrusionOk="0">
                    <a:moveTo>
                      <a:pt x="1427" y="0"/>
                    </a:moveTo>
                    <a:lnTo>
                      <a:pt x="1502" y="0"/>
                    </a:lnTo>
                    <a:lnTo>
                      <a:pt x="1574" y="1"/>
                    </a:lnTo>
                    <a:lnTo>
                      <a:pt x="1644" y="4"/>
                    </a:lnTo>
                    <a:lnTo>
                      <a:pt x="1715" y="8"/>
                    </a:lnTo>
                    <a:lnTo>
                      <a:pt x="1785" y="13"/>
                    </a:lnTo>
                    <a:lnTo>
                      <a:pt x="1852" y="19"/>
                    </a:lnTo>
                    <a:lnTo>
                      <a:pt x="1919" y="26"/>
                    </a:lnTo>
                    <a:lnTo>
                      <a:pt x="1983" y="33"/>
                    </a:lnTo>
                    <a:lnTo>
                      <a:pt x="2046" y="42"/>
                    </a:lnTo>
                    <a:lnTo>
                      <a:pt x="2108" y="51"/>
                    </a:lnTo>
                    <a:lnTo>
                      <a:pt x="2168" y="62"/>
                    </a:lnTo>
                    <a:lnTo>
                      <a:pt x="2226" y="73"/>
                    </a:lnTo>
                    <a:lnTo>
                      <a:pt x="2282" y="85"/>
                    </a:lnTo>
                    <a:lnTo>
                      <a:pt x="2336" y="98"/>
                    </a:lnTo>
                    <a:lnTo>
                      <a:pt x="2387" y="111"/>
                    </a:lnTo>
                    <a:lnTo>
                      <a:pt x="2437" y="125"/>
                    </a:lnTo>
                    <a:lnTo>
                      <a:pt x="2485" y="140"/>
                    </a:lnTo>
                    <a:lnTo>
                      <a:pt x="2529" y="156"/>
                    </a:lnTo>
                    <a:lnTo>
                      <a:pt x="2571" y="172"/>
                    </a:lnTo>
                    <a:lnTo>
                      <a:pt x="2611" y="189"/>
                    </a:lnTo>
                    <a:lnTo>
                      <a:pt x="2648" y="206"/>
                    </a:lnTo>
                    <a:lnTo>
                      <a:pt x="2683" y="224"/>
                    </a:lnTo>
                    <a:lnTo>
                      <a:pt x="2714" y="243"/>
                    </a:lnTo>
                    <a:lnTo>
                      <a:pt x="2744" y="263"/>
                    </a:lnTo>
                    <a:lnTo>
                      <a:pt x="2769" y="282"/>
                    </a:lnTo>
                    <a:lnTo>
                      <a:pt x="2791" y="301"/>
                    </a:lnTo>
                    <a:lnTo>
                      <a:pt x="2811" y="322"/>
                    </a:lnTo>
                    <a:lnTo>
                      <a:pt x="2826" y="342"/>
                    </a:lnTo>
                    <a:lnTo>
                      <a:pt x="2839" y="364"/>
                    </a:lnTo>
                    <a:lnTo>
                      <a:pt x="2848" y="385"/>
                    </a:lnTo>
                    <a:lnTo>
                      <a:pt x="2853" y="407"/>
                    </a:lnTo>
                    <a:lnTo>
                      <a:pt x="2856" y="429"/>
                    </a:lnTo>
                    <a:lnTo>
                      <a:pt x="2853" y="452"/>
                    </a:lnTo>
                    <a:lnTo>
                      <a:pt x="2848" y="474"/>
                    </a:lnTo>
                    <a:lnTo>
                      <a:pt x="2839" y="494"/>
                    </a:lnTo>
                    <a:lnTo>
                      <a:pt x="2826" y="516"/>
                    </a:lnTo>
                    <a:lnTo>
                      <a:pt x="2811" y="537"/>
                    </a:lnTo>
                    <a:lnTo>
                      <a:pt x="2791" y="557"/>
                    </a:lnTo>
                    <a:lnTo>
                      <a:pt x="2769" y="577"/>
                    </a:lnTo>
                    <a:lnTo>
                      <a:pt x="2744" y="596"/>
                    </a:lnTo>
                    <a:lnTo>
                      <a:pt x="2714" y="615"/>
                    </a:lnTo>
                    <a:lnTo>
                      <a:pt x="2683" y="634"/>
                    </a:lnTo>
                    <a:lnTo>
                      <a:pt x="2648" y="652"/>
                    </a:lnTo>
                    <a:lnTo>
                      <a:pt x="2611" y="669"/>
                    </a:lnTo>
                    <a:lnTo>
                      <a:pt x="2571" y="686"/>
                    </a:lnTo>
                    <a:lnTo>
                      <a:pt x="2529" y="703"/>
                    </a:lnTo>
                    <a:lnTo>
                      <a:pt x="2485" y="718"/>
                    </a:lnTo>
                    <a:lnTo>
                      <a:pt x="2437" y="734"/>
                    </a:lnTo>
                    <a:lnTo>
                      <a:pt x="2387" y="748"/>
                    </a:lnTo>
                    <a:lnTo>
                      <a:pt x="2336" y="761"/>
                    </a:lnTo>
                    <a:lnTo>
                      <a:pt x="2282" y="773"/>
                    </a:lnTo>
                    <a:lnTo>
                      <a:pt x="2226" y="785"/>
                    </a:lnTo>
                    <a:lnTo>
                      <a:pt x="2168" y="797"/>
                    </a:lnTo>
                    <a:lnTo>
                      <a:pt x="2108" y="807"/>
                    </a:lnTo>
                    <a:lnTo>
                      <a:pt x="2046" y="816"/>
                    </a:lnTo>
                    <a:lnTo>
                      <a:pt x="1983" y="825"/>
                    </a:lnTo>
                    <a:lnTo>
                      <a:pt x="1919" y="833"/>
                    </a:lnTo>
                    <a:lnTo>
                      <a:pt x="1852" y="839"/>
                    </a:lnTo>
                    <a:lnTo>
                      <a:pt x="1785" y="845"/>
                    </a:lnTo>
                    <a:lnTo>
                      <a:pt x="1715" y="851"/>
                    </a:lnTo>
                    <a:lnTo>
                      <a:pt x="1644" y="853"/>
                    </a:lnTo>
                    <a:lnTo>
                      <a:pt x="1574" y="857"/>
                    </a:lnTo>
                    <a:lnTo>
                      <a:pt x="1502" y="858"/>
                    </a:lnTo>
                    <a:lnTo>
                      <a:pt x="1427" y="858"/>
                    </a:lnTo>
                    <a:lnTo>
                      <a:pt x="1354" y="858"/>
                    </a:lnTo>
                    <a:lnTo>
                      <a:pt x="1282" y="857"/>
                    </a:lnTo>
                    <a:lnTo>
                      <a:pt x="1211" y="853"/>
                    </a:lnTo>
                    <a:lnTo>
                      <a:pt x="1140" y="851"/>
                    </a:lnTo>
                    <a:lnTo>
                      <a:pt x="1070" y="845"/>
                    </a:lnTo>
                    <a:lnTo>
                      <a:pt x="1004" y="839"/>
                    </a:lnTo>
                    <a:lnTo>
                      <a:pt x="937" y="833"/>
                    </a:lnTo>
                    <a:lnTo>
                      <a:pt x="872" y="825"/>
                    </a:lnTo>
                    <a:lnTo>
                      <a:pt x="809" y="816"/>
                    </a:lnTo>
                    <a:lnTo>
                      <a:pt x="747" y="807"/>
                    </a:lnTo>
                    <a:lnTo>
                      <a:pt x="687" y="797"/>
                    </a:lnTo>
                    <a:lnTo>
                      <a:pt x="629" y="785"/>
                    </a:lnTo>
                    <a:lnTo>
                      <a:pt x="574" y="773"/>
                    </a:lnTo>
                    <a:lnTo>
                      <a:pt x="520" y="761"/>
                    </a:lnTo>
                    <a:lnTo>
                      <a:pt x="468" y="748"/>
                    </a:lnTo>
                    <a:lnTo>
                      <a:pt x="418" y="734"/>
                    </a:lnTo>
                    <a:lnTo>
                      <a:pt x="370" y="718"/>
                    </a:lnTo>
                    <a:lnTo>
                      <a:pt x="325" y="703"/>
                    </a:lnTo>
                    <a:lnTo>
                      <a:pt x="284" y="686"/>
                    </a:lnTo>
                    <a:lnTo>
                      <a:pt x="244" y="669"/>
                    </a:lnTo>
                    <a:lnTo>
                      <a:pt x="207" y="652"/>
                    </a:lnTo>
                    <a:lnTo>
                      <a:pt x="172" y="634"/>
                    </a:lnTo>
                    <a:lnTo>
                      <a:pt x="141" y="615"/>
                    </a:lnTo>
                    <a:lnTo>
                      <a:pt x="112" y="596"/>
                    </a:lnTo>
                    <a:lnTo>
                      <a:pt x="86" y="577"/>
                    </a:lnTo>
                    <a:lnTo>
                      <a:pt x="64" y="557"/>
                    </a:lnTo>
                    <a:lnTo>
                      <a:pt x="45" y="537"/>
                    </a:lnTo>
                    <a:lnTo>
                      <a:pt x="29" y="516"/>
                    </a:lnTo>
                    <a:lnTo>
                      <a:pt x="16" y="494"/>
                    </a:lnTo>
                    <a:lnTo>
                      <a:pt x="7" y="474"/>
                    </a:lnTo>
                    <a:lnTo>
                      <a:pt x="2" y="452"/>
                    </a:lnTo>
                    <a:lnTo>
                      <a:pt x="0" y="429"/>
                    </a:lnTo>
                    <a:lnTo>
                      <a:pt x="2" y="407"/>
                    </a:lnTo>
                    <a:lnTo>
                      <a:pt x="7" y="385"/>
                    </a:lnTo>
                    <a:lnTo>
                      <a:pt x="16" y="364"/>
                    </a:lnTo>
                    <a:lnTo>
                      <a:pt x="29" y="342"/>
                    </a:lnTo>
                    <a:lnTo>
                      <a:pt x="45" y="322"/>
                    </a:lnTo>
                    <a:lnTo>
                      <a:pt x="64" y="301"/>
                    </a:lnTo>
                    <a:lnTo>
                      <a:pt x="86" y="282"/>
                    </a:lnTo>
                    <a:lnTo>
                      <a:pt x="112" y="263"/>
                    </a:lnTo>
                    <a:lnTo>
                      <a:pt x="141" y="243"/>
                    </a:lnTo>
                    <a:lnTo>
                      <a:pt x="172" y="224"/>
                    </a:lnTo>
                    <a:lnTo>
                      <a:pt x="207" y="206"/>
                    </a:lnTo>
                    <a:lnTo>
                      <a:pt x="244" y="189"/>
                    </a:lnTo>
                    <a:lnTo>
                      <a:pt x="284" y="172"/>
                    </a:lnTo>
                    <a:lnTo>
                      <a:pt x="325" y="156"/>
                    </a:lnTo>
                    <a:lnTo>
                      <a:pt x="370" y="140"/>
                    </a:lnTo>
                    <a:lnTo>
                      <a:pt x="418" y="125"/>
                    </a:lnTo>
                    <a:lnTo>
                      <a:pt x="468" y="111"/>
                    </a:lnTo>
                    <a:lnTo>
                      <a:pt x="520" y="98"/>
                    </a:lnTo>
                    <a:lnTo>
                      <a:pt x="574" y="85"/>
                    </a:lnTo>
                    <a:lnTo>
                      <a:pt x="629" y="73"/>
                    </a:lnTo>
                    <a:lnTo>
                      <a:pt x="687" y="62"/>
                    </a:lnTo>
                    <a:lnTo>
                      <a:pt x="747" y="51"/>
                    </a:lnTo>
                    <a:lnTo>
                      <a:pt x="809" y="42"/>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74" name="Google Shape;574;p8"/>
              <p:cNvSpPr/>
              <p:nvPr/>
            </p:nvSpPr>
            <p:spPr>
              <a:xfrm>
                <a:off x="6567488" y="5457825"/>
                <a:ext cx="1081088" cy="298450"/>
              </a:xfrm>
              <a:custGeom>
                <a:avLst/>
                <a:gdLst/>
                <a:ahLst/>
                <a:cxnLst/>
                <a:rect l="l" t="t" r="r" b="b"/>
                <a:pathLst>
                  <a:path w="2727" h="752" extrusionOk="0">
                    <a:moveTo>
                      <a:pt x="1363" y="0"/>
                    </a:moveTo>
                    <a:lnTo>
                      <a:pt x="1434" y="0"/>
                    </a:lnTo>
                    <a:lnTo>
                      <a:pt x="1503" y="1"/>
                    </a:lnTo>
                    <a:lnTo>
                      <a:pt x="1571" y="3"/>
                    </a:lnTo>
                    <a:lnTo>
                      <a:pt x="1638" y="7"/>
                    </a:lnTo>
                    <a:lnTo>
                      <a:pt x="1704" y="11"/>
                    </a:lnTo>
                    <a:lnTo>
                      <a:pt x="1770" y="16"/>
                    </a:lnTo>
                    <a:lnTo>
                      <a:pt x="1833" y="23"/>
                    </a:lnTo>
                    <a:lnTo>
                      <a:pt x="1895" y="29"/>
                    </a:lnTo>
                    <a:lnTo>
                      <a:pt x="1955" y="37"/>
                    </a:lnTo>
                    <a:lnTo>
                      <a:pt x="2014" y="45"/>
                    </a:lnTo>
                    <a:lnTo>
                      <a:pt x="2071" y="54"/>
                    </a:lnTo>
                    <a:lnTo>
                      <a:pt x="2126" y="64"/>
                    </a:lnTo>
                    <a:lnTo>
                      <a:pt x="2179" y="74"/>
                    </a:lnTo>
                    <a:lnTo>
                      <a:pt x="2230" y="86"/>
                    </a:lnTo>
                    <a:lnTo>
                      <a:pt x="2281" y="97"/>
                    </a:lnTo>
                    <a:lnTo>
                      <a:pt x="2328" y="110"/>
                    </a:lnTo>
                    <a:lnTo>
                      <a:pt x="2373" y="123"/>
                    </a:lnTo>
                    <a:lnTo>
                      <a:pt x="2416" y="136"/>
                    </a:lnTo>
                    <a:lnTo>
                      <a:pt x="2457" y="150"/>
                    </a:lnTo>
                    <a:lnTo>
                      <a:pt x="2494" y="166"/>
                    </a:lnTo>
                    <a:lnTo>
                      <a:pt x="2530" y="181"/>
                    </a:lnTo>
                    <a:lnTo>
                      <a:pt x="2562" y="196"/>
                    </a:lnTo>
                    <a:lnTo>
                      <a:pt x="2593" y="213"/>
                    </a:lnTo>
                    <a:lnTo>
                      <a:pt x="2620" y="230"/>
                    </a:lnTo>
                    <a:lnTo>
                      <a:pt x="2645" y="247"/>
                    </a:lnTo>
                    <a:lnTo>
                      <a:pt x="2665" y="263"/>
                    </a:lnTo>
                    <a:lnTo>
                      <a:pt x="2685" y="281"/>
                    </a:lnTo>
                    <a:lnTo>
                      <a:pt x="2700" y="299"/>
                    </a:lnTo>
                    <a:lnTo>
                      <a:pt x="2712" y="319"/>
                    </a:lnTo>
                    <a:lnTo>
                      <a:pt x="2721" y="337"/>
                    </a:lnTo>
                    <a:lnTo>
                      <a:pt x="2726" y="356"/>
                    </a:lnTo>
                    <a:lnTo>
                      <a:pt x="2727" y="375"/>
                    </a:lnTo>
                    <a:lnTo>
                      <a:pt x="2726" y="395"/>
                    </a:lnTo>
                    <a:lnTo>
                      <a:pt x="2721" y="414"/>
                    </a:lnTo>
                    <a:lnTo>
                      <a:pt x="2712" y="433"/>
                    </a:lnTo>
                    <a:lnTo>
                      <a:pt x="2700" y="451"/>
                    </a:lnTo>
                    <a:lnTo>
                      <a:pt x="2685" y="469"/>
                    </a:lnTo>
                    <a:lnTo>
                      <a:pt x="2665" y="487"/>
                    </a:lnTo>
                    <a:lnTo>
                      <a:pt x="2645" y="505"/>
                    </a:lnTo>
                    <a:lnTo>
                      <a:pt x="2620" y="522"/>
                    </a:lnTo>
                    <a:lnTo>
                      <a:pt x="2593" y="539"/>
                    </a:lnTo>
                    <a:lnTo>
                      <a:pt x="2562" y="556"/>
                    </a:lnTo>
                    <a:lnTo>
                      <a:pt x="2530" y="571"/>
                    </a:lnTo>
                    <a:lnTo>
                      <a:pt x="2494" y="586"/>
                    </a:lnTo>
                    <a:lnTo>
                      <a:pt x="2457" y="601"/>
                    </a:lnTo>
                    <a:lnTo>
                      <a:pt x="2416" y="615"/>
                    </a:lnTo>
                    <a:lnTo>
                      <a:pt x="2373" y="629"/>
                    </a:lnTo>
                    <a:lnTo>
                      <a:pt x="2328" y="642"/>
                    </a:lnTo>
                    <a:lnTo>
                      <a:pt x="2281" y="655"/>
                    </a:lnTo>
                    <a:lnTo>
                      <a:pt x="2230" y="666"/>
                    </a:lnTo>
                    <a:lnTo>
                      <a:pt x="2179" y="678"/>
                    </a:lnTo>
                    <a:lnTo>
                      <a:pt x="2126" y="688"/>
                    </a:lnTo>
                    <a:lnTo>
                      <a:pt x="2071" y="697"/>
                    </a:lnTo>
                    <a:lnTo>
                      <a:pt x="2014" y="706"/>
                    </a:lnTo>
                    <a:lnTo>
                      <a:pt x="1955" y="715"/>
                    </a:lnTo>
                    <a:lnTo>
                      <a:pt x="1895" y="723"/>
                    </a:lnTo>
                    <a:lnTo>
                      <a:pt x="1833" y="729"/>
                    </a:lnTo>
                    <a:lnTo>
                      <a:pt x="1770" y="736"/>
                    </a:lnTo>
                    <a:lnTo>
                      <a:pt x="1704" y="740"/>
                    </a:lnTo>
                    <a:lnTo>
                      <a:pt x="1638" y="745"/>
                    </a:lnTo>
                    <a:lnTo>
                      <a:pt x="1571" y="747"/>
                    </a:lnTo>
                    <a:lnTo>
                      <a:pt x="1503" y="750"/>
                    </a:lnTo>
                    <a:lnTo>
                      <a:pt x="1434" y="751"/>
                    </a:lnTo>
                    <a:lnTo>
                      <a:pt x="1363" y="752"/>
                    </a:lnTo>
                    <a:lnTo>
                      <a:pt x="1293" y="751"/>
                    </a:lnTo>
                    <a:lnTo>
                      <a:pt x="1224" y="750"/>
                    </a:lnTo>
                    <a:lnTo>
                      <a:pt x="1156" y="747"/>
                    </a:lnTo>
                    <a:lnTo>
                      <a:pt x="1089" y="745"/>
                    </a:lnTo>
                    <a:lnTo>
                      <a:pt x="1023" y="740"/>
                    </a:lnTo>
                    <a:lnTo>
                      <a:pt x="958" y="736"/>
                    </a:lnTo>
                    <a:lnTo>
                      <a:pt x="895" y="729"/>
                    </a:lnTo>
                    <a:lnTo>
                      <a:pt x="833" y="723"/>
                    </a:lnTo>
                    <a:lnTo>
                      <a:pt x="772" y="715"/>
                    </a:lnTo>
                    <a:lnTo>
                      <a:pt x="713" y="706"/>
                    </a:lnTo>
                    <a:lnTo>
                      <a:pt x="656" y="697"/>
                    </a:lnTo>
                    <a:lnTo>
                      <a:pt x="601" y="688"/>
                    </a:lnTo>
                    <a:lnTo>
                      <a:pt x="548" y="678"/>
                    </a:lnTo>
                    <a:lnTo>
                      <a:pt x="496" y="666"/>
                    </a:lnTo>
                    <a:lnTo>
                      <a:pt x="447" y="655"/>
                    </a:lnTo>
                    <a:lnTo>
                      <a:pt x="399" y="642"/>
                    </a:lnTo>
                    <a:lnTo>
                      <a:pt x="354" y="629"/>
                    </a:lnTo>
                    <a:lnTo>
                      <a:pt x="311" y="615"/>
                    </a:lnTo>
                    <a:lnTo>
                      <a:pt x="270" y="601"/>
                    </a:lnTo>
                    <a:lnTo>
                      <a:pt x="233" y="586"/>
                    </a:lnTo>
                    <a:lnTo>
                      <a:pt x="197" y="571"/>
                    </a:lnTo>
                    <a:lnTo>
                      <a:pt x="165" y="556"/>
                    </a:lnTo>
                    <a:lnTo>
                      <a:pt x="134" y="539"/>
                    </a:lnTo>
                    <a:lnTo>
                      <a:pt x="107" y="522"/>
                    </a:lnTo>
                    <a:lnTo>
                      <a:pt x="82" y="505"/>
                    </a:lnTo>
                    <a:lnTo>
                      <a:pt x="62" y="487"/>
                    </a:lnTo>
                    <a:lnTo>
                      <a:pt x="43" y="469"/>
                    </a:lnTo>
                    <a:lnTo>
                      <a:pt x="27" y="451"/>
                    </a:lnTo>
                    <a:lnTo>
                      <a:pt x="15" y="433"/>
                    </a:lnTo>
                    <a:lnTo>
                      <a:pt x="6" y="414"/>
                    </a:lnTo>
                    <a:lnTo>
                      <a:pt x="1" y="395"/>
                    </a:lnTo>
                    <a:lnTo>
                      <a:pt x="0" y="375"/>
                    </a:lnTo>
                    <a:lnTo>
                      <a:pt x="1" y="356"/>
                    </a:lnTo>
                    <a:lnTo>
                      <a:pt x="6" y="337"/>
                    </a:lnTo>
                    <a:lnTo>
                      <a:pt x="15" y="319"/>
                    </a:lnTo>
                    <a:lnTo>
                      <a:pt x="27" y="299"/>
                    </a:lnTo>
                    <a:lnTo>
                      <a:pt x="43" y="281"/>
                    </a:lnTo>
                    <a:lnTo>
                      <a:pt x="62" y="263"/>
                    </a:lnTo>
                    <a:lnTo>
                      <a:pt x="82" y="247"/>
                    </a:lnTo>
                    <a:lnTo>
                      <a:pt x="107" y="230"/>
                    </a:lnTo>
                    <a:lnTo>
                      <a:pt x="134" y="213"/>
                    </a:lnTo>
                    <a:lnTo>
                      <a:pt x="165" y="196"/>
                    </a:lnTo>
                    <a:lnTo>
                      <a:pt x="197" y="181"/>
                    </a:lnTo>
                    <a:lnTo>
                      <a:pt x="233" y="166"/>
                    </a:lnTo>
                    <a:lnTo>
                      <a:pt x="270" y="150"/>
                    </a:lnTo>
                    <a:lnTo>
                      <a:pt x="311" y="136"/>
                    </a:lnTo>
                    <a:lnTo>
                      <a:pt x="354" y="123"/>
                    </a:lnTo>
                    <a:lnTo>
                      <a:pt x="399" y="110"/>
                    </a:lnTo>
                    <a:lnTo>
                      <a:pt x="447" y="97"/>
                    </a:lnTo>
                    <a:lnTo>
                      <a:pt x="496" y="86"/>
                    </a:lnTo>
                    <a:lnTo>
                      <a:pt x="548" y="74"/>
                    </a:lnTo>
                    <a:lnTo>
                      <a:pt x="601" y="64"/>
                    </a:lnTo>
                    <a:lnTo>
                      <a:pt x="656" y="54"/>
                    </a:lnTo>
                    <a:lnTo>
                      <a:pt x="713" y="45"/>
                    </a:lnTo>
                    <a:lnTo>
                      <a:pt x="772" y="37"/>
                    </a:lnTo>
                    <a:lnTo>
                      <a:pt x="833" y="29"/>
                    </a:lnTo>
                    <a:lnTo>
                      <a:pt x="895" y="23"/>
                    </a:lnTo>
                    <a:lnTo>
                      <a:pt x="958" y="16"/>
                    </a:lnTo>
                    <a:lnTo>
                      <a:pt x="1023" y="11"/>
                    </a:lnTo>
                    <a:lnTo>
                      <a:pt x="1089" y="7"/>
                    </a:lnTo>
                    <a:lnTo>
                      <a:pt x="1156" y="3"/>
                    </a:lnTo>
                    <a:lnTo>
                      <a:pt x="1224" y="1"/>
                    </a:lnTo>
                    <a:lnTo>
                      <a:pt x="1293" y="0"/>
                    </a:lnTo>
                    <a:lnTo>
                      <a:pt x="136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75" name="Google Shape;575;p8"/>
              <p:cNvSpPr/>
              <p:nvPr/>
            </p:nvSpPr>
            <p:spPr>
              <a:xfrm>
                <a:off x="6540500" y="5245100"/>
                <a:ext cx="1133475" cy="481013"/>
              </a:xfrm>
              <a:custGeom>
                <a:avLst/>
                <a:gdLst/>
                <a:ahLst/>
                <a:cxnLst/>
                <a:rect l="l" t="t" r="r" b="b"/>
                <a:pathLst>
                  <a:path w="2856" h="1212" extrusionOk="0">
                    <a:moveTo>
                      <a:pt x="2856" y="791"/>
                    </a:moveTo>
                    <a:lnTo>
                      <a:pt x="2852" y="813"/>
                    </a:lnTo>
                    <a:lnTo>
                      <a:pt x="2845" y="835"/>
                    </a:lnTo>
                    <a:lnTo>
                      <a:pt x="2835" y="855"/>
                    </a:lnTo>
                    <a:lnTo>
                      <a:pt x="2821" y="876"/>
                    </a:lnTo>
                    <a:lnTo>
                      <a:pt x="2804" y="896"/>
                    </a:lnTo>
                    <a:lnTo>
                      <a:pt x="2783" y="916"/>
                    </a:lnTo>
                    <a:lnTo>
                      <a:pt x="2760" y="936"/>
                    </a:lnTo>
                    <a:lnTo>
                      <a:pt x="2735" y="954"/>
                    </a:lnTo>
                    <a:lnTo>
                      <a:pt x="2705" y="974"/>
                    </a:lnTo>
                    <a:lnTo>
                      <a:pt x="2673" y="992"/>
                    </a:lnTo>
                    <a:lnTo>
                      <a:pt x="2638" y="1010"/>
                    </a:lnTo>
                    <a:lnTo>
                      <a:pt x="2601" y="1026"/>
                    </a:lnTo>
                    <a:lnTo>
                      <a:pt x="2561" y="1043"/>
                    </a:lnTo>
                    <a:lnTo>
                      <a:pt x="2518" y="1059"/>
                    </a:lnTo>
                    <a:lnTo>
                      <a:pt x="2475" y="1074"/>
                    </a:lnTo>
                    <a:lnTo>
                      <a:pt x="2427" y="1088"/>
                    </a:lnTo>
                    <a:lnTo>
                      <a:pt x="2378" y="1102"/>
                    </a:lnTo>
                    <a:lnTo>
                      <a:pt x="2325" y="1115"/>
                    </a:lnTo>
                    <a:lnTo>
                      <a:pt x="2273" y="1128"/>
                    </a:lnTo>
                    <a:lnTo>
                      <a:pt x="2217" y="1140"/>
                    </a:lnTo>
                    <a:lnTo>
                      <a:pt x="2159" y="1151"/>
                    </a:lnTo>
                    <a:lnTo>
                      <a:pt x="2100" y="1160"/>
                    </a:lnTo>
                    <a:lnTo>
                      <a:pt x="2040" y="1171"/>
                    </a:lnTo>
                    <a:lnTo>
                      <a:pt x="1977" y="1178"/>
                    </a:lnTo>
                    <a:lnTo>
                      <a:pt x="1912" y="1186"/>
                    </a:lnTo>
                    <a:lnTo>
                      <a:pt x="1847" y="1192"/>
                    </a:lnTo>
                    <a:lnTo>
                      <a:pt x="1780" y="1198"/>
                    </a:lnTo>
                    <a:lnTo>
                      <a:pt x="1711" y="1203"/>
                    </a:lnTo>
                    <a:lnTo>
                      <a:pt x="1642" y="1207"/>
                    </a:lnTo>
                    <a:lnTo>
                      <a:pt x="1571" y="1209"/>
                    </a:lnTo>
                    <a:lnTo>
                      <a:pt x="1500" y="1210"/>
                    </a:lnTo>
                    <a:lnTo>
                      <a:pt x="1427" y="1212"/>
                    </a:lnTo>
                    <a:lnTo>
                      <a:pt x="1355" y="1210"/>
                    </a:lnTo>
                    <a:lnTo>
                      <a:pt x="1284" y="1209"/>
                    </a:lnTo>
                    <a:lnTo>
                      <a:pt x="1213" y="1207"/>
                    </a:lnTo>
                    <a:lnTo>
                      <a:pt x="1144" y="1203"/>
                    </a:lnTo>
                    <a:lnTo>
                      <a:pt x="1076" y="1198"/>
                    </a:lnTo>
                    <a:lnTo>
                      <a:pt x="1009" y="1192"/>
                    </a:lnTo>
                    <a:lnTo>
                      <a:pt x="943" y="1186"/>
                    </a:lnTo>
                    <a:lnTo>
                      <a:pt x="879" y="1178"/>
                    </a:lnTo>
                    <a:lnTo>
                      <a:pt x="816" y="1171"/>
                    </a:lnTo>
                    <a:lnTo>
                      <a:pt x="755" y="1160"/>
                    </a:lnTo>
                    <a:lnTo>
                      <a:pt x="696" y="1151"/>
                    </a:lnTo>
                    <a:lnTo>
                      <a:pt x="638" y="1140"/>
                    </a:lnTo>
                    <a:lnTo>
                      <a:pt x="583" y="1128"/>
                    </a:lnTo>
                    <a:lnTo>
                      <a:pt x="529" y="1115"/>
                    </a:lnTo>
                    <a:lnTo>
                      <a:pt x="477" y="1102"/>
                    </a:lnTo>
                    <a:lnTo>
                      <a:pt x="428" y="1088"/>
                    </a:lnTo>
                    <a:lnTo>
                      <a:pt x="381" y="1074"/>
                    </a:lnTo>
                    <a:lnTo>
                      <a:pt x="337" y="1059"/>
                    </a:lnTo>
                    <a:lnTo>
                      <a:pt x="294" y="1043"/>
                    </a:lnTo>
                    <a:lnTo>
                      <a:pt x="255" y="1026"/>
                    </a:lnTo>
                    <a:lnTo>
                      <a:pt x="217" y="1010"/>
                    </a:lnTo>
                    <a:lnTo>
                      <a:pt x="182" y="992"/>
                    </a:lnTo>
                    <a:lnTo>
                      <a:pt x="150" y="974"/>
                    </a:lnTo>
                    <a:lnTo>
                      <a:pt x="121" y="954"/>
                    </a:lnTo>
                    <a:lnTo>
                      <a:pt x="95" y="936"/>
                    </a:lnTo>
                    <a:lnTo>
                      <a:pt x="72" y="916"/>
                    </a:lnTo>
                    <a:lnTo>
                      <a:pt x="51" y="896"/>
                    </a:lnTo>
                    <a:lnTo>
                      <a:pt x="34" y="876"/>
                    </a:lnTo>
                    <a:lnTo>
                      <a:pt x="20" y="855"/>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76" name="Google Shape;576;p8"/>
              <p:cNvSpPr/>
              <p:nvPr/>
            </p:nvSpPr>
            <p:spPr>
              <a:xfrm>
                <a:off x="6540500" y="5073650"/>
                <a:ext cx="1133475" cy="341313"/>
              </a:xfrm>
              <a:custGeom>
                <a:avLst/>
                <a:gdLst/>
                <a:ahLst/>
                <a:cxnLst/>
                <a:rect l="l" t="t" r="r" b="b"/>
                <a:pathLst>
                  <a:path w="2856" h="860" extrusionOk="0">
                    <a:moveTo>
                      <a:pt x="1427" y="0"/>
                    </a:moveTo>
                    <a:lnTo>
                      <a:pt x="1502" y="1"/>
                    </a:lnTo>
                    <a:lnTo>
                      <a:pt x="1574" y="3"/>
                    </a:lnTo>
                    <a:lnTo>
                      <a:pt x="1644" y="5"/>
                    </a:lnTo>
                    <a:lnTo>
                      <a:pt x="1715" y="9"/>
                    </a:lnTo>
                    <a:lnTo>
                      <a:pt x="1785" y="14"/>
                    </a:lnTo>
                    <a:lnTo>
                      <a:pt x="1852" y="19"/>
                    </a:lnTo>
                    <a:lnTo>
                      <a:pt x="1919" y="27"/>
                    </a:lnTo>
                    <a:lnTo>
                      <a:pt x="1983" y="35"/>
                    </a:lnTo>
                    <a:lnTo>
                      <a:pt x="2046" y="43"/>
                    </a:lnTo>
                    <a:lnTo>
                      <a:pt x="2108" y="53"/>
                    </a:lnTo>
                    <a:lnTo>
                      <a:pt x="2168" y="63"/>
                    </a:lnTo>
                    <a:lnTo>
                      <a:pt x="2226" y="73"/>
                    </a:lnTo>
                    <a:lnTo>
                      <a:pt x="2282" y="86"/>
                    </a:lnTo>
                    <a:lnTo>
                      <a:pt x="2336" y="99"/>
                    </a:lnTo>
                    <a:lnTo>
                      <a:pt x="2387" y="112"/>
                    </a:lnTo>
                    <a:lnTo>
                      <a:pt x="2437" y="126"/>
                    </a:lnTo>
                    <a:lnTo>
                      <a:pt x="2485" y="142"/>
                    </a:lnTo>
                    <a:lnTo>
                      <a:pt x="2529" y="157"/>
                    </a:lnTo>
                    <a:lnTo>
                      <a:pt x="2571" y="173"/>
                    </a:lnTo>
                    <a:lnTo>
                      <a:pt x="2611" y="189"/>
                    </a:lnTo>
                    <a:lnTo>
                      <a:pt x="2648" y="207"/>
                    </a:lnTo>
                    <a:lnTo>
                      <a:pt x="2683" y="225"/>
                    </a:lnTo>
                    <a:lnTo>
                      <a:pt x="2714" y="243"/>
                    </a:lnTo>
                    <a:lnTo>
                      <a:pt x="2744" y="263"/>
                    </a:lnTo>
                    <a:lnTo>
                      <a:pt x="2769" y="282"/>
                    </a:lnTo>
                    <a:lnTo>
                      <a:pt x="2791" y="303"/>
                    </a:lnTo>
                    <a:lnTo>
                      <a:pt x="2811" y="323"/>
                    </a:lnTo>
                    <a:lnTo>
                      <a:pt x="2826" y="344"/>
                    </a:lnTo>
                    <a:lnTo>
                      <a:pt x="2839" y="364"/>
                    </a:lnTo>
                    <a:lnTo>
                      <a:pt x="2848" y="386"/>
                    </a:lnTo>
                    <a:lnTo>
                      <a:pt x="2853" y="408"/>
                    </a:lnTo>
                    <a:lnTo>
                      <a:pt x="2856" y="430"/>
                    </a:lnTo>
                    <a:lnTo>
                      <a:pt x="2853" y="452"/>
                    </a:lnTo>
                    <a:lnTo>
                      <a:pt x="2848" y="474"/>
                    </a:lnTo>
                    <a:lnTo>
                      <a:pt x="2839" y="496"/>
                    </a:lnTo>
                    <a:lnTo>
                      <a:pt x="2826" y="516"/>
                    </a:lnTo>
                    <a:lnTo>
                      <a:pt x="2811" y="538"/>
                    </a:lnTo>
                    <a:lnTo>
                      <a:pt x="2791" y="557"/>
                    </a:lnTo>
                    <a:lnTo>
                      <a:pt x="2769" y="578"/>
                    </a:lnTo>
                    <a:lnTo>
                      <a:pt x="2744" y="597"/>
                    </a:lnTo>
                    <a:lnTo>
                      <a:pt x="2714" y="617"/>
                    </a:lnTo>
                    <a:lnTo>
                      <a:pt x="2683" y="635"/>
                    </a:lnTo>
                    <a:lnTo>
                      <a:pt x="2648" y="653"/>
                    </a:lnTo>
                    <a:lnTo>
                      <a:pt x="2611" y="671"/>
                    </a:lnTo>
                    <a:lnTo>
                      <a:pt x="2571" y="687"/>
                    </a:lnTo>
                    <a:lnTo>
                      <a:pt x="2529" y="704"/>
                    </a:lnTo>
                    <a:lnTo>
                      <a:pt x="2485" y="720"/>
                    </a:lnTo>
                    <a:lnTo>
                      <a:pt x="2437" y="734"/>
                    </a:lnTo>
                    <a:lnTo>
                      <a:pt x="2387" y="748"/>
                    </a:lnTo>
                    <a:lnTo>
                      <a:pt x="2336" y="762"/>
                    </a:lnTo>
                    <a:lnTo>
                      <a:pt x="2282" y="775"/>
                    </a:lnTo>
                    <a:lnTo>
                      <a:pt x="2226" y="786"/>
                    </a:lnTo>
                    <a:lnTo>
                      <a:pt x="2168" y="798"/>
                    </a:lnTo>
                    <a:lnTo>
                      <a:pt x="2108" y="808"/>
                    </a:lnTo>
                    <a:lnTo>
                      <a:pt x="2046" y="817"/>
                    </a:lnTo>
                    <a:lnTo>
                      <a:pt x="1983" y="826"/>
                    </a:lnTo>
                    <a:lnTo>
                      <a:pt x="1919" y="834"/>
                    </a:lnTo>
                    <a:lnTo>
                      <a:pt x="1852" y="840"/>
                    </a:lnTo>
                    <a:lnTo>
                      <a:pt x="1785" y="846"/>
                    </a:lnTo>
                    <a:lnTo>
                      <a:pt x="1715" y="851"/>
                    </a:lnTo>
                    <a:lnTo>
                      <a:pt x="1644" y="855"/>
                    </a:lnTo>
                    <a:lnTo>
                      <a:pt x="1574" y="857"/>
                    </a:lnTo>
                    <a:lnTo>
                      <a:pt x="1502" y="860"/>
                    </a:lnTo>
                    <a:lnTo>
                      <a:pt x="1427" y="860"/>
                    </a:lnTo>
                    <a:lnTo>
                      <a:pt x="1354" y="860"/>
                    </a:lnTo>
                    <a:lnTo>
                      <a:pt x="1282" y="857"/>
                    </a:lnTo>
                    <a:lnTo>
                      <a:pt x="1211" y="855"/>
                    </a:lnTo>
                    <a:lnTo>
                      <a:pt x="1140" y="851"/>
                    </a:lnTo>
                    <a:lnTo>
                      <a:pt x="1070" y="846"/>
                    </a:lnTo>
                    <a:lnTo>
                      <a:pt x="1004" y="840"/>
                    </a:lnTo>
                    <a:lnTo>
                      <a:pt x="937" y="834"/>
                    </a:lnTo>
                    <a:lnTo>
                      <a:pt x="872" y="826"/>
                    </a:lnTo>
                    <a:lnTo>
                      <a:pt x="809" y="817"/>
                    </a:lnTo>
                    <a:lnTo>
                      <a:pt x="747" y="808"/>
                    </a:lnTo>
                    <a:lnTo>
                      <a:pt x="687" y="798"/>
                    </a:lnTo>
                    <a:lnTo>
                      <a:pt x="629" y="786"/>
                    </a:lnTo>
                    <a:lnTo>
                      <a:pt x="574" y="775"/>
                    </a:lnTo>
                    <a:lnTo>
                      <a:pt x="520" y="762"/>
                    </a:lnTo>
                    <a:lnTo>
                      <a:pt x="468" y="748"/>
                    </a:lnTo>
                    <a:lnTo>
                      <a:pt x="418" y="734"/>
                    </a:lnTo>
                    <a:lnTo>
                      <a:pt x="370" y="720"/>
                    </a:lnTo>
                    <a:lnTo>
                      <a:pt x="325" y="704"/>
                    </a:lnTo>
                    <a:lnTo>
                      <a:pt x="284" y="687"/>
                    </a:lnTo>
                    <a:lnTo>
                      <a:pt x="244" y="671"/>
                    </a:lnTo>
                    <a:lnTo>
                      <a:pt x="207" y="653"/>
                    </a:lnTo>
                    <a:lnTo>
                      <a:pt x="172" y="635"/>
                    </a:lnTo>
                    <a:lnTo>
                      <a:pt x="141" y="617"/>
                    </a:lnTo>
                    <a:lnTo>
                      <a:pt x="112" y="597"/>
                    </a:lnTo>
                    <a:lnTo>
                      <a:pt x="86" y="578"/>
                    </a:lnTo>
                    <a:lnTo>
                      <a:pt x="64" y="557"/>
                    </a:lnTo>
                    <a:lnTo>
                      <a:pt x="45" y="538"/>
                    </a:lnTo>
                    <a:lnTo>
                      <a:pt x="29" y="516"/>
                    </a:lnTo>
                    <a:lnTo>
                      <a:pt x="16" y="496"/>
                    </a:lnTo>
                    <a:lnTo>
                      <a:pt x="7" y="474"/>
                    </a:lnTo>
                    <a:lnTo>
                      <a:pt x="2" y="452"/>
                    </a:lnTo>
                    <a:lnTo>
                      <a:pt x="0" y="430"/>
                    </a:lnTo>
                    <a:lnTo>
                      <a:pt x="2" y="408"/>
                    </a:lnTo>
                    <a:lnTo>
                      <a:pt x="7" y="386"/>
                    </a:lnTo>
                    <a:lnTo>
                      <a:pt x="16" y="364"/>
                    </a:lnTo>
                    <a:lnTo>
                      <a:pt x="29" y="344"/>
                    </a:lnTo>
                    <a:lnTo>
                      <a:pt x="45" y="323"/>
                    </a:lnTo>
                    <a:lnTo>
                      <a:pt x="64" y="303"/>
                    </a:lnTo>
                    <a:lnTo>
                      <a:pt x="86" y="282"/>
                    </a:lnTo>
                    <a:lnTo>
                      <a:pt x="112" y="263"/>
                    </a:lnTo>
                    <a:lnTo>
                      <a:pt x="141" y="243"/>
                    </a:lnTo>
                    <a:lnTo>
                      <a:pt x="172" y="225"/>
                    </a:lnTo>
                    <a:lnTo>
                      <a:pt x="207" y="207"/>
                    </a:lnTo>
                    <a:lnTo>
                      <a:pt x="244" y="189"/>
                    </a:lnTo>
                    <a:lnTo>
                      <a:pt x="284" y="173"/>
                    </a:lnTo>
                    <a:lnTo>
                      <a:pt x="325" y="157"/>
                    </a:lnTo>
                    <a:lnTo>
                      <a:pt x="370" y="142"/>
                    </a:lnTo>
                    <a:lnTo>
                      <a:pt x="418" y="126"/>
                    </a:lnTo>
                    <a:lnTo>
                      <a:pt x="468" y="112"/>
                    </a:lnTo>
                    <a:lnTo>
                      <a:pt x="520" y="99"/>
                    </a:lnTo>
                    <a:lnTo>
                      <a:pt x="574" y="86"/>
                    </a:lnTo>
                    <a:lnTo>
                      <a:pt x="629" y="73"/>
                    </a:lnTo>
                    <a:lnTo>
                      <a:pt x="687" y="63"/>
                    </a:lnTo>
                    <a:lnTo>
                      <a:pt x="747" y="53"/>
                    </a:lnTo>
                    <a:lnTo>
                      <a:pt x="809" y="43"/>
                    </a:lnTo>
                    <a:lnTo>
                      <a:pt x="872" y="35"/>
                    </a:lnTo>
                    <a:lnTo>
                      <a:pt x="937" y="27"/>
                    </a:lnTo>
                    <a:lnTo>
                      <a:pt x="1004" y="19"/>
                    </a:lnTo>
                    <a:lnTo>
                      <a:pt x="1070" y="14"/>
                    </a:lnTo>
                    <a:lnTo>
                      <a:pt x="1140" y="9"/>
                    </a:lnTo>
                    <a:lnTo>
                      <a:pt x="1211" y="5"/>
                    </a:lnTo>
                    <a:lnTo>
                      <a:pt x="1282" y="3"/>
                    </a:lnTo>
                    <a:lnTo>
                      <a:pt x="1354" y="1"/>
                    </a:lnTo>
                    <a:lnTo>
                      <a:pt x="1427"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77" name="Google Shape;577;p8"/>
              <p:cNvSpPr/>
              <p:nvPr/>
            </p:nvSpPr>
            <p:spPr>
              <a:xfrm>
                <a:off x="6567488" y="5072063"/>
                <a:ext cx="1081088" cy="298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5"/>
                    </a:lnTo>
                    <a:lnTo>
                      <a:pt x="2071" y="54"/>
                    </a:lnTo>
                    <a:lnTo>
                      <a:pt x="2126" y="64"/>
                    </a:lnTo>
                    <a:lnTo>
                      <a:pt x="2179" y="75"/>
                    </a:lnTo>
                    <a:lnTo>
                      <a:pt x="2230" y="86"/>
                    </a:lnTo>
                    <a:lnTo>
                      <a:pt x="2281" y="98"/>
                    </a:lnTo>
                    <a:lnTo>
                      <a:pt x="2328" y="111"/>
                    </a:lnTo>
                    <a:lnTo>
                      <a:pt x="2373" y="124"/>
                    </a:lnTo>
                    <a:lnTo>
                      <a:pt x="2416" y="138"/>
                    </a:lnTo>
                    <a:lnTo>
                      <a:pt x="2457" y="152"/>
                    </a:lnTo>
                    <a:lnTo>
                      <a:pt x="2494" y="166"/>
                    </a:lnTo>
                    <a:lnTo>
                      <a:pt x="2530" y="181"/>
                    </a:lnTo>
                    <a:lnTo>
                      <a:pt x="2562" y="197"/>
                    </a:lnTo>
                    <a:lnTo>
                      <a:pt x="2593" y="214"/>
                    </a:lnTo>
                    <a:lnTo>
                      <a:pt x="2620" y="230"/>
                    </a:lnTo>
                    <a:lnTo>
                      <a:pt x="2645" y="247"/>
                    </a:lnTo>
                    <a:lnTo>
                      <a:pt x="2665" y="265"/>
                    </a:lnTo>
                    <a:lnTo>
                      <a:pt x="2685" y="282"/>
                    </a:lnTo>
                    <a:lnTo>
                      <a:pt x="2700" y="301"/>
                    </a:lnTo>
                    <a:lnTo>
                      <a:pt x="2712" y="319"/>
                    </a:lnTo>
                    <a:lnTo>
                      <a:pt x="2721" y="338"/>
                    </a:lnTo>
                    <a:lnTo>
                      <a:pt x="2726" y="356"/>
                    </a:lnTo>
                    <a:lnTo>
                      <a:pt x="2727" y="377"/>
                    </a:lnTo>
                    <a:lnTo>
                      <a:pt x="2726" y="396"/>
                    </a:lnTo>
                    <a:lnTo>
                      <a:pt x="2721" y="414"/>
                    </a:lnTo>
                    <a:lnTo>
                      <a:pt x="2712" y="434"/>
                    </a:lnTo>
                    <a:lnTo>
                      <a:pt x="2700" y="452"/>
                    </a:lnTo>
                    <a:lnTo>
                      <a:pt x="2685" y="471"/>
                    </a:lnTo>
                    <a:lnTo>
                      <a:pt x="2665" y="488"/>
                    </a:lnTo>
                    <a:lnTo>
                      <a:pt x="2645" y="506"/>
                    </a:lnTo>
                    <a:lnTo>
                      <a:pt x="2620" y="522"/>
                    </a:lnTo>
                    <a:lnTo>
                      <a:pt x="2593" y="539"/>
                    </a:lnTo>
                    <a:lnTo>
                      <a:pt x="2562" y="556"/>
                    </a:lnTo>
                    <a:lnTo>
                      <a:pt x="2530" y="571"/>
                    </a:lnTo>
                    <a:lnTo>
                      <a:pt x="2494" y="587"/>
                    </a:lnTo>
                    <a:lnTo>
                      <a:pt x="2457" y="601"/>
                    </a:lnTo>
                    <a:lnTo>
                      <a:pt x="2416" y="616"/>
                    </a:lnTo>
                    <a:lnTo>
                      <a:pt x="2373" y="629"/>
                    </a:lnTo>
                    <a:lnTo>
                      <a:pt x="2328" y="642"/>
                    </a:lnTo>
                    <a:lnTo>
                      <a:pt x="2281" y="655"/>
                    </a:lnTo>
                    <a:lnTo>
                      <a:pt x="2230" y="667"/>
                    </a:lnTo>
                    <a:lnTo>
                      <a:pt x="2179" y="678"/>
                    </a:lnTo>
                    <a:lnTo>
                      <a:pt x="2126" y="688"/>
                    </a:lnTo>
                    <a:lnTo>
                      <a:pt x="2071" y="699"/>
                    </a:lnTo>
                    <a:lnTo>
                      <a:pt x="2014" y="708"/>
                    </a:lnTo>
                    <a:lnTo>
                      <a:pt x="1955" y="715"/>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5"/>
                    </a:lnTo>
                    <a:lnTo>
                      <a:pt x="713" y="708"/>
                    </a:lnTo>
                    <a:lnTo>
                      <a:pt x="656" y="699"/>
                    </a:lnTo>
                    <a:lnTo>
                      <a:pt x="601" y="688"/>
                    </a:lnTo>
                    <a:lnTo>
                      <a:pt x="548" y="678"/>
                    </a:lnTo>
                    <a:lnTo>
                      <a:pt x="496" y="667"/>
                    </a:lnTo>
                    <a:lnTo>
                      <a:pt x="447" y="655"/>
                    </a:lnTo>
                    <a:lnTo>
                      <a:pt x="399" y="642"/>
                    </a:lnTo>
                    <a:lnTo>
                      <a:pt x="354" y="629"/>
                    </a:lnTo>
                    <a:lnTo>
                      <a:pt x="311" y="616"/>
                    </a:lnTo>
                    <a:lnTo>
                      <a:pt x="270" y="601"/>
                    </a:lnTo>
                    <a:lnTo>
                      <a:pt x="233" y="587"/>
                    </a:lnTo>
                    <a:lnTo>
                      <a:pt x="197" y="571"/>
                    </a:lnTo>
                    <a:lnTo>
                      <a:pt x="165" y="556"/>
                    </a:lnTo>
                    <a:lnTo>
                      <a:pt x="134" y="539"/>
                    </a:lnTo>
                    <a:lnTo>
                      <a:pt x="107" y="522"/>
                    </a:lnTo>
                    <a:lnTo>
                      <a:pt x="82" y="506"/>
                    </a:lnTo>
                    <a:lnTo>
                      <a:pt x="62" y="488"/>
                    </a:lnTo>
                    <a:lnTo>
                      <a:pt x="43" y="471"/>
                    </a:lnTo>
                    <a:lnTo>
                      <a:pt x="27" y="452"/>
                    </a:lnTo>
                    <a:lnTo>
                      <a:pt x="15" y="434"/>
                    </a:lnTo>
                    <a:lnTo>
                      <a:pt x="6" y="414"/>
                    </a:lnTo>
                    <a:lnTo>
                      <a:pt x="1" y="396"/>
                    </a:lnTo>
                    <a:lnTo>
                      <a:pt x="0" y="377"/>
                    </a:lnTo>
                    <a:lnTo>
                      <a:pt x="1" y="356"/>
                    </a:lnTo>
                    <a:lnTo>
                      <a:pt x="6" y="338"/>
                    </a:lnTo>
                    <a:lnTo>
                      <a:pt x="15" y="319"/>
                    </a:lnTo>
                    <a:lnTo>
                      <a:pt x="27" y="301"/>
                    </a:lnTo>
                    <a:lnTo>
                      <a:pt x="43" y="282"/>
                    </a:lnTo>
                    <a:lnTo>
                      <a:pt x="62" y="265"/>
                    </a:lnTo>
                    <a:lnTo>
                      <a:pt x="82" y="247"/>
                    </a:lnTo>
                    <a:lnTo>
                      <a:pt x="107" y="230"/>
                    </a:lnTo>
                    <a:lnTo>
                      <a:pt x="134" y="214"/>
                    </a:lnTo>
                    <a:lnTo>
                      <a:pt x="165" y="197"/>
                    </a:lnTo>
                    <a:lnTo>
                      <a:pt x="197" y="181"/>
                    </a:lnTo>
                    <a:lnTo>
                      <a:pt x="233" y="166"/>
                    </a:lnTo>
                    <a:lnTo>
                      <a:pt x="270" y="152"/>
                    </a:lnTo>
                    <a:lnTo>
                      <a:pt x="311" y="138"/>
                    </a:lnTo>
                    <a:lnTo>
                      <a:pt x="354" y="124"/>
                    </a:lnTo>
                    <a:lnTo>
                      <a:pt x="399" y="111"/>
                    </a:lnTo>
                    <a:lnTo>
                      <a:pt x="447" y="98"/>
                    </a:lnTo>
                    <a:lnTo>
                      <a:pt x="496" y="86"/>
                    </a:lnTo>
                    <a:lnTo>
                      <a:pt x="548" y="75"/>
                    </a:lnTo>
                    <a:lnTo>
                      <a:pt x="601" y="64"/>
                    </a:lnTo>
                    <a:lnTo>
                      <a:pt x="656" y="54"/>
                    </a:lnTo>
                    <a:lnTo>
                      <a:pt x="713" y="45"/>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78" name="Google Shape;578;p8"/>
              <p:cNvSpPr/>
              <p:nvPr/>
            </p:nvSpPr>
            <p:spPr>
              <a:xfrm>
                <a:off x="6540500" y="4859338"/>
                <a:ext cx="1133475" cy="482600"/>
              </a:xfrm>
              <a:custGeom>
                <a:avLst/>
                <a:gdLst/>
                <a:ahLst/>
                <a:cxnLst/>
                <a:rect l="l" t="t" r="r" b="b"/>
                <a:pathLst>
                  <a:path w="2856" h="1212" extrusionOk="0">
                    <a:moveTo>
                      <a:pt x="2856" y="791"/>
                    </a:moveTo>
                    <a:lnTo>
                      <a:pt x="2852" y="813"/>
                    </a:lnTo>
                    <a:lnTo>
                      <a:pt x="2845" y="835"/>
                    </a:lnTo>
                    <a:lnTo>
                      <a:pt x="2835" y="856"/>
                    </a:lnTo>
                    <a:lnTo>
                      <a:pt x="2821" y="876"/>
                    </a:lnTo>
                    <a:lnTo>
                      <a:pt x="2804" y="897"/>
                    </a:lnTo>
                    <a:lnTo>
                      <a:pt x="2783" y="917"/>
                    </a:lnTo>
                    <a:lnTo>
                      <a:pt x="2760" y="937"/>
                    </a:lnTo>
                    <a:lnTo>
                      <a:pt x="2735" y="956"/>
                    </a:lnTo>
                    <a:lnTo>
                      <a:pt x="2705" y="974"/>
                    </a:lnTo>
                    <a:lnTo>
                      <a:pt x="2673" y="992"/>
                    </a:lnTo>
                    <a:lnTo>
                      <a:pt x="2638" y="1010"/>
                    </a:lnTo>
                    <a:lnTo>
                      <a:pt x="2601" y="1027"/>
                    </a:lnTo>
                    <a:lnTo>
                      <a:pt x="2561" y="1044"/>
                    </a:lnTo>
                    <a:lnTo>
                      <a:pt x="2518" y="1059"/>
                    </a:lnTo>
                    <a:lnTo>
                      <a:pt x="2475" y="1074"/>
                    </a:lnTo>
                    <a:lnTo>
                      <a:pt x="2427" y="1089"/>
                    </a:lnTo>
                    <a:lnTo>
                      <a:pt x="2378" y="1103"/>
                    </a:lnTo>
                    <a:lnTo>
                      <a:pt x="2325" y="1116"/>
                    </a:lnTo>
                    <a:lnTo>
                      <a:pt x="2273" y="1129"/>
                    </a:lnTo>
                    <a:lnTo>
                      <a:pt x="2217" y="1140"/>
                    </a:lnTo>
                    <a:lnTo>
                      <a:pt x="2159" y="1152"/>
                    </a:lnTo>
                    <a:lnTo>
                      <a:pt x="2100" y="1162"/>
                    </a:lnTo>
                    <a:lnTo>
                      <a:pt x="2040" y="1171"/>
                    </a:lnTo>
                    <a:lnTo>
                      <a:pt x="1977" y="1179"/>
                    </a:lnTo>
                    <a:lnTo>
                      <a:pt x="1912" y="1186"/>
                    </a:lnTo>
                    <a:lnTo>
                      <a:pt x="1847" y="1193"/>
                    </a:lnTo>
                    <a:lnTo>
                      <a:pt x="1780" y="1199"/>
                    </a:lnTo>
                    <a:lnTo>
                      <a:pt x="1711" y="1203"/>
                    </a:lnTo>
                    <a:lnTo>
                      <a:pt x="1642" y="1207"/>
                    </a:lnTo>
                    <a:lnTo>
                      <a:pt x="1571" y="1210"/>
                    </a:lnTo>
                    <a:lnTo>
                      <a:pt x="1500" y="1211"/>
                    </a:lnTo>
                    <a:lnTo>
                      <a:pt x="1427" y="1212"/>
                    </a:lnTo>
                    <a:lnTo>
                      <a:pt x="1355" y="1211"/>
                    </a:lnTo>
                    <a:lnTo>
                      <a:pt x="1284" y="1210"/>
                    </a:lnTo>
                    <a:lnTo>
                      <a:pt x="1213" y="1207"/>
                    </a:lnTo>
                    <a:lnTo>
                      <a:pt x="1144" y="1203"/>
                    </a:lnTo>
                    <a:lnTo>
                      <a:pt x="1076" y="1199"/>
                    </a:lnTo>
                    <a:lnTo>
                      <a:pt x="1009" y="1193"/>
                    </a:lnTo>
                    <a:lnTo>
                      <a:pt x="943" y="1186"/>
                    </a:lnTo>
                    <a:lnTo>
                      <a:pt x="879" y="1179"/>
                    </a:lnTo>
                    <a:lnTo>
                      <a:pt x="816" y="1171"/>
                    </a:lnTo>
                    <a:lnTo>
                      <a:pt x="755" y="1162"/>
                    </a:lnTo>
                    <a:lnTo>
                      <a:pt x="696" y="1152"/>
                    </a:lnTo>
                    <a:lnTo>
                      <a:pt x="638" y="1140"/>
                    </a:lnTo>
                    <a:lnTo>
                      <a:pt x="583" y="1129"/>
                    </a:lnTo>
                    <a:lnTo>
                      <a:pt x="529" y="1116"/>
                    </a:lnTo>
                    <a:lnTo>
                      <a:pt x="477" y="1103"/>
                    </a:lnTo>
                    <a:lnTo>
                      <a:pt x="428" y="1089"/>
                    </a:lnTo>
                    <a:lnTo>
                      <a:pt x="381" y="1074"/>
                    </a:lnTo>
                    <a:lnTo>
                      <a:pt x="337" y="1059"/>
                    </a:lnTo>
                    <a:lnTo>
                      <a:pt x="294" y="1044"/>
                    </a:lnTo>
                    <a:lnTo>
                      <a:pt x="255" y="1027"/>
                    </a:lnTo>
                    <a:lnTo>
                      <a:pt x="217" y="1010"/>
                    </a:lnTo>
                    <a:lnTo>
                      <a:pt x="182" y="992"/>
                    </a:lnTo>
                    <a:lnTo>
                      <a:pt x="150" y="974"/>
                    </a:lnTo>
                    <a:lnTo>
                      <a:pt x="121" y="956"/>
                    </a:lnTo>
                    <a:lnTo>
                      <a:pt x="95" y="937"/>
                    </a:lnTo>
                    <a:lnTo>
                      <a:pt x="72" y="917"/>
                    </a:lnTo>
                    <a:lnTo>
                      <a:pt x="51" y="897"/>
                    </a:lnTo>
                    <a:lnTo>
                      <a:pt x="34" y="876"/>
                    </a:lnTo>
                    <a:lnTo>
                      <a:pt x="20" y="856"/>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79" name="Google Shape;579;p8"/>
              <p:cNvSpPr/>
              <p:nvPr/>
            </p:nvSpPr>
            <p:spPr>
              <a:xfrm>
                <a:off x="6540500" y="4689475"/>
                <a:ext cx="1133475" cy="339725"/>
              </a:xfrm>
              <a:custGeom>
                <a:avLst/>
                <a:gdLst/>
                <a:ahLst/>
                <a:cxnLst/>
                <a:rect l="l" t="t" r="r" b="b"/>
                <a:pathLst>
                  <a:path w="2856" h="858" extrusionOk="0">
                    <a:moveTo>
                      <a:pt x="1427" y="0"/>
                    </a:moveTo>
                    <a:lnTo>
                      <a:pt x="1502" y="0"/>
                    </a:lnTo>
                    <a:lnTo>
                      <a:pt x="1574" y="1"/>
                    </a:lnTo>
                    <a:lnTo>
                      <a:pt x="1644" y="4"/>
                    </a:lnTo>
                    <a:lnTo>
                      <a:pt x="1715" y="8"/>
                    </a:lnTo>
                    <a:lnTo>
                      <a:pt x="1785" y="13"/>
                    </a:lnTo>
                    <a:lnTo>
                      <a:pt x="1852" y="19"/>
                    </a:lnTo>
                    <a:lnTo>
                      <a:pt x="1919" y="26"/>
                    </a:lnTo>
                    <a:lnTo>
                      <a:pt x="1983" y="33"/>
                    </a:lnTo>
                    <a:lnTo>
                      <a:pt x="2046" y="41"/>
                    </a:lnTo>
                    <a:lnTo>
                      <a:pt x="2108" y="51"/>
                    </a:lnTo>
                    <a:lnTo>
                      <a:pt x="2168" y="62"/>
                    </a:lnTo>
                    <a:lnTo>
                      <a:pt x="2226" y="73"/>
                    </a:lnTo>
                    <a:lnTo>
                      <a:pt x="2282" y="85"/>
                    </a:lnTo>
                    <a:lnTo>
                      <a:pt x="2336" y="98"/>
                    </a:lnTo>
                    <a:lnTo>
                      <a:pt x="2387" y="110"/>
                    </a:lnTo>
                    <a:lnTo>
                      <a:pt x="2437" y="125"/>
                    </a:lnTo>
                    <a:lnTo>
                      <a:pt x="2485" y="140"/>
                    </a:lnTo>
                    <a:lnTo>
                      <a:pt x="2529" y="156"/>
                    </a:lnTo>
                    <a:lnTo>
                      <a:pt x="2571" y="172"/>
                    </a:lnTo>
                    <a:lnTo>
                      <a:pt x="2611" y="189"/>
                    </a:lnTo>
                    <a:lnTo>
                      <a:pt x="2648" y="206"/>
                    </a:lnTo>
                    <a:lnTo>
                      <a:pt x="2683" y="224"/>
                    </a:lnTo>
                    <a:lnTo>
                      <a:pt x="2714" y="243"/>
                    </a:lnTo>
                    <a:lnTo>
                      <a:pt x="2744" y="261"/>
                    </a:lnTo>
                    <a:lnTo>
                      <a:pt x="2769" y="282"/>
                    </a:lnTo>
                    <a:lnTo>
                      <a:pt x="2791" y="301"/>
                    </a:lnTo>
                    <a:lnTo>
                      <a:pt x="2811" y="322"/>
                    </a:lnTo>
                    <a:lnTo>
                      <a:pt x="2826" y="342"/>
                    </a:lnTo>
                    <a:lnTo>
                      <a:pt x="2839" y="364"/>
                    </a:lnTo>
                    <a:lnTo>
                      <a:pt x="2848" y="385"/>
                    </a:lnTo>
                    <a:lnTo>
                      <a:pt x="2853" y="406"/>
                    </a:lnTo>
                    <a:lnTo>
                      <a:pt x="2856" y="428"/>
                    </a:lnTo>
                    <a:lnTo>
                      <a:pt x="2853" y="452"/>
                    </a:lnTo>
                    <a:lnTo>
                      <a:pt x="2848" y="473"/>
                    </a:lnTo>
                    <a:lnTo>
                      <a:pt x="2839" y="494"/>
                    </a:lnTo>
                    <a:lnTo>
                      <a:pt x="2826" y="516"/>
                    </a:lnTo>
                    <a:lnTo>
                      <a:pt x="2811" y="536"/>
                    </a:lnTo>
                    <a:lnTo>
                      <a:pt x="2791" y="557"/>
                    </a:lnTo>
                    <a:lnTo>
                      <a:pt x="2769" y="576"/>
                    </a:lnTo>
                    <a:lnTo>
                      <a:pt x="2744" y="596"/>
                    </a:lnTo>
                    <a:lnTo>
                      <a:pt x="2714" y="615"/>
                    </a:lnTo>
                    <a:lnTo>
                      <a:pt x="2683" y="633"/>
                    </a:lnTo>
                    <a:lnTo>
                      <a:pt x="2648" y="651"/>
                    </a:lnTo>
                    <a:lnTo>
                      <a:pt x="2611" y="669"/>
                    </a:lnTo>
                    <a:lnTo>
                      <a:pt x="2571" y="686"/>
                    </a:lnTo>
                    <a:lnTo>
                      <a:pt x="2529" y="702"/>
                    </a:lnTo>
                    <a:lnTo>
                      <a:pt x="2485" y="718"/>
                    </a:lnTo>
                    <a:lnTo>
                      <a:pt x="2437" y="732"/>
                    </a:lnTo>
                    <a:lnTo>
                      <a:pt x="2387" y="746"/>
                    </a:lnTo>
                    <a:lnTo>
                      <a:pt x="2336" y="760"/>
                    </a:lnTo>
                    <a:lnTo>
                      <a:pt x="2282" y="773"/>
                    </a:lnTo>
                    <a:lnTo>
                      <a:pt x="2226" y="785"/>
                    </a:lnTo>
                    <a:lnTo>
                      <a:pt x="2168" y="796"/>
                    </a:lnTo>
                    <a:lnTo>
                      <a:pt x="2108" y="807"/>
                    </a:lnTo>
                    <a:lnTo>
                      <a:pt x="2046" y="816"/>
                    </a:lnTo>
                    <a:lnTo>
                      <a:pt x="1983" y="825"/>
                    </a:lnTo>
                    <a:lnTo>
                      <a:pt x="1919" y="832"/>
                    </a:lnTo>
                    <a:lnTo>
                      <a:pt x="1852" y="839"/>
                    </a:lnTo>
                    <a:lnTo>
                      <a:pt x="1785" y="845"/>
                    </a:lnTo>
                    <a:lnTo>
                      <a:pt x="1715" y="849"/>
                    </a:lnTo>
                    <a:lnTo>
                      <a:pt x="1644" y="853"/>
                    </a:lnTo>
                    <a:lnTo>
                      <a:pt x="1574" y="856"/>
                    </a:lnTo>
                    <a:lnTo>
                      <a:pt x="1502" y="858"/>
                    </a:lnTo>
                    <a:lnTo>
                      <a:pt x="1427" y="858"/>
                    </a:lnTo>
                    <a:lnTo>
                      <a:pt x="1354" y="858"/>
                    </a:lnTo>
                    <a:lnTo>
                      <a:pt x="1282" y="856"/>
                    </a:lnTo>
                    <a:lnTo>
                      <a:pt x="1211" y="853"/>
                    </a:lnTo>
                    <a:lnTo>
                      <a:pt x="1140" y="849"/>
                    </a:lnTo>
                    <a:lnTo>
                      <a:pt x="1070" y="845"/>
                    </a:lnTo>
                    <a:lnTo>
                      <a:pt x="1004" y="839"/>
                    </a:lnTo>
                    <a:lnTo>
                      <a:pt x="937" y="832"/>
                    </a:lnTo>
                    <a:lnTo>
                      <a:pt x="872" y="825"/>
                    </a:lnTo>
                    <a:lnTo>
                      <a:pt x="809" y="816"/>
                    </a:lnTo>
                    <a:lnTo>
                      <a:pt x="747" y="807"/>
                    </a:lnTo>
                    <a:lnTo>
                      <a:pt x="687" y="796"/>
                    </a:lnTo>
                    <a:lnTo>
                      <a:pt x="629" y="785"/>
                    </a:lnTo>
                    <a:lnTo>
                      <a:pt x="574" y="773"/>
                    </a:lnTo>
                    <a:lnTo>
                      <a:pt x="520" y="760"/>
                    </a:lnTo>
                    <a:lnTo>
                      <a:pt x="468" y="746"/>
                    </a:lnTo>
                    <a:lnTo>
                      <a:pt x="418" y="732"/>
                    </a:lnTo>
                    <a:lnTo>
                      <a:pt x="370" y="718"/>
                    </a:lnTo>
                    <a:lnTo>
                      <a:pt x="325" y="702"/>
                    </a:lnTo>
                    <a:lnTo>
                      <a:pt x="284" y="686"/>
                    </a:lnTo>
                    <a:lnTo>
                      <a:pt x="244" y="669"/>
                    </a:lnTo>
                    <a:lnTo>
                      <a:pt x="207" y="651"/>
                    </a:lnTo>
                    <a:lnTo>
                      <a:pt x="172" y="633"/>
                    </a:lnTo>
                    <a:lnTo>
                      <a:pt x="141" y="615"/>
                    </a:lnTo>
                    <a:lnTo>
                      <a:pt x="112" y="596"/>
                    </a:lnTo>
                    <a:lnTo>
                      <a:pt x="86" y="576"/>
                    </a:lnTo>
                    <a:lnTo>
                      <a:pt x="64" y="557"/>
                    </a:lnTo>
                    <a:lnTo>
                      <a:pt x="45" y="536"/>
                    </a:lnTo>
                    <a:lnTo>
                      <a:pt x="29" y="516"/>
                    </a:lnTo>
                    <a:lnTo>
                      <a:pt x="16" y="494"/>
                    </a:lnTo>
                    <a:lnTo>
                      <a:pt x="7" y="473"/>
                    </a:lnTo>
                    <a:lnTo>
                      <a:pt x="2" y="452"/>
                    </a:lnTo>
                    <a:lnTo>
                      <a:pt x="0" y="428"/>
                    </a:lnTo>
                    <a:lnTo>
                      <a:pt x="2" y="406"/>
                    </a:lnTo>
                    <a:lnTo>
                      <a:pt x="7" y="385"/>
                    </a:lnTo>
                    <a:lnTo>
                      <a:pt x="16" y="364"/>
                    </a:lnTo>
                    <a:lnTo>
                      <a:pt x="29" y="342"/>
                    </a:lnTo>
                    <a:lnTo>
                      <a:pt x="45" y="322"/>
                    </a:lnTo>
                    <a:lnTo>
                      <a:pt x="64" y="301"/>
                    </a:lnTo>
                    <a:lnTo>
                      <a:pt x="86" y="282"/>
                    </a:lnTo>
                    <a:lnTo>
                      <a:pt x="112" y="261"/>
                    </a:lnTo>
                    <a:lnTo>
                      <a:pt x="141" y="243"/>
                    </a:lnTo>
                    <a:lnTo>
                      <a:pt x="172" y="224"/>
                    </a:lnTo>
                    <a:lnTo>
                      <a:pt x="207" y="206"/>
                    </a:lnTo>
                    <a:lnTo>
                      <a:pt x="244" y="189"/>
                    </a:lnTo>
                    <a:lnTo>
                      <a:pt x="284" y="172"/>
                    </a:lnTo>
                    <a:lnTo>
                      <a:pt x="325" y="156"/>
                    </a:lnTo>
                    <a:lnTo>
                      <a:pt x="370" y="140"/>
                    </a:lnTo>
                    <a:lnTo>
                      <a:pt x="418" y="125"/>
                    </a:lnTo>
                    <a:lnTo>
                      <a:pt x="468" y="110"/>
                    </a:lnTo>
                    <a:lnTo>
                      <a:pt x="520" y="98"/>
                    </a:lnTo>
                    <a:lnTo>
                      <a:pt x="574" y="85"/>
                    </a:lnTo>
                    <a:lnTo>
                      <a:pt x="629" y="73"/>
                    </a:lnTo>
                    <a:lnTo>
                      <a:pt x="687" y="62"/>
                    </a:lnTo>
                    <a:lnTo>
                      <a:pt x="747" y="51"/>
                    </a:lnTo>
                    <a:lnTo>
                      <a:pt x="809" y="41"/>
                    </a:lnTo>
                    <a:lnTo>
                      <a:pt x="872" y="33"/>
                    </a:lnTo>
                    <a:lnTo>
                      <a:pt x="937" y="26"/>
                    </a:lnTo>
                    <a:lnTo>
                      <a:pt x="1004" y="19"/>
                    </a:lnTo>
                    <a:lnTo>
                      <a:pt x="1070" y="13"/>
                    </a:lnTo>
                    <a:lnTo>
                      <a:pt x="1140" y="8"/>
                    </a:lnTo>
                    <a:lnTo>
                      <a:pt x="1211" y="4"/>
                    </a:lnTo>
                    <a:lnTo>
                      <a:pt x="1282" y="1"/>
                    </a:lnTo>
                    <a:lnTo>
                      <a:pt x="1354" y="0"/>
                    </a:lnTo>
                    <a:lnTo>
                      <a:pt x="1427"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80" name="Google Shape;580;p8"/>
              <p:cNvSpPr/>
              <p:nvPr/>
            </p:nvSpPr>
            <p:spPr>
              <a:xfrm>
                <a:off x="6572250" y="4689475"/>
                <a:ext cx="1076325" cy="269875"/>
              </a:xfrm>
              <a:custGeom>
                <a:avLst/>
                <a:gdLst/>
                <a:ahLst/>
                <a:cxnLst/>
                <a:rect l="l" t="t" r="r" b="b"/>
                <a:pathLst>
                  <a:path w="2712" h="682" extrusionOk="0">
                    <a:moveTo>
                      <a:pt x="1357" y="0"/>
                    </a:moveTo>
                    <a:lnTo>
                      <a:pt x="1426" y="0"/>
                    </a:lnTo>
                    <a:lnTo>
                      <a:pt x="1495" y="1"/>
                    </a:lnTo>
                    <a:lnTo>
                      <a:pt x="1563" y="4"/>
                    </a:lnTo>
                    <a:lnTo>
                      <a:pt x="1630" y="6"/>
                    </a:lnTo>
                    <a:lnTo>
                      <a:pt x="1695" y="10"/>
                    </a:lnTo>
                    <a:lnTo>
                      <a:pt x="1760" y="14"/>
                    </a:lnTo>
                    <a:lnTo>
                      <a:pt x="1823" y="20"/>
                    </a:lnTo>
                    <a:lnTo>
                      <a:pt x="1885" y="26"/>
                    </a:lnTo>
                    <a:lnTo>
                      <a:pt x="1944" y="33"/>
                    </a:lnTo>
                    <a:lnTo>
                      <a:pt x="2003" y="41"/>
                    </a:lnTo>
                    <a:lnTo>
                      <a:pt x="2060" y="49"/>
                    </a:lnTo>
                    <a:lnTo>
                      <a:pt x="2115" y="58"/>
                    </a:lnTo>
                    <a:lnTo>
                      <a:pt x="2168" y="67"/>
                    </a:lnTo>
                    <a:lnTo>
                      <a:pt x="2219" y="77"/>
                    </a:lnTo>
                    <a:lnTo>
                      <a:pt x="2268" y="87"/>
                    </a:lnTo>
                    <a:lnTo>
                      <a:pt x="2316" y="99"/>
                    </a:lnTo>
                    <a:lnTo>
                      <a:pt x="2360" y="110"/>
                    </a:lnTo>
                    <a:lnTo>
                      <a:pt x="2403" y="123"/>
                    </a:lnTo>
                    <a:lnTo>
                      <a:pt x="2443" y="136"/>
                    </a:lnTo>
                    <a:lnTo>
                      <a:pt x="2481" y="150"/>
                    </a:lnTo>
                    <a:lnTo>
                      <a:pt x="2517" y="163"/>
                    </a:lnTo>
                    <a:lnTo>
                      <a:pt x="2549" y="177"/>
                    </a:lnTo>
                    <a:lnTo>
                      <a:pt x="2578" y="193"/>
                    </a:lnTo>
                    <a:lnTo>
                      <a:pt x="2605" y="208"/>
                    </a:lnTo>
                    <a:lnTo>
                      <a:pt x="2630" y="224"/>
                    </a:lnTo>
                    <a:lnTo>
                      <a:pt x="2652" y="239"/>
                    </a:lnTo>
                    <a:lnTo>
                      <a:pt x="2670" y="256"/>
                    </a:lnTo>
                    <a:lnTo>
                      <a:pt x="2685" y="271"/>
                    </a:lnTo>
                    <a:lnTo>
                      <a:pt x="2697" y="289"/>
                    </a:lnTo>
                    <a:lnTo>
                      <a:pt x="2706" y="306"/>
                    </a:lnTo>
                    <a:lnTo>
                      <a:pt x="2711" y="323"/>
                    </a:lnTo>
                    <a:lnTo>
                      <a:pt x="2712" y="341"/>
                    </a:lnTo>
                    <a:lnTo>
                      <a:pt x="2711" y="359"/>
                    </a:lnTo>
                    <a:lnTo>
                      <a:pt x="2706" y="376"/>
                    </a:lnTo>
                    <a:lnTo>
                      <a:pt x="2697" y="392"/>
                    </a:lnTo>
                    <a:lnTo>
                      <a:pt x="2685" y="409"/>
                    </a:lnTo>
                    <a:lnTo>
                      <a:pt x="2670" y="426"/>
                    </a:lnTo>
                    <a:lnTo>
                      <a:pt x="2652" y="443"/>
                    </a:lnTo>
                    <a:lnTo>
                      <a:pt x="2630" y="458"/>
                    </a:lnTo>
                    <a:lnTo>
                      <a:pt x="2605" y="473"/>
                    </a:lnTo>
                    <a:lnTo>
                      <a:pt x="2578" y="489"/>
                    </a:lnTo>
                    <a:lnTo>
                      <a:pt x="2549" y="503"/>
                    </a:lnTo>
                    <a:lnTo>
                      <a:pt x="2517" y="518"/>
                    </a:lnTo>
                    <a:lnTo>
                      <a:pt x="2481" y="531"/>
                    </a:lnTo>
                    <a:lnTo>
                      <a:pt x="2443" y="545"/>
                    </a:lnTo>
                    <a:lnTo>
                      <a:pt x="2403" y="558"/>
                    </a:lnTo>
                    <a:lnTo>
                      <a:pt x="2360" y="570"/>
                    </a:lnTo>
                    <a:lnTo>
                      <a:pt x="2316" y="583"/>
                    </a:lnTo>
                    <a:lnTo>
                      <a:pt x="2268" y="593"/>
                    </a:lnTo>
                    <a:lnTo>
                      <a:pt x="2219" y="605"/>
                    </a:lnTo>
                    <a:lnTo>
                      <a:pt x="2168" y="615"/>
                    </a:lnTo>
                    <a:lnTo>
                      <a:pt x="2115" y="624"/>
                    </a:lnTo>
                    <a:lnTo>
                      <a:pt x="2060" y="633"/>
                    </a:lnTo>
                    <a:lnTo>
                      <a:pt x="2003" y="641"/>
                    </a:lnTo>
                    <a:lnTo>
                      <a:pt x="1944" y="648"/>
                    </a:lnTo>
                    <a:lnTo>
                      <a:pt x="1885" y="656"/>
                    </a:lnTo>
                    <a:lnTo>
                      <a:pt x="1823" y="661"/>
                    </a:lnTo>
                    <a:lnTo>
                      <a:pt x="1760" y="666"/>
                    </a:lnTo>
                    <a:lnTo>
                      <a:pt x="1695" y="672"/>
                    </a:lnTo>
                    <a:lnTo>
                      <a:pt x="1630" y="675"/>
                    </a:lnTo>
                    <a:lnTo>
                      <a:pt x="1563" y="678"/>
                    </a:lnTo>
                    <a:lnTo>
                      <a:pt x="1495" y="681"/>
                    </a:lnTo>
                    <a:lnTo>
                      <a:pt x="1426" y="682"/>
                    </a:lnTo>
                    <a:lnTo>
                      <a:pt x="1357" y="682"/>
                    </a:lnTo>
                    <a:lnTo>
                      <a:pt x="1286" y="682"/>
                    </a:lnTo>
                    <a:lnTo>
                      <a:pt x="1218" y="681"/>
                    </a:lnTo>
                    <a:lnTo>
                      <a:pt x="1150" y="678"/>
                    </a:lnTo>
                    <a:lnTo>
                      <a:pt x="1083" y="675"/>
                    </a:lnTo>
                    <a:lnTo>
                      <a:pt x="1017" y="672"/>
                    </a:lnTo>
                    <a:lnTo>
                      <a:pt x="953" y="666"/>
                    </a:lnTo>
                    <a:lnTo>
                      <a:pt x="891" y="661"/>
                    </a:lnTo>
                    <a:lnTo>
                      <a:pt x="829" y="656"/>
                    </a:lnTo>
                    <a:lnTo>
                      <a:pt x="769" y="648"/>
                    </a:lnTo>
                    <a:lnTo>
                      <a:pt x="711" y="641"/>
                    </a:lnTo>
                    <a:lnTo>
                      <a:pt x="653" y="633"/>
                    </a:lnTo>
                    <a:lnTo>
                      <a:pt x="599" y="624"/>
                    </a:lnTo>
                    <a:lnTo>
                      <a:pt x="545" y="615"/>
                    </a:lnTo>
                    <a:lnTo>
                      <a:pt x="495" y="605"/>
                    </a:lnTo>
                    <a:lnTo>
                      <a:pt x="445" y="593"/>
                    </a:lnTo>
                    <a:lnTo>
                      <a:pt x="398" y="583"/>
                    </a:lnTo>
                    <a:lnTo>
                      <a:pt x="353" y="570"/>
                    </a:lnTo>
                    <a:lnTo>
                      <a:pt x="311" y="558"/>
                    </a:lnTo>
                    <a:lnTo>
                      <a:pt x="271" y="545"/>
                    </a:lnTo>
                    <a:lnTo>
                      <a:pt x="232" y="531"/>
                    </a:lnTo>
                    <a:lnTo>
                      <a:pt x="197" y="518"/>
                    </a:lnTo>
                    <a:lnTo>
                      <a:pt x="164" y="503"/>
                    </a:lnTo>
                    <a:lnTo>
                      <a:pt x="134" y="489"/>
                    </a:lnTo>
                    <a:lnTo>
                      <a:pt x="107" y="473"/>
                    </a:lnTo>
                    <a:lnTo>
                      <a:pt x="83" y="458"/>
                    </a:lnTo>
                    <a:lnTo>
                      <a:pt x="62" y="443"/>
                    </a:lnTo>
                    <a:lnTo>
                      <a:pt x="43" y="426"/>
                    </a:lnTo>
                    <a:lnTo>
                      <a:pt x="29" y="409"/>
                    </a:lnTo>
                    <a:lnTo>
                      <a:pt x="16" y="392"/>
                    </a:lnTo>
                    <a:lnTo>
                      <a:pt x="8" y="376"/>
                    </a:lnTo>
                    <a:lnTo>
                      <a:pt x="3" y="359"/>
                    </a:lnTo>
                    <a:lnTo>
                      <a:pt x="0" y="341"/>
                    </a:lnTo>
                    <a:lnTo>
                      <a:pt x="3" y="323"/>
                    </a:lnTo>
                    <a:lnTo>
                      <a:pt x="8" y="306"/>
                    </a:lnTo>
                    <a:lnTo>
                      <a:pt x="16" y="289"/>
                    </a:lnTo>
                    <a:lnTo>
                      <a:pt x="29" y="271"/>
                    </a:lnTo>
                    <a:lnTo>
                      <a:pt x="43" y="256"/>
                    </a:lnTo>
                    <a:lnTo>
                      <a:pt x="62" y="239"/>
                    </a:lnTo>
                    <a:lnTo>
                      <a:pt x="83" y="224"/>
                    </a:lnTo>
                    <a:lnTo>
                      <a:pt x="107" y="208"/>
                    </a:lnTo>
                    <a:lnTo>
                      <a:pt x="134" y="193"/>
                    </a:lnTo>
                    <a:lnTo>
                      <a:pt x="164" y="177"/>
                    </a:lnTo>
                    <a:lnTo>
                      <a:pt x="197" y="163"/>
                    </a:lnTo>
                    <a:lnTo>
                      <a:pt x="232" y="150"/>
                    </a:lnTo>
                    <a:lnTo>
                      <a:pt x="271" y="136"/>
                    </a:lnTo>
                    <a:lnTo>
                      <a:pt x="311" y="123"/>
                    </a:lnTo>
                    <a:lnTo>
                      <a:pt x="353" y="110"/>
                    </a:lnTo>
                    <a:lnTo>
                      <a:pt x="398" y="99"/>
                    </a:lnTo>
                    <a:lnTo>
                      <a:pt x="445" y="87"/>
                    </a:lnTo>
                    <a:lnTo>
                      <a:pt x="495" y="77"/>
                    </a:lnTo>
                    <a:lnTo>
                      <a:pt x="545" y="67"/>
                    </a:lnTo>
                    <a:lnTo>
                      <a:pt x="599" y="58"/>
                    </a:lnTo>
                    <a:lnTo>
                      <a:pt x="653" y="49"/>
                    </a:lnTo>
                    <a:lnTo>
                      <a:pt x="711" y="41"/>
                    </a:lnTo>
                    <a:lnTo>
                      <a:pt x="769" y="33"/>
                    </a:lnTo>
                    <a:lnTo>
                      <a:pt x="829" y="26"/>
                    </a:lnTo>
                    <a:lnTo>
                      <a:pt x="891" y="20"/>
                    </a:lnTo>
                    <a:lnTo>
                      <a:pt x="953" y="14"/>
                    </a:lnTo>
                    <a:lnTo>
                      <a:pt x="1017" y="10"/>
                    </a:lnTo>
                    <a:lnTo>
                      <a:pt x="1083" y="6"/>
                    </a:lnTo>
                    <a:lnTo>
                      <a:pt x="1150" y="4"/>
                    </a:lnTo>
                    <a:lnTo>
                      <a:pt x="1218" y="1"/>
                    </a:lnTo>
                    <a:lnTo>
                      <a:pt x="1286" y="0"/>
                    </a:lnTo>
                    <a:lnTo>
                      <a:pt x="1357"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81" name="Google Shape;581;p8"/>
              <p:cNvSpPr/>
              <p:nvPr/>
            </p:nvSpPr>
            <p:spPr>
              <a:xfrm>
                <a:off x="6665913" y="4711700"/>
                <a:ext cx="890588" cy="206375"/>
              </a:xfrm>
              <a:custGeom>
                <a:avLst/>
                <a:gdLst/>
                <a:ahLst/>
                <a:cxnLst/>
                <a:rect l="l" t="t" r="r" b="b"/>
                <a:pathLst>
                  <a:path w="2246" h="517" extrusionOk="0">
                    <a:moveTo>
                      <a:pt x="1124" y="0"/>
                    </a:moveTo>
                    <a:lnTo>
                      <a:pt x="1182" y="0"/>
                    </a:lnTo>
                    <a:lnTo>
                      <a:pt x="1239" y="1"/>
                    </a:lnTo>
                    <a:lnTo>
                      <a:pt x="1295" y="2"/>
                    </a:lnTo>
                    <a:lnTo>
                      <a:pt x="1349" y="5"/>
                    </a:lnTo>
                    <a:lnTo>
                      <a:pt x="1405" y="7"/>
                    </a:lnTo>
                    <a:lnTo>
                      <a:pt x="1457" y="11"/>
                    </a:lnTo>
                    <a:lnTo>
                      <a:pt x="1510" y="15"/>
                    </a:lnTo>
                    <a:lnTo>
                      <a:pt x="1560" y="20"/>
                    </a:lnTo>
                    <a:lnTo>
                      <a:pt x="1610" y="25"/>
                    </a:lnTo>
                    <a:lnTo>
                      <a:pt x="1658" y="31"/>
                    </a:lnTo>
                    <a:lnTo>
                      <a:pt x="1706" y="37"/>
                    </a:lnTo>
                    <a:lnTo>
                      <a:pt x="1751" y="43"/>
                    </a:lnTo>
                    <a:lnTo>
                      <a:pt x="1796" y="51"/>
                    </a:lnTo>
                    <a:lnTo>
                      <a:pt x="1838" y="59"/>
                    </a:lnTo>
                    <a:lnTo>
                      <a:pt x="1878" y="67"/>
                    </a:lnTo>
                    <a:lnTo>
                      <a:pt x="1918" y="76"/>
                    </a:lnTo>
                    <a:lnTo>
                      <a:pt x="1954" y="85"/>
                    </a:lnTo>
                    <a:lnTo>
                      <a:pt x="1990" y="94"/>
                    </a:lnTo>
                    <a:lnTo>
                      <a:pt x="2024" y="104"/>
                    </a:lnTo>
                    <a:lnTo>
                      <a:pt x="2054" y="114"/>
                    </a:lnTo>
                    <a:lnTo>
                      <a:pt x="2084" y="125"/>
                    </a:lnTo>
                    <a:lnTo>
                      <a:pt x="2111" y="135"/>
                    </a:lnTo>
                    <a:lnTo>
                      <a:pt x="2136" y="146"/>
                    </a:lnTo>
                    <a:lnTo>
                      <a:pt x="2157" y="158"/>
                    </a:lnTo>
                    <a:lnTo>
                      <a:pt x="2178" y="170"/>
                    </a:lnTo>
                    <a:lnTo>
                      <a:pt x="2196" y="181"/>
                    </a:lnTo>
                    <a:lnTo>
                      <a:pt x="2212" y="194"/>
                    </a:lnTo>
                    <a:lnTo>
                      <a:pt x="2223" y="207"/>
                    </a:lnTo>
                    <a:lnTo>
                      <a:pt x="2233" y="220"/>
                    </a:lnTo>
                    <a:lnTo>
                      <a:pt x="2240" y="233"/>
                    </a:lnTo>
                    <a:lnTo>
                      <a:pt x="2245" y="246"/>
                    </a:lnTo>
                    <a:lnTo>
                      <a:pt x="2246" y="258"/>
                    </a:lnTo>
                    <a:lnTo>
                      <a:pt x="2245" y="273"/>
                    </a:lnTo>
                    <a:lnTo>
                      <a:pt x="2240" y="285"/>
                    </a:lnTo>
                    <a:lnTo>
                      <a:pt x="2233" y="298"/>
                    </a:lnTo>
                    <a:lnTo>
                      <a:pt x="2223" y="311"/>
                    </a:lnTo>
                    <a:lnTo>
                      <a:pt x="2212" y="324"/>
                    </a:lnTo>
                    <a:lnTo>
                      <a:pt x="2196" y="336"/>
                    </a:lnTo>
                    <a:lnTo>
                      <a:pt x="2178" y="347"/>
                    </a:lnTo>
                    <a:lnTo>
                      <a:pt x="2157" y="360"/>
                    </a:lnTo>
                    <a:lnTo>
                      <a:pt x="2136" y="370"/>
                    </a:lnTo>
                    <a:lnTo>
                      <a:pt x="2111" y="382"/>
                    </a:lnTo>
                    <a:lnTo>
                      <a:pt x="2084" y="394"/>
                    </a:lnTo>
                    <a:lnTo>
                      <a:pt x="2054" y="404"/>
                    </a:lnTo>
                    <a:lnTo>
                      <a:pt x="2024" y="414"/>
                    </a:lnTo>
                    <a:lnTo>
                      <a:pt x="1990" y="423"/>
                    </a:lnTo>
                    <a:lnTo>
                      <a:pt x="1954" y="433"/>
                    </a:lnTo>
                    <a:lnTo>
                      <a:pt x="1918" y="442"/>
                    </a:lnTo>
                    <a:lnTo>
                      <a:pt x="1878" y="450"/>
                    </a:lnTo>
                    <a:lnTo>
                      <a:pt x="1838" y="458"/>
                    </a:lnTo>
                    <a:lnTo>
                      <a:pt x="1796" y="466"/>
                    </a:lnTo>
                    <a:lnTo>
                      <a:pt x="1751" y="473"/>
                    </a:lnTo>
                    <a:lnTo>
                      <a:pt x="1706" y="480"/>
                    </a:lnTo>
                    <a:lnTo>
                      <a:pt x="1658" y="486"/>
                    </a:lnTo>
                    <a:lnTo>
                      <a:pt x="1610" y="493"/>
                    </a:lnTo>
                    <a:lnTo>
                      <a:pt x="1560" y="498"/>
                    </a:lnTo>
                    <a:lnTo>
                      <a:pt x="1510" y="502"/>
                    </a:lnTo>
                    <a:lnTo>
                      <a:pt x="1457" y="505"/>
                    </a:lnTo>
                    <a:lnTo>
                      <a:pt x="1405" y="509"/>
                    </a:lnTo>
                    <a:lnTo>
                      <a:pt x="1349" y="512"/>
                    </a:lnTo>
                    <a:lnTo>
                      <a:pt x="1295" y="514"/>
                    </a:lnTo>
                    <a:lnTo>
                      <a:pt x="1239" y="516"/>
                    </a:lnTo>
                    <a:lnTo>
                      <a:pt x="1182" y="517"/>
                    </a:lnTo>
                    <a:lnTo>
                      <a:pt x="1124" y="517"/>
                    </a:lnTo>
                    <a:lnTo>
                      <a:pt x="1066" y="517"/>
                    </a:lnTo>
                    <a:lnTo>
                      <a:pt x="1009" y="516"/>
                    </a:lnTo>
                    <a:lnTo>
                      <a:pt x="953" y="514"/>
                    </a:lnTo>
                    <a:lnTo>
                      <a:pt x="897" y="512"/>
                    </a:lnTo>
                    <a:lnTo>
                      <a:pt x="843" y="509"/>
                    </a:lnTo>
                    <a:lnTo>
                      <a:pt x="789" y="505"/>
                    </a:lnTo>
                    <a:lnTo>
                      <a:pt x="738" y="502"/>
                    </a:lnTo>
                    <a:lnTo>
                      <a:pt x="686" y="498"/>
                    </a:lnTo>
                    <a:lnTo>
                      <a:pt x="638" y="493"/>
                    </a:lnTo>
                    <a:lnTo>
                      <a:pt x="589" y="486"/>
                    </a:lnTo>
                    <a:lnTo>
                      <a:pt x="541" y="480"/>
                    </a:lnTo>
                    <a:lnTo>
                      <a:pt x="496" y="473"/>
                    </a:lnTo>
                    <a:lnTo>
                      <a:pt x="452" y="466"/>
                    </a:lnTo>
                    <a:lnTo>
                      <a:pt x="410" y="458"/>
                    </a:lnTo>
                    <a:lnTo>
                      <a:pt x="369" y="450"/>
                    </a:lnTo>
                    <a:lnTo>
                      <a:pt x="330" y="442"/>
                    </a:lnTo>
                    <a:lnTo>
                      <a:pt x="293" y="433"/>
                    </a:lnTo>
                    <a:lnTo>
                      <a:pt x="258" y="423"/>
                    </a:lnTo>
                    <a:lnTo>
                      <a:pt x="224" y="414"/>
                    </a:lnTo>
                    <a:lnTo>
                      <a:pt x="192" y="404"/>
                    </a:lnTo>
                    <a:lnTo>
                      <a:pt x="164" y="394"/>
                    </a:lnTo>
                    <a:lnTo>
                      <a:pt x="137" y="382"/>
                    </a:lnTo>
                    <a:lnTo>
                      <a:pt x="111" y="370"/>
                    </a:lnTo>
                    <a:lnTo>
                      <a:pt x="89" y="360"/>
                    </a:lnTo>
                    <a:lnTo>
                      <a:pt x="69" y="347"/>
                    </a:lnTo>
                    <a:lnTo>
                      <a:pt x="52" y="336"/>
                    </a:lnTo>
                    <a:lnTo>
                      <a:pt x="36" y="324"/>
                    </a:lnTo>
                    <a:lnTo>
                      <a:pt x="24" y="311"/>
                    </a:lnTo>
                    <a:lnTo>
                      <a:pt x="13" y="298"/>
                    </a:lnTo>
                    <a:lnTo>
                      <a:pt x="7" y="285"/>
                    </a:lnTo>
                    <a:lnTo>
                      <a:pt x="3" y="273"/>
                    </a:lnTo>
                    <a:lnTo>
                      <a:pt x="0" y="258"/>
                    </a:lnTo>
                    <a:lnTo>
                      <a:pt x="3" y="246"/>
                    </a:lnTo>
                    <a:lnTo>
                      <a:pt x="7" y="233"/>
                    </a:lnTo>
                    <a:lnTo>
                      <a:pt x="13" y="220"/>
                    </a:lnTo>
                    <a:lnTo>
                      <a:pt x="24" y="207"/>
                    </a:lnTo>
                    <a:lnTo>
                      <a:pt x="36" y="194"/>
                    </a:lnTo>
                    <a:lnTo>
                      <a:pt x="52" y="181"/>
                    </a:lnTo>
                    <a:lnTo>
                      <a:pt x="69" y="170"/>
                    </a:lnTo>
                    <a:lnTo>
                      <a:pt x="89" y="158"/>
                    </a:lnTo>
                    <a:lnTo>
                      <a:pt x="111" y="146"/>
                    </a:lnTo>
                    <a:lnTo>
                      <a:pt x="137" y="135"/>
                    </a:lnTo>
                    <a:lnTo>
                      <a:pt x="164" y="125"/>
                    </a:lnTo>
                    <a:lnTo>
                      <a:pt x="192" y="114"/>
                    </a:lnTo>
                    <a:lnTo>
                      <a:pt x="224" y="104"/>
                    </a:lnTo>
                    <a:lnTo>
                      <a:pt x="258" y="94"/>
                    </a:lnTo>
                    <a:lnTo>
                      <a:pt x="293" y="85"/>
                    </a:lnTo>
                    <a:lnTo>
                      <a:pt x="330" y="76"/>
                    </a:lnTo>
                    <a:lnTo>
                      <a:pt x="369" y="67"/>
                    </a:lnTo>
                    <a:lnTo>
                      <a:pt x="410" y="59"/>
                    </a:lnTo>
                    <a:lnTo>
                      <a:pt x="452" y="51"/>
                    </a:lnTo>
                    <a:lnTo>
                      <a:pt x="496" y="43"/>
                    </a:lnTo>
                    <a:lnTo>
                      <a:pt x="541" y="37"/>
                    </a:lnTo>
                    <a:lnTo>
                      <a:pt x="589" y="31"/>
                    </a:lnTo>
                    <a:lnTo>
                      <a:pt x="638" y="25"/>
                    </a:lnTo>
                    <a:lnTo>
                      <a:pt x="686" y="20"/>
                    </a:lnTo>
                    <a:lnTo>
                      <a:pt x="738" y="15"/>
                    </a:lnTo>
                    <a:lnTo>
                      <a:pt x="789" y="11"/>
                    </a:lnTo>
                    <a:lnTo>
                      <a:pt x="843" y="7"/>
                    </a:lnTo>
                    <a:lnTo>
                      <a:pt x="897" y="5"/>
                    </a:lnTo>
                    <a:lnTo>
                      <a:pt x="953" y="2"/>
                    </a:lnTo>
                    <a:lnTo>
                      <a:pt x="1009" y="1"/>
                    </a:lnTo>
                    <a:lnTo>
                      <a:pt x="1066" y="0"/>
                    </a:lnTo>
                    <a:lnTo>
                      <a:pt x="1124"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82" name="Google Shape;582;p8"/>
              <p:cNvSpPr/>
              <p:nvPr/>
            </p:nvSpPr>
            <p:spPr>
              <a:xfrm>
                <a:off x="6748463" y="4806950"/>
                <a:ext cx="725488" cy="111125"/>
              </a:xfrm>
              <a:custGeom>
                <a:avLst/>
                <a:gdLst/>
                <a:ahLst/>
                <a:cxnLst/>
                <a:rect l="l" t="t" r="r" b="b"/>
                <a:pathLst>
                  <a:path w="1824" h="278" extrusionOk="0">
                    <a:moveTo>
                      <a:pt x="1824" y="170"/>
                    </a:moveTo>
                    <a:lnTo>
                      <a:pt x="1785" y="183"/>
                    </a:lnTo>
                    <a:lnTo>
                      <a:pt x="1742" y="194"/>
                    </a:lnTo>
                    <a:lnTo>
                      <a:pt x="1697" y="205"/>
                    </a:lnTo>
                    <a:lnTo>
                      <a:pt x="1648" y="215"/>
                    </a:lnTo>
                    <a:lnTo>
                      <a:pt x="1598" y="224"/>
                    </a:lnTo>
                    <a:lnTo>
                      <a:pt x="1545" y="233"/>
                    </a:lnTo>
                    <a:lnTo>
                      <a:pt x="1490" y="242"/>
                    </a:lnTo>
                    <a:lnTo>
                      <a:pt x="1432" y="248"/>
                    </a:lnTo>
                    <a:lnTo>
                      <a:pt x="1373" y="256"/>
                    </a:lnTo>
                    <a:lnTo>
                      <a:pt x="1312" y="261"/>
                    </a:lnTo>
                    <a:lnTo>
                      <a:pt x="1249" y="266"/>
                    </a:lnTo>
                    <a:lnTo>
                      <a:pt x="1185" y="270"/>
                    </a:lnTo>
                    <a:lnTo>
                      <a:pt x="1118" y="274"/>
                    </a:lnTo>
                    <a:lnTo>
                      <a:pt x="1051" y="277"/>
                    </a:lnTo>
                    <a:lnTo>
                      <a:pt x="981" y="278"/>
                    </a:lnTo>
                    <a:lnTo>
                      <a:pt x="912" y="278"/>
                    </a:lnTo>
                    <a:lnTo>
                      <a:pt x="841" y="278"/>
                    </a:lnTo>
                    <a:lnTo>
                      <a:pt x="773" y="277"/>
                    </a:lnTo>
                    <a:lnTo>
                      <a:pt x="705" y="274"/>
                    </a:lnTo>
                    <a:lnTo>
                      <a:pt x="639" y="270"/>
                    </a:lnTo>
                    <a:lnTo>
                      <a:pt x="575" y="266"/>
                    </a:lnTo>
                    <a:lnTo>
                      <a:pt x="512" y="261"/>
                    </a:lnTo>
                    <a:lnTo>
                      <a:pt x="450" y="256"/>
                    </a:lnTo>
                    <a:lnTo>
                      <a:pt x="391" y="248"/>
                    </a:lnTo>
                    <a:lnTo>
                      <a:pt x="333" y="242"/>
                    </a:lnTo>
                    <a:lnTo>
                      <a:pt x="277" y="233"/>
                    </a:lnTo>
                    <a:lnTo>
                      <a:pt x="225" y="224"/>
                    </a:lnTo>
                    <a:lnTo>
                      <a:pt x="175" y="215"/>
                    </a:lnTo>
                    <a:lnTo>
                      <a:pt x="127" y="205"/>
                    </a:lnTo>
                    <a:lnTo>
                      <a:pt x="81" y="194"/>
                    </a:lnTo>
                    <a:lnTo>
                      <a:pt x="38" y="183"/>
                    </a:lnTo>
                    <a:lnTo>
                      <a:pt x="0" y="170"/>
                    </a:lnTo>
                    <a:lnTo>
                      <a:pt x="0" y="0"/>
                    </a:lnTo>
                    <a:lnTo>
                      <a:pt x="1824" y="0"/>
                    </a:lnTo>
                    <a:lnTo>
                      <a:pt x="1824" y="17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83" name="Google Shape;583;p8"/>
              <p:cNvSpPr/>
              <p:nvPr/>
            </p:nvSpPr>
            <p:spPr>
              <a:xfrm>
                <a:off x="6748463" y="4730750"/>
                <a:ext cx="725488" cy="157163"/>
              </a:xfrm>
              <a:custGeom>
                <a:avLst/>
                <a:gdLst/>
                <a:ahLst/>
                <a:cxnLst/>
                <a:rect l="l" t="t" r="r" b="b"/>
                <a:pathLst>
                  <a:path w="1829" h="395" extrusionOk="0">
                    <a:moveTo>
                      <a:pt x="915" y="0"/>
                    </a:moveTo>
                    <a:lnTo>
                      <a:pt x="1008" y="2"/>
                    </a:lnTo>
                    <a:lnTo>
                      <a:pt x="1099" y="5"/>
                    </a:lnTo>
                    <a:lnTo>
                      <a:pt x="1187" y="9"/>
                    </a:lnTo>
                    <a:lnTo>
                      <a:pt x="1270" y="17"/>
                    </a:lnTo>
                    <a:lnTo>
                      <a:pt x="1350" y="25"/>
                    </a:lnTo>
                    <a:lnTo>
                      <a:pt x="1426" y="35"/>
                    </a:lnTo>
                    <a:lnTo>
                      <a:pt x="1497" y="47"/>
                    </a:lnTo>
                    <a:lnTo>
                      <a:pt x="1561" y="58"/>
                    </a:lnTo>
                    <a:lnTo>
                      <a:pt x="1592" y="66"/>
                    </a:lnTo>
                    <a:lnTo>
                      <a:pt x="1620" y="72"/>
                    </a:lnTo>
                    <a:lnTo>
                      <a:pt x="1647" y="80"/>
                    </a:lnTo>
                    <a:lnTo>
                      <a:pt x="1673" y="88"/>
                    </a:lnTo>
                    <a:lnTo>
                      <a:pt x="1696" y="96"/>
                    </a:lnTo>
                    <a:lnTo>
                      <a:pt x="1718" y="105"/>
                    </a:lnTo>
                    <a:lnTo>
                      <a:pt x="1739" y="112"/>
                    </a:lnTo>
                    <a:lnTo>
                      <a:pt x="1757" y="121"/>
                    </a:lnTo>
                    <a:lnTo>
                      <a:pt x="1773" y="130"/>
                    </a:lnTo>
                    <a:lnTo>
                      <a:pt x="1788" y="139"/>
                    </a:lnTo>
                    <a:lnTo>
                      <a:pt x="1800" y="150"/>
                    </a:lnTo>
                    <a:lnTo>
                      <a:pt x="1811" y="159"/>
                    </a:lnTo>
                    <a:lnTo>
                      <a:pt x="1818" y="169"/>
                    </a:lnTo>
                    <a:lnTo>
                      <a:pt x="1824" y="178"/>
                    </a:lnTo>
                    <a:lnTo>
                      <a:pt x="1827" y="188"/>
                    </a:lnTo>
                    <a:lnTo>
                      <a:pt x="1829" y="199"/>
                    </a:lnTo>
                    <a:lnTo>
                      <a:pt x="1827" y="209"/>
                    </a:lnTo>
                    <a:lnTo>
                      <a:pt x="1824" y="219"/>
                    </a:lnTo>
                    <a:lnTo>
                      <a:pt x="1818" y="228"/>
                    </a:lnTo>
                    <a:lnTo>
                      <a:pt x="1811" y="238"/>
                    </a:lnTo>
                    <a:lnTo>
                      <a:pt x="1800" y="247"/>
                    </a:lnTo>
                    <a:lnTo>
                      <a:pt x="1788" y="258"/>
                    </a:lnTo>
                    <a:lnTo>
                      <a:pt x="1773" y="267"/>
                    </a:lnTo>
                    <a:lnTo>
                      <a:pt x="1757" y="276"/>
                    </a:lnTo>
                    <a:lnTo>
                      <a:pt x="1739" y="283"/>
                    </a:lnTo>
                    <a:lnTo>
                      <a:pt x="1718" y="292"/>
                    </a:lnTo>
                    <a:lnTo>
                      <a:pt x="1696" y="300"/>
                    </a:lnTo>
                    <a:lnTo>
                      <a:pt x="1673" y="309"/>
                    </a:lnTo>
                    <a:lnTo>
                      <a:pt x="1647" y="317"/>
                    </a:lnTo>
                    <a:lnTo>
                      <a:pt x="1620" y="325"/>
                    </a:lnTo>
                    <a:lnTo>
                      <a:pt x="1592" y="331"/>
                    </a:lnTo>
                    <a:lnTo>
                      <a:pt x="1561" y="338"/>
                    </a:lnTo>
                    <a:lnTo>
                      <a:pt x="1497" y="350"/>
                    </a:lnTo>
                    <a:lnTo>
                      <a:pt x="1426" y="362"/>
                    </a:lnTo>
                    <a:lnTo>
                      <a:pt x="1350" y="372"/>
                    </a:lnTo>
                    <a:lnTo>
                      <a:pt x="1270" y="380"/>
                    </a:lnTo>
                    <a:lnTo>
                      <a:pt x="1187" y="386"/>
                    </a:lnTo>
                    <a:lnTo>
                      <a:pt x="1099" y="392"/>
                    </a:lnTo>
                    <a:lnTo>
                      <a:pt x="1008" y="395"/>
                    </a:lnTo>
                    <a:lnTo>
                      <a:pt x="915" y="395"/>
                    </a:lnTo>
                    <a:lnTo>
                      <a:pt x="821" y="395"/>
                    </a:lnTo>
                    <a:lnTo>
                      <a:pt x="731" y="392"/>
                    </a:lnTo>
                    <a:lnTo>
                      <a:pt x="642" y="386"/>
                    </a:lnTo>
                    <a:lnTo>
                      <a:pt x="558" y="380"/>
                    </a:lnTo>
                    <a:lnTo>
                      <a:pt x="479" y="372"/>
                    </a:lnTo>
                    <a:lnTo>
                      <a:pt x="403" y="362"/>
                    </a:lnTo>
                    <a:lnTo>
                      <a:pt x="333" y="350"/>
                    </a:lnTo>
                    <a:lnTo>
                      <a:pt x="268" y="338"/>
                    </a:lnTo>
                    <a:lnTo>
                      <a:pt x="238" y="331"/>
                    </a:lnTo>
                    <a:lnTo>
                      <a:pt x="208" y="325"/>
                    </a:lnTo>
                    <a:lnTo>
                      <a:pt x="181" y="317"/>
                    </a:lnTo>
                    <a:lnTo>
                      <a:pt x="157" y="309"/>
                    </a:lnTo>
                    <a:lnTo>
                      <a:pt x="132" y="300"/>
                    </a:lnTo>
                    <a:lnTo>
                      <a:pt x="111" y="292"/>
                    </a:lnTo>
                    <a:lnTo>
                      <a:pt x="90" y="283"/>
                    </a:lnTo>
                    <a:lnTo>
                      <a:pt x="72" y="276"/>
                    </a:lnTo>
                    <a:lnTo>
                      <a:pt x="55" y="267"/>
                    </a:lnTo>
                    <a:lnTo>
                      <a:pt x="41" y="258"/>
                    </a:lnTo>
                    <a:lnTo>
                      <a:pt x="30" y="247"/>
                    </a:lnTo>
                    <a:lnTo>
                      <a:pt x="19" y="238"/>
                    </a:lnTo>
                    <a:lnTo>
                      <a:pt x="10" y="228"/>
                    </a:lnTo>
                    <a:lnTo>
                      <a:pt x="5" y="219"/>
                    </a:lnTo>
                    <a:lnTo>
                      <a:pt x="1" y="209"/>
                    </a:lnTo>
                    <a:lnTo>
                      <a:pt x="0" y="199"/>
                    </a:lnTo>
                    <a:lnTo>
                      <a:pt x="1" y="188"/>
                    </a:lnTo>
                    <a:lnTo>
                      <a:pt x="5" y="178"/>
                    </a:lnTo>
                    <a:lnTo>
                      <a:pt x="10" y="169"/>
                    </a:lnTo>
                    <a:lnTo>
                      <a:pt x="19" y="159"/>
                    </a:lnTo>
                    <a:lnTo>
                      <a:pt x="30" y="150"/>
                    </a:lnTo>
                    <a:lnTo>
                      <a:pt x="41" y="139"/>
                    </a:lnTo>
                    <a:lnTo>
                      <a:pt x="55" y="130"/>
                    </a:lnTo>
                    <a:lnTo>
                      <a:pt x="72" y="121"/>
                    </a:lnTo>
                    <a:lnTo>
                      <a:pt x="90" y="112"/>
                    </a:lnTo>
                    <a:lnTo>
                      <a:pt x="111" y="105"/>
                    </a:lnTo>
                    <a:lnTo>
                      <a:pt x="132" y="96"/>
                    </a:lnTo>
                    <a:lnTo>
                      <a:pt x="157" y="88"/>
                    </a:lnTo>
                    <a:lnTo>
                      <a:pt x="181" y="80"/>
                    </a:lnTo>
                    <a:lnTo>
                      <a:pt x="208" y="72"/>
                    </a:lnTo>
                    <a:lnTo>
                      <a:pt x="238" y="66"/>
                    </a:lnTo>
                    <a:lnTo>
                      <a:pt x="268" y="58"/>
                    </a:lnTo>
                    <a:lnTo>
                      <a:pt x="333" y="47"/>
                    </a:lnTo>
                    <a:lnTo>
                      <a:pt x="403" y="35"/>
                    </a:lnTo>
                    <a:lnTo>
                      <a:pt x="479" y="25"/>
                    </a:lnTo>
                    <a:lnTo>
                      <a:pt x="558" y="17"/>
                    </a:lnTo>
                    <a:lnTo>
                      <a:pt x="642" y="9"/>
                    </a:lnTo>
                    <a:lnTo>
                      <a:pt x="731" y="5"/>
                    </a:lnTo>
                    <a:lnTo>
                      <a:pt x="821" y="2"/>
                    </a:lnTo>
                    <a:lnTo>
                      <a:pt x="915"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84" name="Google Shape;584;p8"/>
              <p:cNvSpPr/>
              <p:nvPr/>
            </p:nvSpPr>
            <p:spPr>
              <a:xfrm>
                <a:off x="6767513" y="4735513"/>
                <a:ext cx="687388" cy="131763"/>
              </a:xfrm>
              <a:custGeom>
                <a:avLst/>
                <a:gdLst/>
                <a:ahLst/>
                <a:cxnLst/>
                <a:rect l="l" t="t" r="r" b="b"/>
                <a:pathLst>
                  <a:path w="1730" h="331" extrusionOk="0">
                    <a:moveTo>
                      <a:pt x="865" y="0"/>
                    </a:moveTo>
                    <a:lnTo>
                      <a:pt x="953" y="0"/>
                    </a:lnTo>
                    <a:lnTo>
                      <a:pt x="1039" y="3"/>
                    </a:lnTo>
                    <a:lnTo>
                      <a:pt x="1122" y="8"/>
                    </a:lnTo>
                    <a:lnTo>
                      <a:pt x="1201" y="13"/>
                    </a:lnTo>
                    <a:lnTo>
                      <a:pt x="1277" y="19"/>
                    </a:lnTo>
                    <a:lnTo>
                      <a:pt x="1348" y="28"/>
                    </a:lnTo>
                    <a:lnTo>
                      <a:pt x="1415" y="37"/>
                    </a:lnTo>
                    <a:lnTo>
                      <a:pt x="1476" y="48"/>
                    </a:lnTo>
                    <a:lnTo>
                      <a:pt x="1532" y="60"/>
                    </a:lnTo>
                    <a:lnTo>
                      <a:pt x="1582" y="72"/>
                    </a:lnTo>
                    <a:lnTo>
                      <a:pt x="1604" y="80"/>
                    </a:lnTo>
                    <a:lnTo>
                      <a:pt x="1626" y="86"/>
                    </a:lnTo>
                    <a:lnTo>
                      <a:pt x="1644" y="94"/>
                    </a:lnTo>
                    <a:lnTo>
                      <a:pt x="1662" y="100"/>
                    </a:lnTo>
                    <a:lnTo>
                      <a:pt x="1677" y="108"/>
                    </a:lnTo>
                    <a:lnTo>
                      <a:pt x="1691" y="116"/>
                    </a:lnTo>
                    <a:lnTo>
                      <a:pt x="1703" y="123"/>
                    </a:lnTo>
                    <a:lnTo>
                      <a:pt x="1712" y="131"/>
                    </a:lnTo>
                    <a:lnTo>
                      <a:pt x="1720" y="140"/>
                    </a:lnTo>
                    <a:lnTo>
                      <a:pt x="1725" y="148"/>
                    </a:lnTo>
                    <a:lnTo>
                      <a:pt x="1729" y="157"/>
                    </a:lnTo>
                    <a:lnTo>
                      <a:pt x="1730" y="165"/>
                    </a:lnTo>
                    <a:lnTo>
                      <a:pt x="1729" y="174"/>
                    </a:lnTo>
                    <a:lnTo>
                      <a:pt x="1725" y="181"/>
                    </a:lnTo>
                    <a:lnTo>
                      <a:pt x="1720" y="190"/>
                    </a:lnTo>
                    <a:lnTo>
                      <a:pt x="1712" y="198"/>
                    </a:lnTo>
                    <a:lnTo>
                      <a:pt x="1703" y="206"/>
                    </a:lnTo>
                    <a:lnTo>
                      <a:pt x="1691" y="215"/>
                    </a:lnTo>
                    <a:lnTo>
                      <a:pt x="1677" y="223"/>
                    </a:lnTo>
                    <a:lnTo>
                      <a:pt x="1662" y="229"/>
                    </a:lnTo>
                    <a:lnTo>
                      <a:pt x="1644" y="237"/>
                    </a:lnTo>
                    <a:lnTo>
                      <a:pt x="1626" y="244"/>
                    </a:lnTo>
                    <a:lnTo>
                      <a:pt x="1604" y="251"/>
                    </a:lnTo>
                    <a:lnTo>
                      <a:pt x="1582" y="257"/>
                    </a:lnTo>
                    <a:lnTo>
                      <a:pt x="1532" y="270"/>
                    </a:lnTo>
                    <a:lnTo>
                      <a:pt x="1476" y="282"/>
                    </a:lnTo>
                    <a:lnTo>
                      <a:pt x="1415" y="293"/>
                    </a:lnTo>
                    <a:lnTo>
                      <a:pt x="1348" y="302"/>
                    </a:lnTo>
                    <a:lnTo>
                      <a:pt x="1277" y="310"/>
                    </a:lnTo>
                    <a:lnTo>
                      <a:pt x="1201" y="318"/>
                    </a:lnTo>
                    <a:lnTo>
                      <a:pt x="1122" y="323"/>
                    </a:lnTo>
                    <a:lnTo>
                      <a:pt x="1039" y="327"/>
                    </a:lnTo>
                    <a:lnTo>
                      <a:pt x="953" y="329"/>
                    </a:lnTo>
                    <a:lnTo>
                      <a:pt x="865" y="331"/>
                    </a:lnTo>
                    <a:lnTo>
                      <a:pt x="776" y="329"/>
                    </a:lnTo>
                    <a:lnTo>
                      <a:pt x="690" y="327"/>
                    </a:lnTo>
                    <a:lnTo>
                      <a:pt x="608" y="323"/>
                    </a:lnTo>
                    <a:lnTo>
                      <a:pt x="528" y="318"/>
                    </a:lnTo>
                    <a:lnTo>
                      <a:pt x="452" y="310"/>
                    </a:lnTo>
                    <a:lnTo>
                      <a:pt x="381" y="302"/>
                    </a:lnTo>
                    <a:lnTo>
                      <a:pt x="314" y="293"/>
                    </a:lnTo>
                    <a:lnTo>
                      <a:pt x="254" y="282"/>
                    </a:lnTo>
                    <a:lnTo>
                      <a:pt x="197" y="270"/>
                    </a:lnTo>
                    <a:lnTo>
                      <a:pt x="147" y="257"/>
                    </a:lnTo>
                    <a:lnTo>
                      <a:pt x="125" y="251"/>
                    </a:lnTo>
                    <a:lnTo>
                      <a:pt x="104" y="244"/>
                    </a:lnTo>
                    <a:lnTo>
                      <a:pt x="85" y="237"/>
                    </a:lnTo>
                    <a:lnTo>
                      <a:pt x="67" y="229"/>
                    </a:lnTo>
                    <a:lnTo>
                      <a:pt x="52" y="223"/>
                    </a:lnTo>
                    <a:lnTo>
                      <a:pt x="39" y="215"/>
                    </a:lnTo>
                    <a:lnTo>
                      <a:pt x="27" y="206"/>
                    </a:lnTo>
                    <a:lnTo>
                      <a:pt x="17" y="198"/>
                    </a:lnTo>
                    <a:lnTo>
                      <a:pt x="9" y="190"/>
                    </a:lnTo>
                    <a:lnTo>
                      <a:pt x="4" y="181"/>
                    </a:lnTo>
                    <a:lnTo>
                      <a:pt x="1" y="174"/>
                    </a:lnTo>
                    <a:lnTo>
                      <a:pt x="0" y="165"/>
                    </a:lnTo>
                    <a:lnTo>
                      <a:pt x="1" y="157"/>
                    </a:lnTo>
                    <a:lnTo>
                      <a:pt x="4" y="148"/>
                    </a:lnTo>
                    <a:lnTo>
                      <a:pt x="9" y="140"/>
                    </a:lnTo>
                    <a:lnTo>
                      <a:pt x="17" y="131"/>
                    </a:lnTo>
                    <a:lnTo>
                      <a:pt x="27" y="123"/>
                    </a:lnTo>
                    <a:lnTo>
                      <a:pt x="39" y="116"/>
                    </a:lnTo>
                    <a:lnTo>
                      <a:pt x="52" y="108"/>
                    </a:lnTo>
                    <a:lnTo>
                      <a:pt x="67" y="100"/>
                    </a:lnTo>
                    <a:lnTo>
                      <a:pt x="85" y="94"/>
                    </a:lnTo>
                    <a:lnTo>
                      <a:pt x="104" y="86"/>
                    </a:lnTo>
                    <a:lnTo>
                      <a:pt x="125" y="80"/>
                    </a:lnTo>
                    <a:lnTo>
                      <a:pt x="147" y="72"/>
                    </a:lnTo>
                    <a:lnTo>
                      <a:pt x="197" y="60"/>
                    </a:lnTo>
                    <a:lnTo>
                      <a:pt x="254" y="48"/>
                    </a:lnTo>
                    <a:lnTo>
                      <a:pt x="314" y="37"/>
                    </a:lnTo>
                    <a:lnTo>
                      <a:pt x="381" y="28"/>
                    </a:lnTo>
                    <a:lnTo>
                      <a:pt x="452" y="19"/>
                    </a:lnTo>
                    <a:lnTo>
                      <a:pt x="528" y="13"/>
                    </a:lnTo>
                    <a:lnTo>
                      <a:pt x="608" y="8"/>
                    </a:lnTo>
                    <a:lnTo>
                      <a:pt x="690" y="3"/>
                    </a:lnTo>
                    <a:lnTo>
                      <a:pt x="776" y="0"/>
                    </a:lnTo>
                    <a:lnTo>
                      <a:pt x="865"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585" name="Google Shape;585;p8"/>
            <p:cNvSpPr/>
            <p:nvPr/>
          </p:nvSpPr>
          <p:spPr>
            <a:xfrm>
              <a:off x="5986355" y="2540311"/>
              <a:ext cx="2794000" cy="210571"/>
            </a:xfrm>
            <a:custGeom>
              <a:avLst/>
              <a:gdLst/>
              <a:ahLst/>
              <a:cxnLst/>
              <a:rect l="l" t="t" r="r" b="b"/>
              <a:pathLst>
                <a:path w="1508208" h="1508208" extrusionOk="0">
                  <a:moveTo>
                    <a:pt x="0" y="1508208"/>
                  </a:moveTo>
                  <a:lnTo>
                    <a:pt x="0" y="0"/>
                  </a:lnTo>
                  <a:lnTo>
                    <a:pt x="1508208" y="0"/>
                  </a:lnTo>
                </a:path>
              </a:pathLst>
            </a:custGeom>
            <a:noFill/>
            <a:ln w="9525" cap="flat" cmpd="sng">
              <a:solidFill>
                <a:srgbClr val="4AB9C4"/>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86" name="Google Shape;586;p8"/>
            <p:cNvSpPr/>
            <p:nvPr/>
          </p:nvSpPr>
          <p:spPr>
            <a:xfrm rot="10800000">
              <a:off x="8292208" y="2634759"/>
              <a:ext cx="1027217" cy="206349"/>
            </a:xfrm>
            <a:custGeom>
              <a:avLst/>
              <a:gdLst/>
              <a:ahLst/>
              <a:cxnLst/>
              <a:rect l="l" t="t" r="r" b="b"/>
              <a:pathLst>
                <a:path w="1508208" h="1508208" extrusionOk="0">
                  <a:moveTo>
                    <a:pt x="0" y="1508208"/>
                  </a:moveTo>
                  <a:lnTo>
                    <a:pt x="0" y="0"/>
                  </a:lnTo>
                  <a:lnTo>
                    <a:pt x="1508208" y="0"/>
                  </a:lnTo>
                </a:path>
              </a:pathLst>
            </a:custGeom>
            <a:noFill/>
            <a:ln w="9525" cap="flat" cmpd="sng">
              <a:solidFill>
                <a:srgbClr val="119D9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87" name="Google Shape;587;p8"/>
            <p:cNvSpPr/>
            <p:nvPr/>
          </p:nvSpPr>
          <p:spPr>
            <a:xfrm rot="5400000">
              <a:off x="8649969" y="2433000"/>
              <a:ext cx="184911" cy="1154003"/>
            </a:xfrm>
            <a:custGeom>
              <a:avLst/>
              <a:gdLst/>
              <a:ahLst/>
              <a:cxnLst/>
              <a:rect l="l" t="t" r="r" b="b"/>
              <a:pathLst>
                <a:path w="1508208" h="1508208" extrusionOk="0">
                  <a:moveTo>
                    <a:pt x="0" y="1508208"/>
                  </a:moveTo>
                  <a:lnTo>
                    <a:pt x="0" y="0"/>
                  </a:lnTo>
                  <a:lnTo>
                    <a:pt x="1508208" y="0"/>
                  </a:lnTo>
                </a:path>
              </a:pathLst>
            </a:custGeom>
            <a:noFill/>
            <a:ln w="9525" cap="flat" cmpd="sng">
              <a:solidFill>
                <a:srgbClr val="119D9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88" name="Google Shape;588;p8"/>
            <p:cNvSpPr/>
            <p:nvPr/>
          </p:nvSpPr>
          <p:spPr>
            <a:xfrm rot="10800000">
              <a:off x="8292208" y="3401422"/>
              <a:ext cx="1027217" cy="200777"/>
            </a:xfrm>
            <a:custGeom>
              <a:avLst/>
              <a:gdLst/>
              <a:ahLst/>
              <a:cxnLst/>
              <a:rect l="l" t="t" r="r" b="b"/>
              <a:pathLst>
                <a:path w="1508208" h="1508208" extrusionOk="0">
                  <a:moveTo>
                    <a:pt x="0" y="1508208"/>
                  </a:moveTo>
                  <a:lnTo>
                    <a:pt x="0" y="0"/>
                  </a:lnTo>
                  <a:lnTo>
                    <a:pt x="1508208" y="0"/>
                  </a:lnTo>
                </a:path>
              </a:pathLst>
            </a:custGeom>
            <a:noFill/>
            <a:ln w="9525" cap="flat" cmpd="sng">
              <a:solidFill>
                <a:srgbClr val="119D9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89" name="Google Shape;589;p8"/>
            <p:cNvSpPr/>
            <p:nvPr/>
          </p:nvSpPr>
          <p:spPr>
            <a:xfrm rot="5400000">
              <a:off x="8891792" y="2952270"/>
              <a:ext cx="195632" cy="1648370"/>
            </a:xfrm>
            <a:custGeom>
              <a:avLst/>
              <a:gdLst/>
              <a:ahLst/>
              <a:cxnLst/>
              <a:rect l="l" t="t" r="r" b="b"/>
              <a:pathLst>
                <a:path w="1508208" h="1508208" extrusionOk="0">
                  <a:moveTo>
                    <a:pt x="0" y="1508208"/>
                  </a:moveTo>
                  <a:lnTo>
                    <a:pt x="0" y="0"/>
                  </a:lnTo>
                  <a:lnTo>
                    <a:pt x="1508208" y="0"/>
                  </a:lnTo>
                </a:path>
              </a:pathLst>
            </a:custGeom>
            <a:noFill/>
            <a:ln w="9525" cap="flat" cmpd="sng">
              <a:solidFill>
                <a:srgbClr val="119D9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90" name="Google Shape;590;p8"/>
            <p:cNvSpPr/>
            <p:nvPr/>
          </p:nvSpPr>
          <p:spPr>
            <a:xfrm rot="10800000" flipH="1">
              <a:off x="7970301" y="3757331"/>
              <a:ext cx="396315" cy="258786"/>
            </a:xfrm>
            <a:custGeom>
              <a:avLst/>
              <a:gdLst/>
              <a:ahLst/>
              <a:cxnLst/>
              <a:rect l="l" t="t" r="r" b="b"/>
              <a:pathLst>
                <a:path w="1508208" h="1508208" extrusionOk="0">
                  <a:moveTo>
                    <a:pt x="0" y="1508208"/>
                  </a:moveTo>
                  <a:lnTo>
                    <a:pt x="0" y="0"/>
                  </a:lnTo>
                  <a:lnTo>
                    <a:pt x="1508208" y="0"/>
                  </a:lnTo>
                </a:path>
              </a:pathLst>
            </a:custGeom>
            <a:noFill/>
            <a:ln w="9525" cap="flat" cmpd="sng">
              <a:solidFill>
                <a:srgbClr val="119D9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91" name="Google Shape;591;p8"/>
            <p:cNvSpPr/>
            <p:nvPr/>
          </p:nvSpPr>
          <p:spPr>
            <a:xfrm>
              <a:off x="5175650" y="2068892"/>
              <a:ext cx="1612234" cy="265415"/>
            </a:xfrm>
            <a:prstGeom prst="round2SameRect">
              <a:avLst>
                <a:gd name="adj1" fmla="val 16667"/>
                <a:gd name="adj2" fmla="val 0"/>
              </a:avLst>
            </a:prstGeom>
            <a:solidFill>
              <a:srgbClr val="4AB9C4"/>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n-US" sz="1050" b="1" i="0" u="none" strike="noStrike" cap="none">
                  <a:solidFill>
                    <a:schemeClr val="lt1"/>
                  </a:solidFill>
                  <a:latin typeface="Roboto"/>
                  <a:ea typeface="Roboto"/>
                  <a:cs typeface="Roboto"/>
                  <a:sym typeface="Roboto"/>
                </a:rPr>
                <a:t>SCEC/USC</a:t>
              </a:r>
              <a:endParaRPr sz="1400" b="0" i="0" u="none" strike="noStrike" cap="none">
                <a:solidFill>
                  <a:srgbClr val="000000"/>
                </a:solidFill>
                <a:latin typeface="Arial"/>
                <a:ea typeface="Arial"/>
                <a:cs typeface="Arial"/>
                <a:sym typeface="Arial"/>
              </a:endParaRPr>
            </a:p>
          </p:txBody>
        </p:sp>
        <p:sp>
          <p:nvSpPr>
            <p:cNvPr id="592" name="Google Shape;592;p8"/>
            <p:cNvSpPr/>
            <p:nvPr/>
          </p:nvSpPr>
          <p:spPr>
            <a:xfrm>
              <a:off x="7851724" y="2786434"/>
              <a:ext cx="254616" cy="188835"/>
            </a:xfrm>
            <a:custGeom>
              <a:avLst/>
              <a:gdLst/>
              <a:ahLst/>
              <a:cxnLst/>
              <a:rect l="l" t="t" r="r" b="b"/>
              <a:pathLst>
                <a:path w="1212" h="954" extrusionOk="0">
                  <a:moveTo>
                    <a:pt x="1048" y="94"/>
                  </a:moveTo>
                  <a:lnTo>
                    <a:pt x="538" y="94"/>
                  </a:lnTo>
                  <a:lnTo>
                    <a:pt x="476" y="10"/>
                  </a:lnTo>
                  <a:lnTo>
                    <a:pt x="476" y="10"/>
                  </a:lnTo>
                  <a:lnTo>
                    <a:pt x="472" y="6"/>
                  </a:lnTo>
                  <a:lnTo>
                    <a:pt x="466" y="2"/>
                  </a:lnTo>
                  <a:lnTo>
                    <a:pt x="460" y="0"/>
                  </a:lnTo>
                  <a:lnTo>
                    <a:pt x="454" y="0"/>
                  </a:lnTo>
                  <a:lnTo>
                    <a:pt x="164" y="0"/>
                  </a:lnTo>
                  <a:lnTo>
                    <a:pt x="164" y="0"/>
                  </a:lnTo>
                  <a:lnTo>
                    <a:pt x="148" y="0"/>
                  </a:lnTo>
                  <a:lnTo>
                    <a:pt x="130" y="4"/>
                  </a:lnTo>
                  <a:lnTo>
                    <a:pt x="116" y="8"/>
                  </a:lnTo>
                  <a:lnTo>
                    <a:pt x="100" y="12"/>
                  </a:lnTo>
                  <a:lnTo>
                    <a:pt x="86" y="20"/>
                  </a:lnTo>
                  <a:lnTo>
                    <a:pt x="72" y="28"/>
                  </a:lnTo>
                  <a:lnTo>
                    <a:pt x="60" y="38"/>
                  </a:lnTo>
                  <a:lnTo>
                    <a:pt x="48" y="48"/>
                  </a:lnTo>
                  <a:lnTo>
                    <a:pt x="38" y="60"/>
                  </a:lnTo>
                  <a:lnTo>
                    <a:pt x="28" y="72"/>
                  </a:lnTo>
                  <a:lnTo>
                    <a:pt x="20" y="86"/>
                  </a:lnTo>
                  <a:lnTo>
                    <a:pt x="12" y="100"/>
                  </a:lnTo>
                  <a:lnTo>
                    <a:pt x="8" y="116"/>
                  </a:lnTo>
                  <a:lnTo>
                    <a:pt x="4" y="130"/>
                  </a:lnTo>
                  <a:lnTo>
                    <a:pt x="0" y="148"/>
                  </a:lnTo>
                  <a:lnTo>
                    <a:pt x="0" y="164"/>
                  </a:lnTo>
                  <a:lnTo>
                    <a:pt x="0" y="790"/>
                  </a:lnTo>
                  <a:lnTo>
                    <a:pt x="0" y="790"/>
                  </a:lnTo>
                  <a:lnTo>
                    <a:pt x="0" y="808"/>
                  </a:lnTo>
                  <a:lnTo>
                    <a:pt x="4" y="824"/>
                  </a:lnTo>
                  <a:lnTo>
                    <a:pt x="8" y="840"/>
                  </a:lnTo>
                  <a:lnTo>
                    <a:pt x="12" y="854"/>
                  </a:lnTo>
                  <a:lnTo>
                    <a:pt x="20" y="868"/>
                  </a:lnTo>
                  <a:lnTo>
                    <a:pt x="28" y="882"/>
                  </a:lnTo>
                  <a:lnTo>
                    <a:pt x="38" y="896"/>
                  </a:lnTo>
                  <a:lnTo>
                    <a:pt x="48" y="906"/>
                  </a:lnTo>
                  <a:lnTo>
                    <a:pt x="60" y="918"/>
                  </a:lnTo>
                  <a:lnTo>
                    <a:pt x="72" y="926"/>
                  </a:lnTo>
                  <a:lnTo>
                    <a:pt x="86" y="936"/>
                  </a:lnTo>
                  <a:lnTo>
                    <a:pt x="100" y="942"/>
                  </a:lnTo>
                  <a:lnTo>
                    <a:pt x="116" y="948"/>
                  </a:lnTo>
                  <a:lnTo>
                    <a:pt x="130" y="952"/>
                  </a:lnTo>
                  <a:lnTo>
                    <a:pt x="148" y="954"/>
                  </a:lnTo>
                  <a:lnTo>
                    <a:pt x="164" y="954"/>
                  </a:lnTo>
                  <a:lnTo>
                    <a:pt x="1048" y="954"/>
                  </a:lnTo>
                  <a:lnTo>
                    <a:pt x="1048" y="954"/>
                  </a:lnTo>
                  <a:lnTo>
                    <a:pt x="1064" y="954"/>
                  </a:lnTo>
                  <a:lnTo>
                    <a:pt x="1080" y="952"/>
                  </a:lnTo>
                  <a:lnTo>
                    <a:pt x="1096" y="948"/>
                  </a:lnTo>
                  <a:lnTo>
                    <a:pt x="1112" y="942"/>
                  </a:lnTo>
                  <a:lnTo>
                    <a:pt x="1126" y="936"/>
                  </a:lnTo>
                  <a:lnTo>
                    <a:pt x="1140" y="926"/>
                  </a:lnTo>
                  <a:lnTo>
                    <a:pt x="1152" y="918"/>
                  </a:lnTo>
                  <a:lnTo>
                    <a:pt x="1164" y="906"/>
                  </a:lnTo>
                  <a:lnTo>
                    <a:pt x="1174" y="896"/>
                  </a:lnTo>
                  <a:lnTo>
                    <a:pt x="1184" y="882"/>
                  </a:lnTo>
                  <a:lnTo>
                    <a:pt x="1192" y="868"/>
                  </a:lnTo>
                  <a:lnTo>
                    <a:pt x="1198" y="854"/>
                  </a:lnTo>
                  <a:lnTo>
                    <a:pt x="1204" y="840"/>
                  </a:lnTo>
                  <a:lnTo>
                    <a:pt x="1208" y="824"/>
                  </a:lnTo>
                  <a:lnTo>
                    <a:pt x="1210" y="808"/>
                  </a:lnTo>
                  <a:lnTo>
                    <a:pt x="1212" y="790"/>
                  </a:lnTo>
                  <a:lnTo>
                    <a:pt x="1212" y="258"/>
                  </a:lnTo>
                  <a:lnTo>
                    <a:pt x="1212" y="258"/>
                  </a:lnTo>
                  <a:lnTo>
                    <a:pt x="1210" y="242"/>
                  </a:lnTo>
                  <a:lnTo>
                    <a:pt x="1208" y="226"/>
                  </a:lnTo>
                  <a:lnTo>
                    <a:pt x="1204" y="210"/>
                  </a:lnTo>
                  <a:lnTo>
                    <a:pt x="1198" y="196"/>
                  </a:lnTo>
                  <a:lnTo>
                    <a:pt x="1192" y="180"/>
                  </a:lnTo>
                  <a:lnTo>
                    <a:pt x="1184" y="168"/>
                  </a:lnTo>
                  <a:lnTo>
                    <a:pt x="1174" y="154"/>
                  </a:lnTo>
                  <a:lnTo>
                    <a:pt x="1164" y="142"/>
                  </a:lnTo>
                  <a:lnTo>
                    <a:pt x="1152" y="132"/>
                  </a:lnTo>
                  <a:lnTo>
                    <a:pt x="1140" y="122"/>
                  </a:lnTo>
                  <a:lnTo>
                    <a:pt x="1126" y="114"/>
                  </a:lnTo>
                  <a:lnTo>
                    <a:pt x="1112" y="108"/>
                  </a:lnTo>
                  <a:lnTo>
                    <a:pt x="1096" y="102"/>
                  </a:lnTo>
                  <a:lnTo>
                    <a:pt x="1080" y="98"/>
                  </a:lnTo>
                  <a:lnTo>
                    <a:pt x="1064" y="96"/>
                  </a:lnTo>
                  <a:lnTo>
                    <a:pt x="1048" y="94"/>
                  </a:lnTo>
                  <a:lnTo>
                    <a:pt x="1048" y="94"/>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93" name="Google Shape;593;p8"/>
            <p:cNvSpPr/>
            <p:nvPr/>
          </p:nvSpPr>
          <p:spPr>
            <a:xfrm>
              <a:off x="7851724" y="3548671"/>
              <a:ext cx="254616" cy="188835"/>
            </a:xfrm>
            <a:custGeom>
              <a:avLst/>
              <a:gdLst/>
              <a:ahLst/>
              <a:cxnLst/>
              <a:rect l="l" t="t" r="r" b="b"/>
              <a:pathLst>
                <a:path w="1212" h="954" extrusionOk="0">
                  <a:moveTo>
                    <a:pt x="1048" y="94"/>
                  </a:moveTo>
                  <a:lnTo>
                    <a:pt x="538" y="94"/>
                  </a:lnTo>
                  <a:lnTo>
                    <a:pt x="476" y="10"/>
                  </a:lnTo>
                  <a:lnTo>
                    <a:pt x="476" y="10"/>
                  </a:lnTo>
                  <a:lnTo>
                    <a:pt x="472" y="6"/>
                  </a:lnTo>
                  <a:lnTo>
                    <a:pt x="466" y="2"/>
                  </a:lnTo>
                  <a:lnTo>
                    <a:pt x="460" y="0"/>
                  </a:lnTo>
                  <a:lnTo>
                    <a:pt x="454" y="0"/>
                  </a:lnTo>
                  <a:lnTo>
                    <a:pt x="164" y="0"/>
                  </a:lnTo>
                  <a:lnTo>
                    <a:pt x="164" y="0"/>
                  </a:lnTo>
                  <a:lnTo>
                    <a:pt x="148" y="0"/>
                  </a:lnTo>
                  <a:lnTo>
                    <a:pt x="130" y="4"/>
                  </a:lnTo>
                  <a:lnTo>
                    <a:pt x="116" y="8"/>
                  </a:lnTo>
                  <a:lnTo>
                    <a:pt x="100" y="12"/>
                  </a:lnTo>
                  <a:lnTo>
                    <a:pt x="86" y="20"/>
                  </a:lnTo>
                  <a:lnTo>
                    <a:pt x="72" y="28"/>
                  </a:lnTo>
                  <a:lnTo>
                    <a:pt x="60" y="38"/>
                  </a:lnTo>
                  <a:lnTo>
                    <a:pt x="48" y="48"/>
                  </a:lnTo>
                  <a:lnTo>
                    <a:pt x="38" y="60"/>
                  </a:lnTo>
                  <a:lnTo>
                    <a:pt x="28" y="72"/>
                  </a:lnTo>
                  <a:lnTo>
                    <a:pt x="20" y="86"/>
                  </a:lnTo>
                  <a:lnTo>
                    <a:pt x="12" y="100"/>
                  </a:lnTo>
                  <a:lnTo>
                    <a:pt x="8" y="116"/>
                  </a:lnTo>
                  <a:lnTo>
                    <a:pt x="4" y="130"/>
                  </a:lnTo>
                  <a:lnTo>
                    <a:pt x="0" y="148"/>
                  </a:lnTo>
                  <a:lnTo>
                    <a:pt x="0" y="164"/>
                  </a:lnTo>
                  <a:lnTo>
                    <a:pt x="0" y="790"/>
                  </a:lnTo>
                  <a:lnTo>
                    <a:pt x="0" y="790"/>
                  </a:lnTo>
                  <a:lnTo>
                    <a:pt x="0" y="808"/>
                  </a:lnTo>
                  <a:lnTo>
                    <a:pt x="4" y="824"/>
                  </a:lnTo>
                  <a:lnTo>
                    <a:pt x="8" y="840"/>
                  </a:lnTo>
                  <a:lnTo>
                    <a:pt x="12" y="854"/>
                  </a:lnTo>
                  <a:lnTo>
                    <a:pt x="20" y="868"/>
                  </a:lnTo>
                  <a:lnTo>
                    <a:pt x="28" y="882"/>
                  </a:lnTo>
                  <a:lnTo>
                    <a:pt x="38" y="896"/>
                  </a:lnTo>
                  <a:lnTo>
                    <a:pt x="48" y="906"/>
                  </a:lnTo>
                  <a:lnTo>
                    <a:pt x="60" y="918"/>
                  </a:lnTo>
                  <a:lnTo>
                    <a:pt x="72" y="926"/>
                  </a:lnTo>
                  <a:lnTo>
                    <a:pt x="86" y="936"/>
                  </a:lnTo>
                  <a:lnTo>
                    <a:pt x="100" y="942"/>
                  </a:lnTo>
                  <a:lnTo>
                    <a:pt x="116" y="948"/>
                  </a:lnTo>
                  <a:lnTo>
                    <a:pt x="130" y="952"/>
                  </a:lnTo>
                  <a:lnTo>
                    <a:pt x="148" y="954"/>
                  </a:lnTo>
                  <a:lnTo>
                    <a:pt x="164" y="954"/>
                  </a:lnTo>
                  <a:lnTo>
                    <a:pt x="1048" y="954"/>
                  </a:lnTo>
                  <a:lnTo>
                    <a:pt x="1048" y="954"/>
                  </a:lnTo>
                  <a:lnTo>
                    <a:pt x="1064" y="954"/>
                  </a:lnTo>
                  <a:lnTo>
                    <a:pt x="1080" y="952"/>
                  </a:lnTo>
                  <a:lnTo>
                    <a:pt x="1096" y="948"/>
                  </a:lnTo>
                  <a:lnTo>
                    <a:pt x="1112" y="942"/>
                  </a:lnTo>
                  <a:lnTo>
                    <a:pt x="1126" y="936"/>
                  </a:lnTo>
                  <a:lnTo>
                    <a:pt x="1140" y="926"/>
                  </a:lnTo>
                  <a:lnTo>
                    <a:pt x="1152" y="918"/>
                  </a:lnTo>
                  <a:lnTo>
                    <a:pt x="1164" y="906"/>
                  </a:lnTo>
                  <a:lnTo>
                    <a:pt x="1174" y="896"/>
                  </a:lnTo>
                  <a:lnTo>
                    <a:pt x="1184" y="882"/>
                  </a:lnTo>
                  <a:lnTo>
                    <a:pt x="1192" y="868"/>
                  </a:lnTo>
                  <a:lnTo>
                    <a:pt x="1198" y="854"/>
                  </a:lnTo>
                  <a:lnTo>
                    <a:pt x="1204" y="840"/>
                  </a:lnTo>
                  <a:lnTo>
                    <a:pt x="1208" y="824"/>
                  </a:lnTo>
                  <a:lnTo>
                    <a:pt x="1210" y="808"/>
                  </a:lnTo>
                  <a:lnTo>
                    <a:pt x="1212" y="790"/>
                  </a:lnTo>
                  <a:lnTo>
                    <a:pt x="1212" y="258"/>
                  </a:lnTo>
                  <a:lnTo>
                    <a:pt x="1212" y="258"/>
                  </a:lnTo>
                  <a:lnTo>
                    <a:pt x="1210" y="242"/>
                  </a:lnTo>
                  <a:lnTo>
                    <a:pt x="1208" y="226"/>
                  </a:lnTo>
                  <a:lnTo>
                    <a:pt x="1204" y="210"/>
                  </a:lnTo>
                  <a:lnTo>
                    <a:pt x="1198" y="196"/>
                  </a:lnTo>
                  <a:lnTo>
                    <a:pt x="1192" y="180"/>
                  </a:lnTo>
                  <a:lnTo>
                    <a:pt x="1184" y="168"/>
                  </a:lnTo>
                  <a:lnTo>
                    <a:pt x="1174" y="154"/>
                  </a:lnTo>
                  <a:lnTo>
                    <a:pt x="1164" y="142"/>
                  </a:lnTo>
                  <a:lnTo>
                    <a:pt x="1152" y="132"/>
                  </a:lnTo>
                  <a:lnTo>
                    <a:pt x="1140" y="122"/>
                  </a:lnTo>
                  <a:lnTo>
                    <a:pt x="1126" y="114"/>
                  </a:lnTo>
                  <a:lnTo>
                    <a:pt x="1112" y="108"/>
                  </a:lnTo>
                  <a:lnTo>
                    <a:pt x="1096" y="102"/>
                  </a:lnTo>
                  <a:lnTo>
                    <a:pt x="1080" y="98"/>
                  </a:lnTo>
                  <a:lnTo>
                    <a:pt x="1064" y="96"/>
                  </a:lnTo>
                  <a:lnTo>
                    <a:pt x="1048" y="94"/>
                  </a:lnTo>
                  <a:lnTo>
                    <a:pt x="1048" y="94"/>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94" name="Google Shape;594;p8"/>
            <p:cNvSpPr/>
            <p:nvPr/>
          </p:nvSpPr>
          <p:spPr>
            <a:xfrm rot="10800000">
              <a:off x="9605575" y="4144717"/>
              <a:ext cx="416438" cy="307081"/>
            </a:xfrm>
            <a:custGeom>
              <a:avLst/>
              <a:gdLst/>
              <a:ahLst/>
              <a:cxnLst/>
              <a:rect l="l" t="t" r="r" b="b"/>
              <a:pathLst>
                <a:path w="1508208" h="1508208" extrusionOk="0">
                  <a:moveTo>
                    <a:pt x="0" y="1508208"/>
                  </a:moveTo>
                  <a:lnTo>
                    <a:pt x="0" y="0"/>
                  </a:lnTo>
                  <a:lnTo>
                    <a:pt x="1508208" y="0"/>
                  </a:lnTo>
                </a:path>
              </a:pathLst>
            </a:custGeom>
            <a:noFill/>
            <a:ln w="9525" cap="flat" cmpd="sng">
              <a:solidFill>
                <a:srgbClr val="2D75B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595" name="Google Shape;595;p8"/>
            <p:cNvSpPr/>
            <p:nvPr/>
          </p:nvSpPr>
          <p:spPr>
            <a:xfrm rot="10800000" flipH="1">
              <a:off x="8620289" y="4144717"/>
              <a:ext cx="416438" cy="307081"/>
            </a:xfrm>
            <a:custGeom>
              <a:avLst/>
              <a:gdLst/>
              <a:ahLst/>
              <a:cxnLst/>
              <a:rect l="l" t="t" r="r" b="b"/>
              <a:pathLst>
                <a:path w="1508208" h="1508208" extrusionOk="0">
                  <a:moveTo>
                    <a:pt x="0" y="1508208"/>
                  </a:moveTo>
                  <a:lnTo>
                    <a:pt x="0" y="0"/>
                  </a:lnTo>
                  <a:lnTo>
                    <a:pt x="1508208" y="0"/>
                  </a:lnTo>
                </a:path>
              </a:pathLst>
            </a:custGeom>
            <a:noFill/>
            <a:ln w="9525" cap="flat" cmpd="sng">
              <a:solidFill>
                <a:srgbClr val="2D75B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nvGrpSpPr>
            <p:cNvPr id="596" name="Google Shape;596;p8"/>
            <p:cNvGrpSpPr/>
            <p:nvPr/>
          </p:nvGrpSpPr>
          <p:grpSpPr>
            <a:xfrm>
              <a:off x="9181815" y="4339929"/>
              <a:ext cx="278673" cy="212501"/>
              <a:chOff x="8631334" y="4284590"/>
              <a:chExt cx="408004" cy="330203"/>
            </a:xfrm>
          </p:grpSpPr>
          <p:sp>
            <p:nvSpPr>
              <p:cNvPr id="597" name="Google Shape;597;p8"/>
              <p:cNvSpPr/>
              <p:nvPr/>
            </p:nvSpPr>
            <p:spPr>
              <a:xfrm>
                <a:off x="8631334" y="4284590"/>
                <a:ext cx="372784" cy="293428"/>
              </a:xfrm>
              <a:custGeom>
                <a:avLst/>
                <a:gdLst/>
                <a:ahLst/>
                <a:cxnLst/>
                <a:rect l="l" t="t" r="r" b="b"/>
                <a:pathLst>
                  <a:path w="1212" h="954" extrusionOk="0">
                    <a:moveTo>
                      <a:pt x="1048" y="94"/>
                    </a:moveTo>
                    <a:lnTo>
                      <a:pt x="538" y="94"/>
                    </a:lnTo>
                    <a:lnTo>
                      <a:pt x="476" y="10"/>
                    </a:lnTo>
                    <a:lnTo>
                      <a:pt x="476" y="10"/>
                    </a:lnTo>
                    <a:lnTo>
                      <a:pt x="472" y="6"/>
                    </a:lnTo>
                    <a:lnTo>
                      <a:pt x="466" y="2"/>
                    </a:lnTo>
                    <a:lnTo>
                      <a:pt x="460" y="0"/>
                    </a:lnTo>
                    <a:lnTo>
                      <a:pt x="454" y="0"/>
                    </a:lnTo>
                    <a:lnTo>
                      <a:pt x="164" y="0"/>
                    </a:lnTo>
                    <a:lnTo>
                      <a:pt x="164" y="0"/>
                    </a:lnTo>
                    <a:lnTo>
                      <a:pt x="148" y="0"/>
                    </a:lnTo>
                    <a:lnTo>
                      <a:pt x="130" y="4"/>
                    </a:lnTo>
                    <a:lnTo>
                      <a:pt x="116" y="8"/>
                    </a:lnTo>
                    <a:lnTo>
                      <a:pt x="100" y="12"/>
                    </a:lnTo>
                    <a:lnTo>
                      <a:pt x="86" y="20"/>
                    </a:lnTo>
                    <a:lnTo>
                      <a:pt x="72" y="28"/>
                    </a:lnTo>
                    <a:lnTo>
                      <a:pt x="60" y="38"/>
                    </a:lnTo>
                    <a:lnTo>
                      <a:pt x="48" y="48"/>
                    </a:lnTo>
                    <a:lnTo>
                      <a:pt x="38" y="60"/>
                    </a:lnTo>
                    <a:lnTo>
                      <a:pt x="28" y="72"/>
                    </a:lnTo>
                    <a:lnTo>
                      <a:pt x="20" y="86"/>
                    </a:lnTo>
                    <a:lnTo>
                      <a:pt x="12" y="100"/>
                    </a:lnTo>
                    <a:lnTo>
                      <a:pt x="8" y="116"/>
                    </a:lnTo>
                    <a:lnTo>
                      <a:pt x="4" y="130"/>
                    </a:lnTo>
                    <a:lnTo>
                      <a:pt x="0" y="148"/>
                    </a:lnTo>
                    <a:lnTo>
                      <a:pt x="0" y="164"/>
                    </a:lnTo>
                    <a:lnTo>
                      <a:pt x="0" y="790"/>
                    </a:lnTo>
                    <a:lnTo>
                      <a:pt x="0" y="790"/>
                    </a:lnTo>
                    <a:lnTo>
                      <a:pt x="0" y="808"/>
                    </a:lnTo>
                    <a:lnTo>
                      <a:pt x="4" y="824"/>
                    </a:lnTo>
                    <a:lnTo>
                      <a:pt x="8" y="840"/>
                    </a:lnTo>
                    <a:lnTo>
                      <a:pt x="12" y="854"/>
                    </a:lnTo>
                    <a:lnTo>
                      <a:pt x="20" y="868"/>
                    </a:lnTo>
                    <a:lnTo>
                      <a:pt x="28" y="882"/>
                    </a:lnTo>
                    <a:lnTo>
                      <a:pt x="38" y="896"/>
                    </a:lnTo>
                    <a:lnTo>
                      <a:pt x="48" y="906"/>
                    </a:lnTo>
                    <a:lnTo>
                      <a:pt x="60" y="918"/>
                    </a:lnTo>
                    <a:lnTo>
                      <a:pt x="72" y="926"/>
                    </a:lnTo>
                    <a:lnTo>
                      <a:pt x="86" y="936"/>
                    </a:lnTo>
                    <a:lnTo>
                      <a:pt x="100" y="942"/>
                    </a:lnTo>
                    <a:lnTo>
                      <a:pt x="116" y="948"/>
                    </a:lnTo>
                    <a:lnTo>
                      <a:pt x="130" y="952"/>
                    </a:lnTo>
                    <a:lnTo>
                      <a:pt x="148" y="954"/>
                    </a:lnTo>
                    <a:lnTo>
                      <a:pt x="164" y="954"/>
                    </a:lnTo>
                    <a:lnTo>
                      <a:pt x="1048" y="954"/>
                    </a:lnTo>
                    <a:lnTo>
                      <a:pt x="1048" y="954"/>
                    </a:lnTo>
                    <a:lnTo>
                      <a:pt x="1064" y="954"/>
                    </a:lnTo>
                    <a:lnTo>
                      <a:pt x="1080" y="952"/>
                    </a:lnTo>
                    <a:lnTo>
                      <a:pt x="1096" y="948"/>
                    </a:lnTo>
                    <a:lnTo>
                      <a:pt x="1112" y="942"/>
                    </a:lnTo>
                    <a:lnTo>
                      <a:pt x="1126" y="936"/>
                    </a:lnTo>
                    <a:lnTo>
                      <a:pt x="1140" y="926"/>
                    </a:lnTo>
                    <a:lnTo>
                      <a:pt x="1152" y="918"/>
                    </a:lnTo>
                    <a:lnTo>
                      <a:pt x="1164" y="906"/>
                    </a:lnTo>
                    <a:lnTo>
                      <a:pt x="1174" y="896"/>
                    </a:lnTo>
                    <a:lnTo>
                      <a:pt x="1184" y="882"/>
                    </a:lnTo>
                    <a:lnTo>
                      <a:pt x="1192" y="868"/>
                    </a:lnTo>
                    <a:lnTo>
                      <a:pt x="1198" y="854"/>
                    </a:lnTo>
                    <a:lnTo>
                      <a:pt x="1204" y="840"/>
                    </a:lnTo>
                    <a:lnTo>
                      <a:pt x="1208" y="824"/>
                    </a:lnTo>
                    <a:lnTo>
                      <a:pt x="1210" y="808"/>
                    </a:lnTo>
                    <a:lnTo>
                      <a:pt x="1212" y="790"/>
                    </a:lnTo>
                    <a:lnTo>
                      <a:pt x="1212" y="258"/>
                    </a:lnTo>
                    <a:lnTo>
                      <a:pt x="1212" y="258"/>
                    </a:lnTo>
                    <a:lnTo>
                      <a:pt x="1210" y="242"/>
                    </a:lnTo>
                    <a:lnTo>
                      <a:pt x="1208" y="226"/>
                    </a:lnTo>
                    <a:lnTo>
                      <a:pt x="1204" y="210"/>
                    </a:lnTo>
                    <a:lnTo>
                      <a:pt x="1198" y="196"/>
                    </a:lnTo>
                    <a:lnTo>
                      <a:pt x="1192" y="180"/>
                    </a:lnTo>
                    <a:lnTo>
                      <a:pt x="1184" y="168"/>
                    </a:lnTo>
                    <a:lnTo>
                      <a:pt x="1174" y="154"/>
                    </a:lnTo>
                    <a:lnTo>
                      <a:pt x="1164" y="142"/>
                    </a:lnTo>
                    <a:lnTo>
                      <a:pt x="1152" y="132"/>
                    </a:lnTo>
                    <a:lnTo>
                      <a:pt x="1140" y="122"/>
                    </a:lnTo>
                    <a:lnTo>
                      <a:pt x="1126" y="114"/>
                    </a:lnTo>
                    <a:lnTo>
                      <a:pt x="1112" y="108"/>
                    </a:lnTo>
                    <a:lnTo>
                      <a:pt x="1096" y="102"/>
                    </a:lnTo>
                    <a:lnTo>
                      <a:pt x="1080" y="98"/>
                    </a:lnTo>
                    <a:lnTo>
                      <a:pt x="1064" y="96"/>
                    </a:lnTo>
                    <a:lnTo>
                      <a:pt x="1048" y="94"/>
                    </a:lnTo>
                    <a:lnTo>
                      <a:pt x="1048" y="94"/>
                    </a:lnTo>
                    <a:close/>
                  </a:path>
                </a:pathLst>
              </a:custGeom>
              <a:solidFill>
                <a:srgbClr val="FCA90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598" name="Google Shape;598;p8"/>
              <p:cNvSpPr/>
              <p:nvPr/>
            </p:nvSpPr>
            <p:spPr>
              <a:xfrm>
                <a:off x="8666554" y="4321365"/>
                <a:ext cx="372784" cy="293428"/>
              </a:xfrm>
              <a:custGeom>
                <a:avLst/>
                <a:gdLst/>
                <a:ahLst/>
                <a:cxnLst/>
                <a:rect l="l" t="t" r="r" b="b"/>
                <a:pathLst>
                  <a:path w="1212" h="954" extrusionOk="0">
                    <a:moveTo>
                      <a:pt x="1048" y="94"/>
                    </a:moveTo>
                    <a:lnTo>
                      <a:pt x="538" y="94"/>
                    </a:lnTo>
                    <a:lnTo>
                      <a:pt x="476" y="10"/>
                    </a:lnTo>
                    <a:lnTo>
                      <a:pt x="476" y="10"/>
                    </a:lnTo>
                    <a:lnTo>
                      <a:pt x="472" y="6"/>
                    </a:lnTo>
                    <a:lnTo>
                      <a:pt x="466" y="2"/>
                    </a:lnTo>
                    <a:lnTo>
                      <a:pt x="460" y="0"/>
                    </a:lnTo>
                    <a:lnTo>
                      <a:pt x="454" y="0"/>
                    </a:lnTo>
                    <a:lnTo>
                      <a:pt x="164" y="0"/>
                    </a:lnTo>
                    <a:lnTo>
                      <a:pt x="164" y="0"/>
                    </a:lnTo>
                    <a:lnTo>
                      <a:pt x="148" y="0"/>
                    </a:lnTo>
                    <a:lnTo>
                      <a:pt x="130" y="4"/>
                    </a:lnTo>
                    <a:lnTo>
                      <a:pt x="116" y="8"/>
                    </a:lnTo>
                    <a:lnTo>
                      <a:pt x="100" y="12"/>
                    </a:lnTo>
                    <a:lnTo>
                      <a:pt x="86" y="20"/>
                    </a:lnTo>
                    <a:lnTo>
                      <a:pt x="72" y="28"/>
                    </a:lnTo>
                    <a:lnTo>
                      <a:pt x="60" y="38"/>
                    </a:lnTo>
                    <a:lnTo>
                      <a:pt x="48" y="48"/>
                    </a:lnTo>
                    <a:lnTo>
                      <a:pt x="38" y="60"/>
                    </a:lnTo>
                    <a:lnTo>
                      <a:pt x="28" y="72"/>
                    </a:lnTo>
                    <a:lnTo>
                      <a:pt x="20" y="86"/>
                    </a:lnTo>
                    <a:lnTo>
                      <a:pt x="12" y="100"/>
                    </a:lnTo>
                    <a:lnTo>
                      <a:pt x="8" y="116"/>
                    </a:lnTo>
                    <a:lnTo>
                      <a:pt x="4" y="130"/>
                    </a:lnTo>
                    <a:lnTo>
                      <a:pt x="0" y="148"/>
                    </a:lnTo>
                    <a:lnTo>
                      <a:pt x="0" y="164"/>
                    </a:lnTo>
                    <a:lnTo>
                      <a:pt x="0" y="790"/>
                    </a:lnTo>
                    <a:lnTo>
                      <a:pt x="0" y="790"/>
                    </a:lnTo>
                    <a:lnTo>
                      <a:pt x="0" y="808"/>
                    </a:lnTo>
                    <a:lnTo>
                      <a:pt x="4" y="824"/>
                    </a:lnTo>
                    <a:lnTo>
                      <a:pt x="8" y="840"/>
                    </a:lnTo>
                    <a:lnTo>
                      <a:pt x="12" y="854"/>
                    </a:lnTo>
                    <a:lnTo>
                      <a:pt x="20" y="868"/>
                    </a:lnTo>
                    <a:lnTo>
                      <a:pt x="28" y="882"/>
                    </a:lnTo>
                    <a:lnTo>
                      <a:pt x="38" y="896"/>
                    </a:lnTo>
                    <a:lnTo>
                      <a:pt x="48" y="906"/>
                    </a:lnTo>
                    <a:lnTo>
                      <a:pt x="60" y="918"/>
                    </a:lnTo>
                    <a:lnTo>
                      <a:pt x="72" y="926"/>
                    </a:lnTo>
                    <a:lnTo>
                      <a:pt x="86" y="936"/>
                    </a:lnTo>
                    <a:lnTo>
                      <a:pt x="100" y="942"/>
                    </a:lnTo>
                    <a:lnTo>
                      <a:pt x="116" y="948"/>
                    </a:lnTo>
                    <a:lnTo>
                      <a:pt x="130" y="952"/>
                    </a:lnTo>
                    <a:lnTo>
                      <a:pt x="148" y="954"/>
                    </a:lnTo>
                    <a:lnTo>
                      <a:pt x="164" y="954"/>
                    </a:lnTo>
                    <a:lnTo>
                      <a:pt x="1048" y="954"/>
                    </a:lnTo>
                    <a:lnTo>
                      <a:pt x="1048" y="954"/>
                    </a:lnTo>
                    <a:lnTo>
                      <a:pt x="1064" y="954"/>
                    </a:lnTo>
                    <a:lnTo>
                      <a:pt x="1080" y="952"/>
                    </a:lnTo>
                    <a:lnTo>
                      <a:pt x="1096" y="948"/>
                    </a:lnTo>
                    <a:lnTo>
                      <a:pt x="1112" y="942"/>
                    </a:lnTo>
                    <a:lnTo>
                      <a:pt x="1126" y="936"/>
                    </a:lnTo>
                    <a:lnTo>
                      <a:pt x="1140" y="926"/>
                    </a:lnTo>
                    <a:lnTo>
                      <a:pt x="1152" y="918"/>
                    </a:lnTo>
                    <a:lnTo>
                      <a:pt x="1164" y="906"/>
                    </a:lnTo>
                    <a:lnTo>
                      <a:pt x="1174" y="896"/>
                    </a:lnTo>
                    <a:lnTo>
                      <a:pt x="1184" y="882"/>
                    </a:lnTo>
                    <a:lnTo>
                      <a:pt x="1192" y="868"/>
                    </a:lnTo>
                    <a:lnTo>
                      <a:pt x="1198" y="854"/>
                    </a:lnTo>
                    <a:lnTo>
                      <a:pt x="1204" y="840"/>
                    </a:lnTo>
                    <a:lnTo>
                      <a:pt x="1208" y="824"/>
                    </a:lnTo>
                    <a:lnTo>
                      <a:pt x="1210" y="808"/>
                    </a:lnTo>
                    <a:lnTo>
                      <a:pt x="1212" y="790"/>
                    </a:lnTo>
                    <a:lnTo>
                      <a:pt x="1212" y="258"/>
                    </a:lnTo>
                    <a:lnTo>
                      <a:pt x="1212" y="258"/>
                    </a:lnTo>
                    <a:lnTo>
                      <a:pt x="1210" y="242"/>
                    </a:lnTo>
                    <a:lnTo>
                      <a:pt x="1208" y="226"/>
                    </a:lnTo>
                    <a:lnTo>
                      <a:pt x="1204" y="210"/>
                    </a:lnTo>
                    <a:lnTo>
                      <a:pt x="1198" y="196"/>
                    </a:lnTo>
                    <a:lnTo>
                      <a:pt x="1192" y="180"/>
                    </a:lnTo>
                    <a:lnTo>
                      <a:pt x="1184" y="168"/>
                    </a:lnTo>
                    <a:lnTo>
                      <a:pt x="1174" y="154"/>
                    </a:lnTo>
                    <a:lnTo>
                      <a:pt x="1164" y="142"/>
                    </a:lnTo>
                    <a:lnTo>
                      <a:pt x="1152" y="132"/>
                    </a:lnTo>
                    <a:lnTo>
                      <a:pt x="1140" y="122"/>
                    </a:lnTo>
                    <a:lnTo>
                      <a:pt x="1126" y="114"/>
                    </a:lnTo>
                    <a:lnTo>
                      <a:pt x="1112" y="108"/>
                    </a:lnTo>
                    <a:lnTo>
                      <a:pt x="1096" y="102"/>
                    </a:lnTo>
                    <a:lnTo>
                      <a:pt x="1080" y="98"/>
                    </a:lnTo>
                    <a:lnTo>
                      <a:pt x="1064" y="96"/>
                    </a:lnTo>
                    <a:lnTo>
                      <a:pt x="1048" y="94"/>
                    </a:lnTo>
                    <a:lnTo>
                      <a:pt x="1048" y="94"/>
                    </a:lnTo>
                    <a:close/>
                  </a:path>
                </a:pathLst>
              </a:custGeom>
              <a:solidFill>
                <a:srgbClr val="FFC000"/>
              </a:solidFill>
              <a:ln>
                <a:noFill/>
              </a:ln>
              <a:effectLst>
                <a:outerShdw blurRad="50800" dist="25400" dir="13500000" algn="br" rotWithShape="0">
                  <a:srgbClr val="000000">
                    <a:alpha val="823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599" name="Google Shape;599;p8"/>
            <p:cNvSpPr/>
            <p:nvPr/>
          </p:nvSpPr>
          <p:spPr>
            <a:xfrm>
              <a:off x="6928129" y="4363595"/>
              <a:ext cx="1042171" cy="256487"/>
            </a:xfrm>
            <a:prstGeom prst="round2SameRect">
              <a:avLst>
                <a:gd name="adj1" fmla="val 16667"/>
                <a:gd name="adj2" fmla="val 0"/>
              </a:avLst>
            </a:prstGeom>
            <a:solidFill>
              <a:srgbClr val="2D75B6"/>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1" i="0" u="none" strike="noStrike" cap="none">
                  <a:solidFill>
                    <a:schemeClr val="lt1"/>
                  </a:solidFill>
                  <a:latin typeface="Roboto"/>
                  <a:ea typeface="Roboto"/>
                  <a:cs typeface="Roboto"/>
                  <a:sym typeface="Roboto"/>
                </a:rPr>
                <a:t>Blue Waters</a:t>
              </a:r>
              <a:endParaRPr sz="1400" b="0" i="0" u="none" strike="noStrike" cap="none">
                <a:solidFill>
                  <a:srgbClr val="000000"/>
                </a:solidFill>
                <a:latin typeface="Arial"/>
                <a:ea typeface="Arial"/>
                <a:cs typeface="Arial"/>
                <a:sym typeface="Arial"/>
              </a:endParaRPr>
            </a:p>
          </p:txBody>
        </p:sp>
        <p:grpSp>
          <p:nvGrpSpPr>
            <p:cNvPr id="600" name="Google Shape;600;p8"/>
            <p:cNvGrpSpPr/>
            <p:nvPr/>
          </p:nvGrpSpPr>
          <p:grpSpPr>
            <a:xfrm>
              <a:off x="7670397" y="4861789"/>
              <a:ext cx="278673" cy="212501"/>
              <a:chOff x="8631334" y="4284590"/>
              <a:chExt cx="408004" cy="330203"/>
            </a:xfrm>
          </p:grpSpPr>
          <p:sp>
            <p:nvSpPr>
              <p:cNvPr id="601" name="Google Shape;601;p8"/>
              <p:cNvSpPr/>
              <p:nvPr/>
            </p:nvSpPr>
            <p:spPr>
              <a:xfrm>
                <a:off x="8631334" y="4284590"/>
                <a:ext cx="372784" cy="293428"/>
              </a:xfrm>
              <a:custGeom>
                <a:avLst/>
                <a:gdLst/>
                <a:ahLst/>
                <a:cxnLst/>
                <a:rect l="l" t="t" r="r" b="b"/>
                <a:pathLst>
                  <a:path w="1212" h="954" extrusionOk="0">
                    <a:moveTo>
                      <a:pt x="1048" y="94"/>
                    </a:moveTo>
                    <a:lnTo>
                      <a:pt x="538" y="94"/>
                    </a:lnTo>
                    <a:lnTo>
                      <a:pt x="476" y="10"/>
                    </a:lnTo>
                    <a:lnTo>
                      <a:pt x="476" y="10"/>
                    </a:lnTo>
                    <a:lnTo>
                      <a:pt x="472" y="6"/>
                    </a:lnTo>
                    <a:lnTo>
                      <a:pt x="466" y="2"/>
                    </a:lnTo>
                    <a:lnTo>
                      <a:pt x="460" y="0"/>
                    </a:lnTo>
                    <a:lnTo>
                      <a:pt x="454" y="0"/>
                    </a:lnTo>
                    <a:lnTo>
                      <a:pt x="164" y="0"/>
                    </a:lnTo>
                    <a:lnTo>
                      <a:pt x="164" y="0"/>
                    </a:lnTo>
                    <a:lnTo>
                      <a:pt x="148" y="0"/>
                    </a:lnTo>
                    <a:lnTo>
                      <a:pt x="130" y="4"/>
                    </a:lnTo>
                    <a:lnTo>
                      <a:pt x="116" y="8"/>
                    </a:lnTo>
                    <a:lnTo>
                      <a:pt x="100" y="12"/>
                    </a:lnTo>
                    <a:lnTo>
                      <a:pt x="86" y="20"/>
                    </a:lnTo>
                    <a:lnTo>
                      <a:pt x="72" y="28"/>
                    </a:lnTo>
                    <a:lnTo>
                      <a:pt x="60" y="38"/>
                    </a:lnTo>
                    <a:lnTo>
                      <a:pt x="48" y="48"/>
                    </a:lnTo>
                    <a:lnTo>
                      <a:pt x="38" y="60"/>
                    </a:lnTo>
                    <a:lnTo>
                      <a:pt x="28" y="72"/>
                    </a:lnTo>
                    <a:lnTo>
                      <a:pt x="20" y="86"/>
                    </a:lnTo>
                    <a:lnTo>
                      <a:pt x="12" y="100"/>
                    </a:lnTo>
                    <a:lnTo>
                      <a:pt x="8" y="116"/>
                    </a:lnTo>
                    <a:lnTo>
                      <a:pt x="4" y="130"/>
                    </a:lnTo>
                    <a:lnTo>
                      <a:pt x="0" y="148"/>
                    </a:lnTo>
                    <a:lnTo>
                      <a:pt x="0" y="164"/>
                    </a:lnTo>
                    <a:lnTo>
                      <a:pt x="0" y="790"/>
                    </a:lnTo>
                    <a:lnTo>
                      <a:pt x="0" y="790"/>
                    </a:lnTo>
                    <a:lnTo>
                      <a:pt x="0" y="808"/>
                    </a:lnTo>
                    <a:lnTo>
                      <a:pt x="4" y="824"/>
                    </a:lnTo>
                    <a:lnTo>
                      <a:pt x="8" y="840"/>
                    </a:lnTo>
                    <a:lnTo>
                      <a:pt x="12" y="854"/>
                    </a:lnTo>
                    <a:lnTo>
                      <a:pt x="20" y="868"/>
                    </a:lnTo>
                    <a:lnTo>
                      <a:pt x="28" y="882"/>
                    </a:lnTo>
                    <a:lnTo>
                      <a:pt x="38" y="896"/>
                    </a:lnTo>
                    <a:lnTo>
                      <a:pt x="48" y="906"/>
                    </a:lnTo>
                    <a:lnTo>
                      <a:pt x="60" y="918"/>
                    </a:lnTo>
                    <a:lnTo>
                      <a:pt x="72" y="926"/>
                    </a:lnTo>
                    <a:lnTo>
                      <a:pt x="86" y="936"/>
                    </a:lnTo>
                    <a:lnTo>
                      <a:pt x="100" y="942"/>
                    </a:lnTo>
                    <a:lnTo>
                      <a:pt x="116" y="948"/>
                    </a:lnTo>
                    <a:lnTo>
                      <a:pt x="130" y="952"/>
                    </a:lnTo>
                    <a:lnTo>
                      <a:pt x="148" y="954"/>
                    </a:lnTo>
                    <a:lnTo>
                      <a:pt x="164" y="954"/>
                    </a:lnTo>
                    <a:lnTo>
                      <a:pt x="1048" y="954"/>
                    </a:lnTo>
                    <a:lnTo>
                      <a:pt x="1048" y="954"/>
                    </a:lnTo>
                    <a:lnTo>
                      <a:pt x="1064" y="954"/>
                    </a:lnTo>
                    <a:lnTo>
                      <a:pt x="1080" y="952"/>
                    </a:lnTo>
                    <a:lnTo>
                      <a:pt x="1096" y="948"/>
                    </a:lnTo>
                    <a:lnTo>
                      <a:pt x="1112" y="942"/>
                    </a:lnTo>
                    <a:lnTo>
                      <a:pt x="1126" y="936"/>
                    </a:lnTo>
                    <a:lnTo>
                      <a:pt x="1140" y="926"/>
                    </a:lnTo>
                    <a:lnTo>
                      <a:pt x="1152" y="918"/>
                    </a:lnTo>
                    <a:lnTo>
                      <a:pt x="1164" y="906"/>
                    </a:lnTo>
                    <a:lnTo>
                      <a:pt x="1174" y="896"/>
                    </a:lnTo>
                    <a:lnTo>
                      <a:pt x="1184" y="882"/>
                    </a:lnTo>
                    <a:lnTo>
                      <a:pt x="1192" y="868"/>
                    </a:lnTo>
                    <a:lnTo>
                      <a:pt x="1198" y="854"/>
                    </a:lnTo>
                    <a:lnTo>
                      <a:pt x="1204" y="840"/>
                    </a:lnTo>
                    <a:lnTo>
                      <a:pt x="1208" y="824"/>
                    </a:lnTo>
                    <a:lnTo>
                      <a:pt x="1210" y="808"/>
                    </a:lnTo>
                    <a:lnTo>
                      <a:pt x="1212" y="790"/>
                    </a:lnTo>
                    <a:lnTo>
                      <a:pt x="1212" y="258"/>
                    </a:lnTo>
                    <a:lnTo>
                      <a:pt x="1212" y="258"/>
                    </a:lnTo>
                    <a:lnTo>
                      <a:pt x="1210" y="242"/>
                    </a:lnTo>
                    <a:lnTo>
                      <a:pt x="1208" y="226"/>
                    </a:lnTo>
                    <a:lnTo>
                      <a:pt x="1204" y="210"/>
                    </a:lnTo>
                    <a:lnTo>
                      <a:pt x="1198" y="196"/>
                    </a:lnTo>
                    <a:lnTo>
                      <a:pt x="1192" y="180"/>
                    </a:lnTo>
                    <a:lnTo>
                      <a:pt x="1184" y="168"/>
                    </a:lnTo>
                    <a:lnTo>
                      <a:pt x="1174" y="154"/>
                    </a:lnTo>
                    <a:lnTo>
                      <a:pt x="1164" y="142"/>
                    </a:lnTo>
                    <a:lnTo>
                      <a:pt x="1152" y="132"/>
                    </a:lnTo>
                    <a:lnTo>
                      <a:pt x="1140" y="122"/>
                    </a:lnTo>
                    <a:lnTo>
                      <a:pt x="1126" y="114"/>
                    </a:lnTo>
                    <a:lnTo>
                      <a:pt x="1112" y="108"/>
                    </a:lnTo>
                    <a:lnTo>
                      <a:pt x="1096" y="102"/>
                    </a:lnTo>
                    <a:lnTo>
                      <a:pt x="1080" y="98"/>
                    </a:lnTo>
                    <a:lnTo>
                      <a:pt x="1064" y="96"/>
                    </a:lnTo>
                    <a:lnTo>
                      <a:pt x="1048" y="94"/>
                    </a:lnTo>
                    <a:lnTo>
                      <a:pt x="1048" y="94"/>
                    </a:lnTo>
                    <a:close/>
                  </a:path>
                </a:pathLst>
              </a:custGeom>
              <a:solidFill>
                <a:srgbClr val="FCA90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02" name="Google Shape;602;p8"/>
              <p:cNvSpPr/>
              <p:nvPr/>
            </p:nvSpPr>
            <p:spPr>
              <a:xfrm>
                <a:off x="8666554" y="4321365"/>
                <a:ext cx="372784" cy="293428"/>
              </a:xfrm>
              <a:custGeom>
                <a:avLst/>
                <a:gdLst/>
                <a:ahLst/>
                <a:cxnLst/>
                <a:rect l="l" t="t" r="r" b="b"/>
                <a:pathLst>
                  <a:path w="1212" h="954" extrusionOk="0">
                    <a:moveTo>
                      <a:pt x="1048" y="94"/>
                    </a:moveTo>
                    <a:lnTo>
                      <a:pt x="538" y="94"/>
                    </a:lnTo>
                    <a:lnTo>
                      <a:pt x="476" y="10"/>
                    </a:lnTo>
                    <a:lnTo>
                      <a:pt x="476" y="10"/>
                    </a:lnTo>
                    <a:lnTo>
                      <a:pt x="472" y="6"/>
                    </a:lnTo>
                    <a:lnTo>
                      <a:pt x="466" y="2"/>
                    </a:lnTo>
                    <a:lnTo>
                      <a:pt x="460" y="0"/>
                    </a:lnTo>
                    <a:lnTo>
                      <a:pt x="454" y="0"/>
                    </a:lnTo>
                    <a:lnTo>
                      <a:pt x="164" y="0"/>
                    </a:lnTo>
                    <a:lnTo>
                      <a:pt x="164" y="0"/>
                    </a:lnTo>
                    <a:lnTo>
                      <a:pt x="148" y="0"/>
                    </a:lnTo>
                    <a:lnTo>
                      <a:pt x="130" y="4"/>
                    </a:lnTo>
                    <a:lnTo>
                      <a:pt x="116" y="8"/>
                    </a:lnTo>
                    <a:lnTo>
                      <a:pt x="100" y="12"/>
                    </a:lnTo>
                    <a:lnTo>
                      <a:pt x="86" y="20"/>
                    </a:lnTo>
                    <a:lnTo>
                      <a:pt x="72" y="28"/>
                    </a:lnTo>
                    <a:lnTo>
                      <a:pt x="60" y="38"/>
                    </a:lnTo>
                    <a:lnTo>
                      <a:pt x="48" y="48"/>
                    </a:lnTo>
                    <a:lnTo>
                      <a:pt x="38" y="60"/>
                    </a:lnTo>
                    <a:lnTo>
                      <a:pt x="28" y="72"/>
                    </a:lnTo>
                    <a:lnTo>
                      <a:pt x="20" y="86"/>
                    </a:lnTo>
                    <a:lnTo>
                      <a:pt x="12" y="100"/>
                    </a:lnTo>
                    <a:lnTo>
                      <a:pt x="8" y="116"/>
                    </a:lnTo>
                    <a:lnTo>
                      <a:pt x="4" y="130"/>
                    </a:lnTo>
                    <a:lnTo>
                      <a:pt x="0" y="148"/>
                    </a:lnTo>
                    <a:lnTo>
                      <a:pt x="0" y="164"/>
                    </a:lnTo>
                    <a:lnTo>
                      <a:pt x="0" y="790"/>
                    </a:lnTo>
                    <a:lnTo>
                      <a:pt x="0" y="790"/>
                    </a:lnTo>
                    <a:lnTo>
                      <a:pt x="0" y="808"/>
                    </a:lnTo>
                    <a:lnTo>
                      <a:pt x="4" y="824"/>
                    </a:lnTo>
                    <a:lnTo>
                      <a:pt x="8" y="840"/>
                    </a:lnTo>
                    <a:lnTo>
                      <a:pt x="12" y="854"/>
                    </a:lnTo>
                    <a:lnTo>
                      <a:pt x="20" y="868"/>
                    </a:lnTo>
                    <a:lnTo>
                      <a:pt x="28" y="882"/>
                    </a:lnTo>
                    <a:lnTo>
                      <a:pt x="38" y="896"/>
                    </a:lnTo>
                    <a:lnTo>
                      <a:pt x="48" y="906"/>
                    </a:lnTo>
                    <a:lnTo>
                      <a:pt x="60" y="918"/>
                    </a:lnTo>
                    <a:lnTo>
                      <a:pt x="72" y="926"/>
                    </a:lnTo>
                    <a:lnTo>
                      <a:pt x="86" y="936"/>
                    </a:lnTo>
                    <a:lnTo>
                      <a:pt x="100" y="942"/>
                    </a:lnTo>
                    <a:lnTo>
                      <a:pt x="116" y="948"/>
                    </a:lnTo>
                    <a:lnTo>
                      <a:pt x="130" y="952"/>
                    </a:lnTo>
                    <a:lnTo>
                      <a:pt x="148" y="954"/>
                    </a:lnTo>
                    <a:lnTo>
                      <a:pt x="164" y="954"/>
                    </a:lnTo>
                    <a:lnTo>
                      <a:pt x="1048" y="954"/>
                    </a:lnTo>
                    <a:lnTo>
                      <a:pt x="1048" y="954"/>
                    </a:lnTo>
                    <a:lnTo>
                      <a:pt x="1064" y="954"/>
                    </a:lnTo>
                    <a:lnTo>
                      <a:pt x="1080" y="952"/>
                    </a:lnTo>
                    <a:lnTo>
                      <a:pt x="1096" y="948"/>
                    </a:lnTo>
                    <a:lnTo>
                      <a:pt x="1112" y="942"/>
                    </a:lnTo>
                    <a:lnTo>
                      <a:pt x="1126" y="936"/>
                    </a:lnTo>
                    <a:lnTo>
                      <a:pt x="1140" y="926"/>
                    </a:lnTo>
                    <a:lnTo>
                      <a:pt x="1152" y="918"/>
                    </a:lnTo>
                    <a:lnTo>
                      <a:pt x="1164" y="906"/>
                    </a:lnTo>
                    <a:lnTo>
                      <a:pt x="1174" y="896"/>
                    </a:lnTo>
                    <a:lnTo>
                      <a:pt x="1184" y="882"/>
                    </a:lnTo>
                    <a:lnTo>
                      <a:pt x="1192" y="868"/>
                    </a:lnTo>
                    <a:lnTo>
                      <a:pt x="1198" y="854"/>
                    </a:lnTo>
                    <a:lnTo>
                      <a:pt x="1204" y="840"/>
                    </a:lnTo>
                    <a:lnTo>
                      <a:pt x="1208" y="824"/>
                    </a:lnTo>
                    <a:lnTo>
                      <a:pt x="1210" y="808"/>
                    </a:lnTo>
                    <a:lnTo>
                      <a:pt x="1212" y="790"/>
                    </a:lnTo>
                    <a:lnTo>
                      <a:pt x="1212" y="258"/>
                    </a:lnTo>
                    <a:lnTo>
                      <a:pt x="1212" y="258"/>
                    </a:lnTo>
                    <a:lnTo>
                      <a:pt x="1210" y="242"/>
                    </a:lnTo>
                    <a:lnTo>
                      <a:pt x="1208" y="226"/>
                    </a:lnTo>
                    <a:lnTo>
                      <a:pt x="1204" y="210"/>
                    </a:lnTo>
                    <a:lnTo>
                      <a:pt x="1198" y="196"/>
                    </a:lnTo>
                    <a:lnTo>
                      <a:pt x="1192" y="180"/>
                    </a:lnTo>
                    <a:lnTo>
                      <a:pt x="1184" y="168"/>
                    </a:lnTo>
                    <a:lnTo>
                      <a:pt x="1174" y="154"/>
                    </a:lnTo>
                    <a:lnTo>
                      <a:pt x="1164" y="142"/>
                    </a:lnTo>
                    <a:lnTo>
                      <a:pt x="1152" y="132"/>
                    </a:lnTo>
                    <a:lnTo>
                      <a:pt x="1140" y="122"/>
                    </a:lnTo>
                    <a:lnTo>
                      <a:pt x="1126" y="114"/>
                    </a:lnTo>
                    <a:lnTo>
                      <a:pt x="1112" y="108"/>
                    </a:lnTo>
                    <a:lnTo>
                      <a:pt x="1096" y="102"/>
                    </a:lnTo>
                    <a:lnTo>
                      <a:pt x="1080" y="98"/>
                    </a:lnTo>
                    <a:lnTo>
                      <a:pt x="1064" y="96"/>
                    </a:lnTo>
                    <a:lnTo>
                      <a:pt x="1048" y="94"/>
                    </a:lnTo>
                    <a:lnTo>
                      <a:pt x="1048" y="94"/>
                    </a:lnTo>
                    <a:close/>
                  </a:path>
                </a:pathLst>
              </a:custGeom>
              <a:solidFill>
                <a:srgbClr val="FFC000"/>
              </a:solidFill>
              <a:ln>
                <a:noFill/>
              </a:ln>
              <a:effectLst>
                <a:outerShdw blurRad="50800" dist="25400" dir="13500000" algn="br" rotWithShape="0">
                  <a:srgbClr val="000000">
                    <a:alpha val="823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603" name="Google Shape;603;p8"/>
            <p:cNvSpPr/>
            <p:nvPr/>
          </p:nvSpPr>
          <p:spPr>
            <a:xfrm>
              <a:off x="10094001" y="4383918"/>
              <a:ext cx="1398505" cy="169211"/>
            </a:xfrm>
            <a:prstGeom prst="rect">
              <a:avLst/>
            </a:prstGeom>
            <a:noFill/>
            <a:ln>
              <a:noFill/>
            </a:ln>
          </p:spPr>
          <p:txBody>
            <a:bodyPr spcFirstLastPara="1" wrap="square" lIns="72000" tIns="36000" rIns="72000" bIns="36000" anchor="t"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7F7F7F"/>
                  </a:solidFill>
                  <a:latin typeface="Roboto"/>
                  <a:ea typeface="Roboto"/>
                  <a:cs typeface="Roboto"/>
                  <a:sym typeface="Roboto"/>
                </a:rPr>
                <a:t>Strain Green Tensors (1.5 TB)</a:t>
              </a:r>
              <a:endParaRPr sz="1400" b="0" i="0" u="none" strike="noStrike" cap="none">
                <a:solidFill>
                  <a:srgbClr val="000000"/>
                </a:solidFill>
                <a:latin typeface="Arial"/>
                <a:ea typeface="Arial"/>
                <a:cs typeface="Arial"/>
                <a:sym typeface="Arial"/>
              </a:endParaRPr>
            </a:p>
          </p:txBody>
        </p:sp>
        <p:cxnSp>
          <p:nvCxnSpPr>
            <p:cNvPr id="604" name="Google Shape;604;p8"/>
            <p:cNvCxnSpPr/>
            <p:nvPr/>
          </p:nvCxnSpPr>
          <p:spPr>
            <a:xfrm>
              <a:off x="9336715" y="4563055"/>
              <a:ext cx="0" cy="256771"/>
            </a:xfrm>
            <a:prstGeom prst="straightConnector1">
              <a:avLst/>
            </a:prstGeom>
            <a:noFill/>
            <a:ln w="9525" cap="flat" cmpd="sng">
              <a:solidFill>
                <a:srgbClr val="2D75B6"/>
              </a:solidFill>
              <a:prstDash val="dash"/>
              <a:miter lim="800000"/>
              <a:headEnd type="none" w="sm" len="sm"/>
              <a:tailEnd type="triangle" w="med" len="med"/>
            </a:ln>
          </p:spPr>
        </p:cxnSp>
        <p:cxnSp>
          <p:nvCxnSpPr>
            <p:cNvPr id="605" name="Google Shape;605;p8"/>
            <p:cNvCxnSpPr/>
            <p:nvPr/>
          </p:nvCxnSpPr>
          <p:spPr>
            <a:xfrm rot="10800000">
              <a:off x="8058043" y="4968039"/>
              <a:ext cx="633295" cy="0"/>
            </a:xfrm>
            <a:prstGeom prst="straightConnector1">
              <a:avLst/>
            </a:prstGeom>
            <a:noFill/>
            <a:ln w="9525" cap="flat" cmpd="sng">
              <a:solidFill>
                <a:srgbClr val="2D75B6"/>
              </a:solidFill>
              <a:prstDash val="dash"/>
              <a:miter lim="800000"/>
              <a:headEnd type="none" w="sm" len="sm"/>
              <a:tailEnd type="triangle" w="med" len="med"/>
            </a:ln>
          </p:spPr>
        </p:cxnSp>
        <p:pic>
          <p:nvPicPr>
            <p:cNvPr id="606" name="Google Shape;606;p8" descr="loadpng.png"/>
            <p:cNvPicPr preferRelativeResize="0"/>
            <p:nvPr/>
          </p:nvPicPr>
          <p:blipFill rotWithShape="1">
            <a:blip r:embed="rId3">
              <a:alphaModFix/>
            </a:blip>
            <a:srcRect/>
            <a:stretch/>
          </p:blipFill>
          <p:spPr>
            <a:xfrm>
              <a:off x="5589935" y="3176991"/>
              <a:ext cx="783664" cy="662342"/>
            </a:xfrm>
            <a:prstGeom prst="rect">
              <a:avLst/>
            </a:prstGeom>
            <a:noFill/>
            <a:ln>
              <a:noFill/>
            </a:ln>
          </p:spPr>
        </p:pic>
        <p:sp>
          <p:nvSpPr>
            <p:cNvPr id="607" name="Google Shape;607;p8"/>
            <p:cNvSpPr/>
            <p:nvPr/>
          </p:nvSpPr>
          <p:spPr>
            <a:xfrm>
              <a:off x="5500941" y="2944015"/>
              <a:ext cx="294292" cy="1193752"/>
            </a:xfrm>
            <a:custGeom>
              <a:avLst/>
              <a:gdLst/>
              <a:ahLst/>
              <a:cxnLst/>
              <a:rect l="l" t="t" r="r" b="b"/>
              <a:pathLst>
                <a:path w="1508208" h="1508208" extrusionOk="0">
                  <a:moveTo>
                    <a:pt x="0" y="1508208"/>
                  </a:moveTo>
                  <a:lnTo>
                    <a:pt x="0" y="0"/>
                  </a:lnTo>
                  <a:lnTo>
                    <a:pt x="1508208" y="0"/>
                  </a:lnTo>
                </a:path>
              </a:pathLst>
            </a:custGeom>
            <a:noFill/>
            <a:ln w="9525" cap="flat" cmpd="sng">
              <a:solidFill>
                <a:srgbClr val="4AB9C4"/>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cxnSp>
          <p:nvCxnSpPr>
            <p:cNvPr id="608" name="Google Shape;608;p8"/>
            <p:cNvCxnSpPr/>
            <p:nvPr/>
          </p:nvCxnSpPr>
          <p:spPr>
            <a:xfrm rot="10800000">
              <a:off x="5981768" y="3845683"/>
              <a:ext cx="1" cy="256772"/>
            </a:xfrm>
            <a:prstGeom prst="straightConnector1">
              <a:avLst/>
            </a:prstGeom>
            <a:noFill/>
            <a:ln w="9525" cap="flat" cmpd="sng">
              <a:solidFill>
                <a:srgbClr val="4AB9C4"/>
              </a:solidFill>
              <a:prstDash val="dash"/>
              <a:miter lim="800000"/>
              <a:headEnd type="none" w="sm" len="sm"/>
              <a:tailEnd type="triangle" w="med" len="med"/>
            </a:ln>
          </p:spPr>
        </p:cxnSp>
        <p:sp>
          <p:nvSpPr>
            <p:cNvPr id="609" name="Google Shape;609;p8"/>
            <p:cNvSpPr/>
            <p:nvPr/>
          </p:nvSpPr>
          <p:spPr>
            <a:xfrm>
              <a:off x="6916460" y="5497762"/>
              <a:ext cx="1319129" cy="573683"/>
            </a:xfrm>
            <a:prstGeom prst="roundRect">
              <a:avLst>
                <a:gd name="adj" fmla="val 16667"/>
              </a:avLst>
            </a:prstGeom>
            <a:solidFill>
              <a:srgbClr val="4AB9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610" name="Google Shape;610;p8"/>
            <p:cNvSpPr/>
            <p:nvPr/>
          </p:nvSpPr>
          <p:spPr>
            <a:xfrm>
              <a:off x="8288020" y="5497762"/>
              <a:ext cx="1401189" cy="573683"/>
            </a:xfrm>
            <a:prstGeom prst="roundRect">
              <a:avLst>
                <a:gd name="adj" fmla="val 16667"/>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611" name="Google Shape;611;p8"/>
            <p:cNvSpPr/>
            <p:nvPr/>
          </p:nvSpPr>
          <p:spPr>
            <a:xfrm>
              <a:off x="9750046" y="5497762"/>
              <a:ext cx="1901004" cy="573683"/>
            </a:xfrm>
            <a:prstGeom prst="roundRect">
              <a:avLst>
                <a:gd name="adj" fmla="val 16667"/>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612" name="Google Shape;612;p8"/>
            <p:cNvSpPr/>
            <p:nvPr/>
          </p:nvSpPr>
          <p:spPr>
            <a:xfrm>
              <a:off x="9862352" y="5590957"/>
              <a:ext cx="1676392" cy="386323"/>
            </a:xfrm>
            <a:prstGeom prst="rect">
              <a:avLst/>
            </a:prstGeom>
            <a:noFill/>
            <a:ln>
              <a:noFill/>
            </a:ln>
          </p:spPr>
          <p:txBody>
            <a:bodyPr spcFirstLastPara="1" wrap="square" lIns="72000" tIns="36000" rIns="72000" bIns="3600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Roboto"/>
                  <a:ea typeface="Roboto"/>
                  <a:cs typeface="Roboto"/>
                  <a:sym typeface="Roboto"/>
                </a:rPr>
                <a:t>Each Workflow Has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chemeClr val="lt1"/>
                  </a:solidFill>
                  <a:latin typeface="Roboto"/>
                  <a:ea typeface="Roboto"/>
                  <a:cs typeface="Roboto"/>
                  <a:sym typeface="Roboto"/>
                </a:rPr>
                <a:t>420,000 Tasks</a:t>
              </a:r>
              <a:endParaRPr sz="1400" b="0" i="0" u="none" strike="noStrike" cap="none">
                <a:solidFill>
                  <a:srgbClr val="000000"/>
                </a:solidFill>
                <a:latin typeface="Arial"/>
                <a:ea typeface="Arial"/>
                <a:cs typeface="Arial"/>
                <a:sym typeface="Arial"/>
              </a:endParaRPr>
            </a:p>
          </p:txBody>
        </p:sp>
        <p:sp>
          <p:nvSpPr>
            <p:cNvPr id="613" name="Google Shape;613;p8"/>
            <p:cNvSpPr/>
            <p:nvPr/>
          </p:nvSpPr>
          <p:spPr>
            <a:xfrm>
              <a:off x="8475014" y="5648428"/>
              <a:ext cx="1027200" cy="271381"/>
            </a:xfrm>
            <a:prstGeom prst="rect">
              <a:avLst/>
            </a:prstGeom>
            <a:noFill/>
            <a:ln>
              <a:noFill/>
            </a:ln>
          </p:spPr>
          <p:txBody>
            <a:bodyPr spcFirstLastPara="1" wrap="square" lIns="72000" tIns="36000" rIns="72000" bIns="3600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Roboto"/>
                  <a:ea typeface="Roboto"/>
                  <a:cs typeface="Roboto"/>
                  <a:sym typeface="Roboto"/>
                </a:rPr>
                <a:t>4</a:t>
              </a:r>
              <a:r>
                <a:rPr lang="en-US" sz="1600" b="0" i="0" u="none" strike="noStrike" cap="none">
                  <a:solidFill>
                    <a:schemeClr val="lt1"/>
                  </a:solidFill>
                  <a:latin typeface="Roboto"/>
                  <a:ea typeface="Roboto"/>
                  <a:cs typeface="Roboto"/>
                  <a:sym typeface="Roboto"/>
                </a:rPr>
                <a:t> Models</a:t>
              </a:r>
              <a:endParaRPr sz="1600" b="1" i="0" u="none" strike="noStrike" cap="none">
                <a:solidFill>
                  <a:schemeClr val="lt1"/>
                </a:solidFill>
                <a:latin typeface="Roboto"/>
                <a:ea typeface="Roboto"/>
                <a:cs typeface="Roboto"/>
                <a:sym typeface="Roboto"/>
              </a:endParaRPr>
            </a:p>
          </p:txBody>
        </p:sp>
        <p:sp>
          <p:nvSpPr>
            <p:cNvPr id="614" name="Google Shape;614;p8"/>
            <p:cNvSpPr/>
            <p:nvPr/>
          </p:nvSpPr>
          <p:spPr>
            <a:xfrm>
              <a:off x="7062698" y="5648428"/>
              <a:ext cx="1026654" cy="271381"/>
            </a:xfrm>
            <a:prstGeom prst="rect">
              <a:avLst/>
            </a:prstGeom>
            <a:noFill/>
            <a:ln>
              <a:noFill/>
            </a:ln>
          </p:spPr>
          <p:txBody>
            <a:bodyPr spcFirstLastPara="1" wrap="square" lIns="72000" tIns="36000" rIns="72000" bIns="3600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Roboto"/>
                  <a:ea typeface="Roboto"/>
                  <a:cs typeface="Roboto"/>
                  <a:sym typeface="Roboto"/>
                </a:rPr>
                <a:t>286</a:t>
              </a:r>
              <a:r>
                <a:rPr lang="en-US" sz="1600" b="0" i="0" u="none" strike="noStrike" cap="none">
                  <a:solidFill>
                    <a:schemeClr val="lt1"/>
                  </a:solidFill>
                  <a:latin typeface="Roboto"/>
                  <a:ea typeface="Roboto"/>
                  <a:cs typeface="Roboto"/>
                  <a:sym typeface="Roboto"/>
                </a:rPr>
                <a:t> Sites</a:t>
              </a:r>
              <a:endParaRPr sz="1600" b="1" i="0" u="none" strike="noStrike" cap="none">
                <a:solidFill>
                  <a:schemeClr val="lt1"/>
                </a:solidFill>
                <a:latin typeface="Roboto"/>
                <a:ea typeface="Roboto"/>
                <a:cs typeface="Roboto"/>
                <a:sym typeface="Roboto"/>
              </a:endParaRPr>
            </a:p>
          </p:txBody>
        </p:sp>
        <p:cxnSp>
          <p:nvCxnSpPr>
            <p:cNvPr id="615" name="Google Shape;615;p8"/>
            <p:cNvCxnSpPr/>
            <p:nvPr/>
          </p:nvCxnSpPr>
          <p:spPr>
            <a:xfrm rot="10800000">
              <a:off x="10341779" y="2877061"/>
              <a:ext cx="1035714" cy="3430"/>
            </a:xfrm>
            <a:prstGeom prst="straightConnector1">
              <a:avLst/>
            </a:prstGeom>
            <a:noFill/>
            <a:ln w="9525" cap="flat" cmpd="sng">
              <a:solidFill>
                <a:srgbClr val="D8D8D8"/>
              </a:solidFill>
              <a:prstDash val="solid"/>
              <a:miter lim="800000"/>
              <a:headEnd type="none" w="sm" len="sm"/>
              <a:tailEnd type="none" w="sm" len="sm"/>
            </a:ln>
          </p:spPr>
        </p:cxnSp>
        <p:cxnSp>
          <p:nvCxnSpPr>
            <p:cNvPr id="616" name="Google Shape;616;p8"/>
            <p:cNvCxnSpPr/>
            <p:nvPr/>
          </p:nvCxnSpPr>
          <p:spPr>
            <a:xfrm rot="10800000">
              <a:off x="10341779" y="3629311"/>
              <a:ext cx="1035714" cy="3430"/>
            </a:xfrm>
            <a:prstGeom prst="straightConnector1">
              <a:avLst/>
            </a:prstGeom>
            <a:noFill/>
            <a:ln w="9525" cap="flat" cmpd="sng">
              <a:solidFill>
                <a:srgbClr val="D8D8D8"/>
              </a:solidFill>
              <a:prstDash val="solid"/>
              <a:miter lim="800000"/>
              <a:headEnd type="none" w="sm" len="sm"/>
              <a:tailEnd type="none" w="sm" len="sm"/>
            </a:ln>
          </p:spPr>
        </p:cxnSp>
        <p:sp>
          <p:nvSpPr>
            <p:cNvPr id="617" name="Google Shape;617;p8"/>
            <p:cNvSpPr/>
            <p:nvPr/>
          </p:nvSpPr>
          <p:spPr>
            <a:xfrm rot="-5400000">
              <a:off x="6515772" y="3922383"/>
              <a:ext cx="516238" cy="1575069"/>
            </a:xfrm>
            <a:custGeom>
              <a:avLst/>
              <a:gdLst/>
              <a:ahLst/>
              <a:cxnLst/>
              <a:rect l="l" t="t" r="r" b="b"/>
              <a:pathLst>
                <a:path w="1508208" h="1508208" extrusionOk="0">
                  <a:moveTo>
                    <a:pt x="0" y="1508208"/>
                  </a:moveTo>
                  <a:lnTo>
                    <a:pt x="0" y="0"/>
                  </a:lnTo>
                  <a:lnTo>
                    <a:pt x="1508208" y="0"/>
                  </a:lnTo>
                </a:path>
              </a:pathLst>
            </a:custGeom>
            <a:noFill/>
            <a:ln w="9525" cap="flat" cmpd="sng">
              <a:solidFill>
                <a:srgbClr val="2D75B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Roboto Light"/>
                <a:ea typeface="Roboto Light"/>
                <a:cs typeface="Roboto Light"/>
                <a:sym typeface="Roboto Ligh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
          <p:cNvSpPr txBox="1">
            <a:spLocks noGrp="1"/>
          </p:cNvSpPr>
          <p:nvPr>
            <p:ph type="title"/>
          </p:nvPr>
        </p:nvSpPr>
        <p:spPr>
          <a:xfrm>
            <a:off x="8497012" y="2676928"/>
            <a:ext cx="2913938" cy="400110"/>
          </a:xfrm>
          <a:prstGeom prst="rect">
            <a:avLst/>
          </a:prstGeom>
          <a:noFill/>
          <a:ln>
            <a:noFill/>
          </a:ln>
        </p:spPr>
        <p:txBody>
          <a:bodyPr spcFirstLastPara="1" wrap="square" lIns="91425" tIns="45700" rIns="91425" bIns="45700" anchor="t" anchorCtr="0">
            <a:spAutoFit/>
          </a:bodyPr>
          <a:lstStyle/>
          <a:p>
            <a:pPr marL="0" lvl="0" indent="0" algn="r" rtl="0">
              <a:lnSpc>
                <a:spcPct val="100000"/>
              </a:lnSpc>
              <a:spcBef>
                <a:spcPts val="0"/>
              </a:spcBef>
              <a:spcAft>
                <a:spcPts val="0"/>
              </a:spcAft>
              <a:buClr>
                <a:srgbClr val="2D75B6"/>
              </a:buClr>
              <a:buSzPts val="2000"/>
              <a:buFont typeface="Roboto"/>
              <a:buNone/>
            </a:pPr>
            <a:r>
              <a:rPr lang="en-US" sz="2000">
                <a:solidFill>
                  <a:srgbClr val="2D75B6"/>
                </a:solidFill>
                <a:latin typeface="Roboto"/>
                <a:ea typeface="Roboto"/>
                <a:cs typeface="Roboto"/>
                <a:sym typeface="Roboto"/>
              </a:rPr>
              <a:t>Advanced LIGO</a:t>
            </a:r>
            <a:endParaRPr sz="2000"/>
          </a:p>
        </p:txBody>
      </p:sp>
      <p:sp>
        <p:nvSpPr>
          <p:cNvPr id="623" name="Google Shape;623;p9"/>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8</a:t>
            </a:fld>
            <a:endParaRPr/>
          </a:p>
        </p:txBody>
      </p:sp>
      <p:sp>
        <p:nvSpPr>
          <p:cNvPr id="624" name="Google Shape;624;p9"/>
          <p:cNvSpPr txBox="1">
            <a:spLocks noGrp="1"/>
          </p:cNvSpPr>
          <p:nvPr>
            <p:ph type="body" idx="1"/>
          </p:nvPr>
        </p:nvSpPr>
        <p:spPr>
          <a:xfrm>
            <a:off x="8498268" y="1242511"/>
            <a:ext cx="2912683" cy="1015663"/>
          </a:xfrm>
          <a:prstGeom prst="rect">
            <a:avLst/>
          </a:prstGeom>
          <a:noFill/>
          <a:ln>
            <a:noFill/>
          </a:ln>
        </p:spPr>
        <p:txBody>
          <a:bodyPr spcFirstLastPara="1" wrap="square" lIns="91425" tIns="45700" rIns="91425" bIns="45700" anchor="t" anchorCtr="0">
            <a:spAutoFit/>
          </a:bodyPr>
          <a:lstStyle/>
          <a:p>
            <a:pPr marL="0" lvl="0" indent="0" algn="r" rtl="0">
              <a:lnSpc>
                <a:spcPct val="100000"/>
              </a:lnSpc>
              <a:spcBef>
                <a:spcPts val="0"/>
              </a:spcBef>
              <a:spcAft>
                <a:spcPts val="0"/>
              </a:spcAft>
              <a:buClr>
                <a:srgbClr val="005493"/>
              </a:buClr>
              <a:buSzPts val="4800"/>
              <a:buNone/>
            </a:pPr>
            <a:r>
              <a:rPr lang="en-US" sz="2000">
                <a:solidFill>
                  <a:srgbClr val="3F3F3F"/>
                </a:solidFill>
                <a:latin typeface="Roboto Light"/>
                <a:ea typeface="Roboto Light"/>
                <a:cs typeface="Roboto Light"/>
                <a:sym typeface="Roboto Light"/>
              </a:rPr>
              <a:t>Data Flow for </a:t>
            </a:r>
            <a:r>
              <a:rPr lang="en-US" sz="2000" b="1">
                <a:solidFill>
                  <a:srgbClr val="3F3F3F"/>
                </a:solidFill>
                <a:latin typeface="Roboto"/>
                <a:ea typeface="Roboto"/>
                <a:cs typeface="Roboto"/>
                <a:sym typeface="Roboto"/>
              </a:rPr>
              <a:t>LIGO Pegasus Workflows</a:t>
            </a:r>
            <a:endParaRPr/>
          </a:p>
          <a:p>
            <a:pPr marL="0" lvl="0" indent="0" algn="r" rtl="0">
              <a:lnSpc>
                <a:spcPct val="100000"/>
              </a:lnSpc>
              <a:spcBef>
                <a:spcPts val="0"/>
              </a:spcBef>
              <a:spcAft>
                <a:spcPts val="0"/>
              </a:spcAft>
              <a:buClr>
                <a:srgbClr val="005493"/>
              </a:buClr>
              <a:buSzPts val="4800"/>
              <a:buNone/>
            </a:pPr>
            <a:r>
              <a:rPr lang="en-US" sz="2000">
                <a:solidFill>
                  <a:srgbClr val="3F3F3F"/>
                </a:solidFill>
                <a:latin typeface="Roboto Light"/>
                <a:ea typeface="Roboto Light"/>
                <a:cs typeface="Roboto Light"/>
                <a:sym typeface="Roboto Light"/>
              </a:rPr>
              <a:t>in OSG</a:t>
            </a:r>
            <a:endParaRPr/>
          </a:p>
        </p:txBody>
      </p:sp>
      <p:sp>
        <p:nvSpPr>
          <p:cNvPr id="625" name="Google Shape;625;p9"/>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626" name="Google Shape;626;p9"/>
          <p:cNvSpPr txBox="1">
            <a:spLocks noGrp="1"/>
          </p:cNvSpPr>
          <p:nvPr>
            <p:ph type="body" idx="2"/>
          </p:nvPr>
        </p:nvSpPr>
        <p:spPr>
          <a:xfrm>
            <a:off x="8497012" y="4286502"/>
            <a:ext cx="2913939" cy="1061829"/>
          </a:xfrm>
          <a:prstGeom prst="rect">
            <a:avLst/>
          </a:prstGeom>
          <a:noFill/>
          <a:ln>
            <a:noFill/>
          </a:ln>
        </p:spPr>
        <p:txBody>
          <a:bodyPr spcFirstLastPara="1" wrap="square" lIns="91425" tIns="45700" rIns="91425" bIns="45700" anchor="t" anchorCtr="0">
            <a:spAutoFit/>
          </a:bodyPr>
          <a:lstStyle/>
          <a:p>
            <a:pPr marL="0" lvl="0" indent="0" algn="r" rtl="0">
              <a:lnSpc>
                <a:spcPct val="100000"/>
              </a:lnSpc>
              <a:spcBef>
                <a:spcPts val="0"/>
              </a:spcBef>
              <a:spcAft>
                <a:spcPts val="0"/>
              </a:spcAft>
              <a:buClr>
                <a:srgbClr val="4AB9C4"/>
              </a:buClr>
              <a:buSzPts val="1200"/>
              <a:buNone/>
            </a:pPr>
            <a:r>
              <a:rPr lang="en-US" sz="1200" b="1">
                <a:solidFill>
                  <a:srgbClr val="4AB9C4"/>
                </a:solidFill>
                <a:latin typeface="Roboto"/>
                <a:ea typeface="Roboto"/>
                <a:cs typeface="Roboto"/>
                <a:sym typeface="Roboto"/>
              </a:rPr>
              <a:t>60,000 Compute Tasks</a:t>
            </a:r>
            <a:endParaRPr sz="1200" b="1">
              <a:solidFill>
                <a:srgbClr val="4AB9C4"/>
              </a:solidFill>
              <a:latin typeface="Roboto"/>
              <a:ea typeface="Roboto"/>
              <a:cs typeface="Roboto"/>
              <a:sym typeface="Roboto"/>
            </a:endParaRPr>
          </a:p>
          <a:p>
            <a:pPr marL="0" lvl="0" indent="0" algn="r" rtl="0">
              <a:lnSpc>
                <a:spcPct val="100000"/>
              </a:lnSpc>
              <a:spcBef>
                <a:spcPts val="600"/>
              </a:spcBef>
              <a:spcAft>
                <a:spcPts val="0"/>
              </a:spcAft>
              <a:buClr>
                <a:srgbClr val="4AB9C4"/>
              </a:buClr>
              <a:buSzPts val="1200"/>
              <a:buNone/>
            </a:pPr>
            <a:r>
              <a:rPr lang="en-US" sz="1200" b="1">
                <a:solidFill>
                  <a:srgbClr val="4AB9C4"/>
                </a:solidFill>
                <a:latin typeface="Roboto"/>
                <a:ea typeface="Roboto"/>
                <a:cs typeface="Roboto"/>
                <a:sym typeface="Roboto"/>
              </a:rPr>
              <a:t>Input Data: 5000 files </a:t>
            </a:r>
            <a:r>
              <a:rPr lang="en-US" sz="1200">
                <a:solidFill>
                  <a:srgbClr val="4AB9C4"/>
                </a:solidFill>
                <a:latin typeface="Roboto Light"/>
                <a:ea typeface="Roboto Light"/>
                <a:cs typeface="Roboto Light"/>
                <a:sym typeface="Roboto Light"/>
              </a:rPr>
              <a:t>(10GB total)</a:t>
            </a:r>
            <a:endParaRPr sz="1200">
              <a:solidFill>
                <a:srgbClr val="4AB9C4"/>
              </a:solidFill>
              <a:latin typeface="Roboto Light"/>
              <a:ea typeface="Roboto Light"/>
              <a:cs typeface="Roboto Light"/>
              <a:sym typeface="Roboto Light"/>
            </a:endParaRPr>
          </a:p>
          <a:p>
            <a:pPr marL="0" lvl="0" indent="0" algn="r" rtl="0">
              <a:lnSpc>
                <a:spcPct val="100000"/>
              </a:lnSpc>
              <a:spcBef>
                <a:spcPts val="600"/>
              </a:spcBef>
              <a:spcAft>
                <a:spcPts val="0"/>
              </a:spcAft>
              <a:buClr>
                <a:srgbClr val="4AB9C4"/>
              </a:buClr>
              <a:buSzPts val="1200"/>
              <a:buNone/>
            </a:pPr>
            <a:r>
              <a:rPr lang="en-US" sz="1200" b="1">
                <a:solidFill>
                  <a:srgbClr val="4AB9C4"/>
                </a:solidFill>
                <a:latin typeface="Roboto"/>
                <a:ea typeface="Roboto"/>
                <a:cs typeface="Roboto"/>
                <a:sym typeface="Roboto"/>
              </a:rPr>
              <a:t>Output Data: 60,000 files </a:t>
            </a:r>
            <a:r>
              <a:rPr lang="en-US" sz="1200">
                <a:solidFill>
                  <a:srgbClr val="4AB9C4"/>
                </a:solidFill>
                <a:latin typeface="Roboto Light"/>
                <a:ea typeface="Roboto Light"/>
                <a:cs typeface="Roboto Light"/>
                <a:sym typeface="Roboto Light"/>
              </a:rPr>
              <a:t>(60GB total)</a:t>
            </a:r>
            <a:endParaRPr sz="1200" b="0">
              <a:solidFill>
                <a:srgbClr val="4AB9C4"/>
              </a:solidFill>
              <a:latin typeface="Roboto Light"/>
              <a:ea typeface="Roboto Light"/>
              <a:cs typeface="Roboto Light"/>
              <a:sym typeface="Roboto Light"/>
            </a:endParaRPr>
          </a:p>
          <a:p>
            <a:pPr marL="0" lvl="0" indent="0" algn="r" rtl="0">
              <a:lnSpc>
                <a:spcPct val="100000"/>
              </a:lnSpc>
              <a:spcBef>
                <a:spcPts val="600"/>
              </a:spcBef>
              <a:spcAft>
                <a:spcPts val="0"/>
              </a:spcAft>
              <a:buClr>
                <a:srgbClr val="4AB9C4"/>
              </a:buClr>
              <a:buSzPts val="1200"/>
              <a:buNone/>
            </a:pPr>
            <a:r>
              <a:rPr lang="en-US" sz="1200">
                <a:solidFill>
                  <a:srgbClr val="4AB9C4"/>
                </a:solidFill>
                <a:latin typeface="Roboto"/>
                <a:ea typeface="Roboto"/>
                <a:cs typeface="Roboto"/>
                <a:sym typeface="Roboto"/>
              </a:rPr>
              <a:t>Processed Data:</a:t>
            </a:r>
            <a:r>
              <a:rPr lang="en-US" sz="1200" b="0">
                <a:solidFill>
                  <a:srgbClr val="4AB9C4"/>
                </a:solidFill>
                <a:latin typeface="Roboto"/>
                <a:ea typeface="Roboto"/>
                <a:cs typeface="Roboto"/>
                <a:sym typeface="Roboto"/>
              </a:rPr>
              <a:t> </a:t>
            </a:r>
            <a:r>
              <a:rPr lang="en-US" sz="1200" b="0">
                <a:solidFill>
                  <a:srgbClr val="4AB9C4"/>
                </a:solidFill>
                <a:latin typeface="Roboto Light"/>
                <a:ea typeface="Roboto Light"/>
                <a:cs typeface="Roboto Light"/>
                <a:sym typeface="Roboto Light"/>
              </a:rPr>
              <a:t>725 GB</a:t>
            </a:r>
            <a:endParaRPr sz="1200" b="0">
              <a:solidFill>
                <a:srgbClr val="4AB9C4"/>
              </a:solidFill>
              <a:latin typeface="Roboto Light"/>
              <a:ea typeface="Roboto Light"/>
              <a:cs typeface="Roboto Light"/>
              <a:sym typeface="Roboto Light"/>
            </a:endParaRPr>
          </a:p>
        </p:txBody>
      </p:sp>
      <p:sp>
        <p:nvSpPr>
          <p:cNvPr id="627" name="Google Shape;627;p9"/>
          <p:cNvSpPr txBox="1"/>
          <p:nvPr/>
        </p:nvSpPr>
        <p:spPr>
          <a:xfrm>
            <a:off x="8500426" y="5416816"/>
            <a:ext cx="2910526" cy="595923"/>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BA083A"/>
                </a:solidFill>
                <a:latin typeface="Roboto"/>
                <a:ea typeface="Roboto"/>
                <a:cs typeface="Roboto"/>
                <a:sym typeface="Roboto"/>
              </a:rPr>
              <a:t>Executed on </a:t>
            </a:r>
            <a:r>
              <a:rPr lang="en-US" sz="1200" b="1" i="0" u="none" strike="noStrike" cap="none">
                <a:solidFill>
                  <a:srgbClr val="BA083A"/>
                </a:solidFill>
                <a:latin typeface="Roboto"/>
                <a:ea typeface="Roboto"/>
                <a:cs typeface="Roboto"/>
                <a:sym typeface="Roboto"/>
              </a:rPr>
              <a:t>LIGO Data Grid, EGI,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600"/>
              </a:spcBef>
              <a:spcAft>
                <a:spcPts val="600"/>
              </a:spcAft>
              <a:buClr>
                <a:srgbClr val="000000"/>
              </a:buClr>
              <a:buSzPts val="1200"/>
              <a:buFont typeface="Arial"/>
              <a:buNone/>
            </a:pPr>
            <a:r>
              <a:rPr lang="en-US" sz="1200" b="1" i="0" u="none" strike="noStrike" cap="none">
                <a:solidFill>
                  <a:srgbClr val="BA083A"/>
                </a:solidFill>
                <a:latin typeface="Roboto"/>
                <a:ea typeface="Roboto"/>
                <a:cs typeface="Roboto"/>
                <a:sym typeface="Roboto"/>
              </a:rPr>
              <a:t>Open Science Grid and XSEDE</a:t>
            </a:r>
            <a:endParaRPr sz="1200" b="1" i="0" u="none" strike="noStrike" cap="none">
              <a:solidFill>
                <a:srgbClr val="BA083A"/>
              </a:solidFill>
              <a:latin typeface="Roboto"/>
              <a:ea typeface="Roboto"/>
              <a:cs typeface="Roboto"/>
              <a:sym typeface="Roboto"/>
            </a:endParaRPr>
          </a:p>
        </p:txBody>
      </p:sp>
      <p:grpSp>
        <p:nvGrpSpPr>
          <p:cNvPr id="628" name="Google Shape;628;p9"/>
          <p:cNvGrpSpPr/>
          <p:nvPr/>
        </p:nvGrpSpPr>
        <p:grpSpPr>
          <a:xfrm>
            <a:off x="11153447" y="3719610"/>
            <a:ext cx="306082" cy="461804"/>
            <a:chOff x="4576762" y="1374775"/>
            <a:chExt cx="1395550" cy="2105552"/>
          </a:xfrm>
        </p:grpSpPr>
        <p:sp>
          <p:nvSpPr>
            <p:cNvPr id="629" name="Google Shape;629;p9"/>
            <p:cNvSpPr/>
            <p:nvPr/>
          </p:nvSpPr>
          <p:spPr>
            <a:xfrm flipH="1">
              <a:off x="4578220" y="2004659"/>
              <a:ext cx="492989" cy="1473423"/>
            </a:xfrm>
            <a:custGeom>
              <a:avLst/>
              <a:gdLst/>
              <a:ahLst/>
              <a:cxnLst/>
              <a:rect l="l" t="t" r="r" b="b"/>
              <a:pathLst>
                <a:path w="812800" h="2432050" extrusionOk="0">
                  <a:moveTo>
                    <a:pt x="0" y="463550"/>
                  </a:moveTo>
                  <a:lnTo>
                    <a:pt x="796925" y="0"/>
                  </a:lnTo>
                  <a:lnTo>
                    <a:pt x="812800" y="1974850"/>
                  </a:lnTo>
                  <a:lnTo>
                    <a:pt x="9525" y="2432050"/>
                  </a:lnTo>
                  <a:cubicBezTo>
                    <a:pt x="8467" y="1774825"/>
                    <a:pt x="7408" y="1117600"/>
                    <a:pt x="0" y="463550"/>
                  </a:cubicBez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30" name="Google Shape;630;p9"/>
            <p:cNvSpPr/>
            <p:nvPr/>
          </p:nvSpPr>
          <p:spPr>
            <a:xfrm flipH="1">
              <a:off x="5226768" y="1439578"/>
              <a:ext cx="302238" cy="240542"/>
            </a:xfrm>
            <a:custGeom>
              <a:avLst/>
              <a:gdLst/>
              <a:ahLst/>
              <a:cxnLst/>
              <a:rect l="l" t="t" r="r" b="b"/>
              <a:pathLst>
                <a:path w="498360" h="399022" extrusionOk="0">
                  <a:moveTo>
                    <a:pt x="233014" y="0"/>
                  </a:moveTo>
                  <a:lnTo>
                    <a:pt x="498360" y="399022"/>
                  </a:lnTo>
                  <a:lnTo>
                    <a:pt x="0" y="167054"/>
                  </a:lnTo>
                  <a:lnTo>
                    <a:pt x="233014" y="0"/>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31" name="Google Shape;631;p9"/>
            <p:cNvSpPr/>
            <p:nvPr/>
          </p:nvSpPr>
          <p:spPr>
            <a:xfrm flipH="1">
              <a:off x="4585610" y="1497373"/>
              <a:ext cx="1357103" cy="794319"/>
            </a:xfrm>
            <a:custGeom>
              <a:avLst/>
              <a:gdLst/>
              <a:ahLst/>
              <a:cxnLst/>
              <a:rect l="l" t="t" r="r" b="b"/>
              <a:pathLst>
                <a:path w="2238375" h="1311275" extrusionOk="0">
                  <a:moveTo>
                    <a:pt x="777875" y="0"/>
                  </a:moveTo>
                  <a:lnTo>
                    <a:pt x="2238375" y="850900"/>
                  </a:lnTo>
                  <a:lnTo>
                    <a:pt x="1450975" y="1311275"/>
                  </a:lnTo>
                  <a:lnTo>
                    <a:pt x="0" y="473075"/>
                  </a:lnTo>
                  <a:lnTo>
                    <a:pt x="441325" y="47625"/>
                  </a:lnTo>
                  <a:cubicBezTo>
                    <a:pt x="444755" y="44363"/>
                    <a:pt x="454025" y="41275"/>
                    <a:pt x="454025" y="41275"/>
                  </a:cubicBezTo>
                  <a:lnTo>
                    <a:pt x="777875" y="0"/>
                  </a:lnTo>
                  <a:close/>
                </a:path>
              </a:pathLst>
            </a:custGeom>
            <a:gradFill>
              <a:gsLst>
                <a:gs pos="0">
                  <a:srgbClr val="242424"/>
                </a:gs>
                <a:gs pos="50000">
                  <a:srgbClr val="343434"/>
                </a:gs>
                <a:gs pos="100000">
                  <a:srgbClr val="3F3F3F"/>
                </a:gs>
              </a:gsLst>
              <a:lin ang="135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boto Light"/>
                <a:ea typeface="Roboto Light"/>
                <a:cs typeface="Roboto Light"/>
                <a:sym typeface="Roboto Light"/>
              </a:endParaRPr>
            </a:p>
          </p:txBody>
        </p:sp>
        <p:sp>
          <p:nvSpPr>
            <p:cNvPr id="632" name="Google Shape;632;p9"/>
            <p:cNvSpPr/>
            <p:nvPr/>
          </p:nvSpPr>
          <p:spPr>
            <a:xfrm flipH="1">
              <a:off x="4758726" y="1434030"/>
              <a:ext cx="1110054" cy="470830"/>
            </a:xfrm>
            <a:custGeom>
              <a:avLst/>
              <a:gdLst/>
              <a:ahLst/>
              <a:cxnLst/>
              <a:rect l="l" t="t" r="r" b="b"/>
              <a:pathLst>
                <a:path w="1832889" h="777875" extrusionOk="0">
                  <a:moveTo>
                    <a:pt x="193675" y="365125"/>
                  </a:moveTo>
                  <a:lnTo>
                    <a:pt x="0" y="476250"/>
                  </a:lnTo>
                  <a:lnTo>
                    <a:pt x="3175" y="542925"/>
                  </a:lnTo>
                  <a:lnTo>
                    <a:pt x="812800" y="47625"/>
                  </a:lnTo>
                  <a:lnTo>
                    <a:pt x="958850" y="295275"/>
                  </a:lnTo>
                  <a:lnTo>
                    <a:pt x="1793875" y="777875"/>
                  </a:lnTo>
                  <a:cubicBezTo>
                    <a:pt x="1832889" y="755117"/>
                    <a:pt x="1831975" y="770353"/>
                    <a:pt x="1831975" y="752475"/>
                  </a:cubicBezTo>
                  <a:lnTo>
                    <a:pt x="990600" y="266700"/>
                  </a:lnTo>
                  <a:lnTo>
                    <a:pt x="819150" y="0"/>
                  </a:lnTo>
                  <a:lnTo>
                    <a:pt x="193675" y="365125"/>
                  </a:lnTo>
                  <a:close/>
                </a:path>
              </a:pathLst>
            </a:custGeom>
            <a:gradFill>
              <a:gsLst>
                <a:gs pos="0">
                  <a:srgbClr val="0C0C0C"/>
                </a:gs>
                <a:gs pos="100000">
                  <a:srgbClr val="262626"/>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boto Light"/>
                <a:ea typeface="Roboto Light"/>
                <a:cs typeface="Roboto Light"/>
                <a:sym typeface="Roboto Light"/>
              </a:endParaRPr>
            </a:p>
          </p:txBody>
        </p:sp>
        <p:sp>
          <p:nvSpPr>
            <p:cNvPr id="633" name="Google Shape;633;p9"/>
            <p:cNvSpPr/>
            <p:nvPr/>
          </p:nvSpPr>
          <p:spPr>
            <a:xfrm flipH="1">
              <a:off x="5369648" y="1374775"/>
              <a:ext cx="602664" cy="352292"/>
            </a:xfrm>
            <a:custGeom>
              <a:avLst/>
              <a:gdLst/>
              <a:ahLst/>
              <a:cxnLst/>
              <a:rect l="l" t="t" r="r" b="b"/>
              <a:pathLst>
                <a:path w="993775" h="581025" extrusionOk="0">
                  <a:moveTo>
                    <a:pt x="0" y="479425"/>
                  </a:moveTo>
                  <a:lnTo>
                    <a:pt x="174625" y="581025"/>
                  </a:lnTo>
                  <a:lnTo>
                    <a:pt x="993775" y="98425"/>
                  </a:lnTo>
                  <a:lnTo>
                    <a:pt x="822325" y="0"/>
                  </a:lnTo>
                  <a:lnTo>
                    <a:pt x="0" y="479425"/>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34" name="Google Shape;634;p9"/>
            <p:cNvSpPr/>
            <p:nvPr/>
          </p:nvSpPr>
          <p:spPr>
            <a:xfrm flipH="1">
              <a:off x="5059351" y="1656827"/>
              <a:ext cx="912859" cy="1823500"/>
            </a:xfrm>
            <a:custGeom>
              <a:avLst/>
              <a:gdLst/>
              <a:ahLst/>
              <a:cxnLst/>
              <a:rect l="l" t="t" r="r" b="b"/>
              <a:pathLst>
                <a:path w="1504950" h="3009900" extrusionOk="0">
                  <a:moveTo>
                    <a:pt x="1504950" y="3009900"/>
                  </a:moveTo>
                  <a:cubicBezTo>
                    <a:pt x="1502833" y="2292350"/>
                    <a:pt x="1500717" y="1574800"/>
                    <a:pt x="1498600" y="857250"/>
                  </a:cubicBezTo>
                  <a:lnTo>
                    <a:pt x="1339850" y="768350"/>
                  </a:lnTo>
                  <a:lnTo>
                    <a:pt x="1174750" y="844550"/>
                  </a:lnTo>
                  <a:lnTo>
                    <a:pt x="342900" y="368300"/>
                  </a:lnTo>
                  <a:lnTo>
                    <a:pt x="307975" y="320675"/>
                  </a:lnTo>
                  <a:lnTo>
                    <a:pt x="238125" y="222250"/>
                  </a:lnTo>
                  <a:cubicBezTo>
                    <a:pt x="235479" y="219604"/>
                    <a:pt x="199496" y="166158"/>
                    <a:pt x="165100" y="98425"/>
                  </a:cubicBezTo>
                  <a:cubicBezTo>
                    <a:pt x="133879" y="71967"/>
                    <a:pt x="100012" y="58738"/>
                    <a:pt x="0" y="0"/>
                  </a:cubicBezTo>
                  <a:lnTo>
                    <a:pt x="25400" y="2203450"/>
                  </a:lnTo>
                  <a:lnTo>
                    <a:pt x="139700" y="2279650"/>
                  </a:lnTo>
                  <a:lnTo>
                    <a:pt x="336550" y="2197100"/>
                  </a:lnTo>
                  <a:lnTo>
                    <a:pt x="1130300" y="2635250"/>
                  </a:lnTo>
                  <a:lnTo>
                    <a:pt x="1308100" y="2895600"/>
                  </a:lnTo>
                  <a:lnTo>
                    <a:pt x="1504950" y="3009900"/>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35" name="Google Shape;635;p9"/>
            <p:cNvSpPr/>
            <p:nvPr/>
          </p:nvSpPr>
          <p:spPr>
            <a:xfrm flipH="1">
              <a:off x="4583886" y="1902038"/>
              <a:ext cx="96382" cy="109676"/>
            </a:xfrm>
            <a:custGeom>
              <a:avLst/>
              <a:gdLst/>
              <a:ahLst/>
              <a:cxnLst/>
              <a:rect l="l" t="t" r="r" b="b"/>
              <a:pathLst>
                <a:path w="158750" h="180975" extrusionOk="0">
                  <a:moveTo>
                    <a:pt x="0" y="95250"/>
                  </a:moveTo>
                  <a:lnTo>
                    <a:pt x="146050" y="180975"/>
                  </a:lnTo>
                  <a:lnTo>
                    <a:pt x="158750" y="0"/>
                  </a:lnTo>
                  <a:lnTo>
                    <a:pt x="0" y="95250"/>
                  </a:lnTo>
                  <a:close/>
                </a:path>
              </a:pathLst>
            </a:custGeom>
            <a:gradFill>
              <a:gsLst>
                <a:gs pos="0">
                  <a:srgbClr val="0C0C0C"/>
                </a:gs>
                <a:gs pos="100000">
                  <a:srgbClr val="262626"/>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boto Light"/>
                <a:ea typeface="Roboto Light"/>
                <a:cs typeface="Roboto Light"/>
                <a:sym typeface="Roboto Light"/>
              </a:endParaRPr>
            </a:p>
          </p:txBody>
        </p:sp>
        <p:sp>
          <p:nvSpPr>
            <p:cNvPr id="636" name="Google Shape;636;p9"/>
            <p:cNvSpPr/>
            <p:nvPr/>
          </p:nvSpPr>
          <p:spPr>
            <a:xfrm flipH="1">
              <a:off x="4632356" y="2120285"/>
              <a:ext cx="381096" cy="300224"/>
            </a:xfrm>
            <a:custGeom>
              <a:avLst/>
              <a:gdLst/>
              <a:ahLst/>
              <a:cxnLst/>
              <a:rect l="l" t="t" r="r" b="b"/>
              <a:pathLst>
                <a:path w="628650" h="495300" extrusionOk="0">
                  <a:moveTo>
                    <a:pt x="0" y="358775"/>
                  </a:moveTo>
                  <a:cubicBezTo>
                    <a:pt x="1058" y="404283"/>
                    <a:pt x="2117" y="449792"/>
                    <a:pt x="3175" y="495300"/>
                  </a:cubicBezTo>
                  <a:lnTo>
                    <a:pt x="628650" y="136525"/>
                  </a:lnTo>
                  <a:cubicBezTo>
                    <a:pt x="627592" y="91017"/>
                    <a:pt x="626533" y="45508"/>
                    <a:pt x="625475" y="0"/>
                  </a:cubicBezTo>
                  <a:lnTo>
                    <a:pt x="0" y="358775"/>
                  </a:lnTo>
                  <a:close/>
                </a:path>
              </a:pathLst>
            </a:custGeom>
            <a:gradFill>
              <a:gsLst>
                <a:gs pos="0">
                  <a:srgbClr val="242424"/>
                </a:gs>
                <a:gs pos="50000">
                  <a:srgbClr val="343434"/>
                </a:gs>
                <a:gs pos="100000">
                  <a:srgbClr val="3F3F3F"/>
                </a:gs>
              </a:gsLst>
              <a:lin ang="189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boto Light"/>
                <a:ea typeface="Roboto Light"/>
                <a:cs typeface="Roboto Light"/>
                <a:sym typeface="Roboto Light"/>
              </a:endParaRPr>
            </a:p>
          </p:txBody>
        </p:sp>
        <p:sp>
          <p:nvSpPr>
            <p:cNvPr id="637" name="Google Shape;637;p9"/>
            <p:cNvSpPr/>
            <p:nvPr/>
          </p:nvSpPr>
          <p:spPr>
            <a:xfrm flipH="1">
              <a:off x="4576762" y="1842833"/>
              <a:ext cx="589370" cy="343429"/>
            </a:xfrm>
            <a:custGeom>
              <a:avLst/>
              <a:gdLst/>
              <a:ahLst/>
              <a:cxnLst/>
              <a:rect l="l" t="t" r="r" b="b"/>
              <a:pathLst>
                <a:path w="971550" h="565150" extrusionOk="0">
                  <a:moveTo>
                    <a:pt x="0" y="463550"/>
                  </a:moveTo>
                  <a:lnTo>
                    <a:pt x="800100" y="0"/>
                  </a:lnTo>
                  <a:lnTo>
                    <a:pt x="971550" y="101600"/>
                  </a:lnTo>
                  <a:lnTo>
                    <a:pt x="171450" y="565150"/>
                  </a:lnTo>
                  <a:lnTo>
                    <a:pt x="0" y="463550"/>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38" name="Google Shape;638;p9"/>
            <p:cNvSpPr/>
            <p:nvPr/>
          </p:nvSpPr>
          <p:spPr>
            <a:xfrm flipH="1">
              <a:off x="4632356" y="2232025"/>
              <a:ext cx="381096" cy="300224"/>
            </a:xfrm>
            <a:custGeom>
              <a:avLst/>
              <a:gdLst/>
              <a:ahLst/>
              <a:cxnLst/>
              <a:rect l="l" t="t" r="r" b="b"/>
              <a:pathLst>
                <a:path w="628650" h="495300" extrusionOk="0">
                  <a:moveTo>
                    <a:pt x="0" y="358775"/>
                  </a:moveTo>
                  <a:cubicBezTo>
                    <a:pt x="1058" y="404283"/>
                    <a:pt x="2117" y="449792"/>
                    <a:pt x="3175" y="495300"/>
                  </a:cubicBezTo>
                  <a:lnTo>
                    <a:pt x="628650" y="136525"/>
                  </a:lnTo>
                  <a:cubicBezTo>
                    <a:pt x="627592" y="91017"/>
                    <a:pt x="626533" y="45508"/>
                    <a:pt x="625475" y="0"/>
                  </a:cubicBezTo>
                  <a:lnTo>
                    <a:pt x="0" y="358775"/>
                  </a:lnTo>
                  <a:close/>
                </a:path>
              </a:pathLst>
            </a:custGeom>
            <a:gradFill>
              <a:gsLst>
                <a:gs pos="0">
                  <a:srgbClr val="242424"/>
                </a:gs>
                <a:gs pos="50000">
                  <a:srgbClr val="343434"/>
                </a:gs>
                <a:gs pos="100000">
                  <a:srgbClr val="3F3F3F"/>
                </a:gs>
              </a:gsLst>
              <a:lin ang="189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boto Light"/>
                <a:ea typeface="Roboto Light"/>
                <a:cs typeface="Roboto Light"/>
                <a:sym typeface="Roboto Light"/>
              </a:endParaRPr>
            </a:p>
          </p:txBody>
        </p:sp>
        <p:sp>
          <p:nvSpPr>
            <p:cNvPr id="639" name="Google Shape;639;p9"/>
            <p:cNvSpPr/>
            <p:nvPr/>
          </p:nvSpPr>
          <p:spPr>
            <a:xfrm flipH="1">
              <a:off x="4884190" y="2511425"/>
              <a:ext cx="129261" cy="101832"/>
            </a:xfrm>
            <a:custGeom>
              <a:avLst/>
              <a:gdLst/>
              <a:ahLst/>
              <a:cxnLst/>
              <a:rect l="l" t="t" r="r" b="b"/>
              <a:pathLst>
                <a:path w="628650" h="495300" extrusionOk="0">
                  <a:moveTo>
                    <a:pt x="0" y="358775"/>
                  </a:moveTo>
                  <a:cubicBezTo>
                    <a:pt x="1058" y="404283"/>
                    <a:pt x="2117" y="449792"/>
                    <a:pt x="3175" y="495300"/>
                  </a:cubicBezTo>
                  <a:lnTo>
                    <a:pt x="628650" y="136525"/>
                  </a:lnTo>
                  <a:cubicBezTo>
                    <a:pt x="627592" y="91017"/>
                    <a:pt x="626533" y="45508"/>
                    <a:pt x="625475" y="0"/>
                  </a:cubicBezTo>
                  <a:lnTo>
                    <a:pt x="0" y="358775"/>
                  </a:lnTo>
                  <a:close/>
                </a:path>
              </a:pathLst>
            </a:custGeom>
            <a:solidFill>
              <a:srgbClr val="FCA90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boto Light"/>
                <a:ea typeface="Roboto Light"/>
                <a:cs typeface="Roboto Light"/>
                <a:sym typeface="Roboto Light"/>
              </a:endParaRPr>
            </a:p>
          </p:txBody>
        </p:sp>
        <p:sp>
          <p:nvSpPr>
            <p:cNvPr id="640" name="Google Shape;640;p9"/>
            <p:cNvSpPr/>
            <p:nvPr/>
          </p:nvSpPr>
          <p:spPr>
            <a:xfrm flipH="1">
              <a:off x="4884190" y="2583954"/>
              <a:ext cx="129261" cy="101832"/>
            </a:xfrm>
            <a:custGeom>
              <a:avLst/>
              <a:gdLst/>
              <a:ahLst/>
              <a:cxnLst/>
              <a:rect l="l" t="t" r="r" b="b"/>
              <a:pathLst>
                <a:path w="628650" h="495300" extrusionOk="0">
                  <a:moveTo>
                    <a:pt x="0" y="358775"/>
                  </a:moveTo>
                  <a:cubicBezTo>
                    <a:pt x="1058" y="404283"/>
                    <a:pt x="2117" y="449792"/>
                    <a:pt x="3175" y="495300"/>
                  </a:cubicBezTo>
                  <a:lnTo>
                    <a:pt x="628650" y="136525"/>
                  </a:lnTo>
                  <a:cubicBezTo>
                    <a:pt x="627592" y="91017"/>
                    <a:pt x="626533" y="45508"/>
                    <a:pt x="625475" y="0"/>
                  </a:cubicBezTo>
                  <a:lnTo>
                    <a:pt x="0" y="358775"/>
                  </a:lnTo>
                  <a:close/>
                </a:path>
              </a:pathLst>
            </a:custGeom>
            <a:solidFill>
              <a:srgbClr val="4AB9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boto Light"/>
                <a:ea typeface="Roboto Light"/>
                <a:cs typeface="Roboto Light"/>
                <a:sym typeface="Roboto Light"/>
              </a:endParaRPr>
            </a:p>
          </p:txBody>
        </p:sp>
      </p:grpSp>
      <p:sp>
        <p:nvSpPr>
          <p:cNvPr id="641" name="Google Shape;641;p9"/>
          <p:cNvSpPr/>
          <p:nvPr/>
        </p:nvSpPr>
        <p:spPr>
          <a:xfrm flipH="1">
            <a:off x="11382665" y="1451722"/>
            <a:ext cx="122734" cy="122734"/>
          </a:xfrm>
          <a:prstGeom prst="rtTriangle">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642" name="Google Shape;642;p9"/>
          <p:cNvSpPr/>
          <p:nvPr/>
        </p:nvSpPr>
        <p:spPr>
          <a:xfrm flipH="1">
            <a:off x="11382665" y="2839435"/>
            <a:ext cx="122734" cy="122734"/>
          </a:xfrm>
          <a:prstGeom prst="rtTriangle">
            <a:avLst/>
          </a:prstGeom>
          <a:solidFill>
            <a:srgbClr val="2D75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nvGrpSpPr>
          <p:cNvPr id="643" name="Google Shape;643;p9"/>
          <p:cNvGrpSpPr/>
          <p:nvPr/>
        </p:nvGrpSpPr>
        <p:grpSpPr>
          <a:xfrm>
            <a:off x="443913" y="213646"/>
            <a:ext cx="7999331" cy="5811378"/>
            <a:chOff x="662999" y="1473200"/>
            <a:chExt cx="6874591" cy="4994274"/>
          </a:xfrm>
        </p:grpSpPr>
        <p:sp>
          <p:nvSpPr>
            <p:cNvPr id="644" name="Google Shape;644;p9"/>
            <p:cNvSpPr/>
            <p:nvPr/>
          </p:nvSpPr>
          <p:spPr>
            <a:xfrm>
              <a:off x="2547818" y="5766780"/>
              <a:ext cx="4988410" cy="700693"/>
            </a:xfrm>
            <a:prstGeom prst="roundRect">
              <a:avLst>
                <a:gd name="adj" fmla="val 9992"/>
              </a:avLst>
            </a:prstGeom>
            <a:solidFill>
              <a:srgbClr val="F2F2F2">
                <a:alpha val="23137"/>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645" name="Google Shape;645;p9"/>
            <p:cNvSpPr/>
            <p:nvPr/>
          </p:nvSpPr>
          <p:spPr>
            <a:xfrm>
              <a:off x="2547818" y="3582729"/>
              <a:ext cx="4988410" cy="2060254"/>
            </a:xfrm>
            <a:prstGeom prst="roundRect">
              <a:avLst>
                <a:gd name="adj" fmla="val 2742"/>
              </a:avLst>
            </a:prstGeom>
            <a:solidFill>
              <a:srgbClr val="E1EFD8">
                <a:alpha val="23137"/>
              </a:srgbClr>
            </a:solidFill>
            <a:ln w="12700" cap="flat" cmpd="sng">
              <a:solidFill>
                <a:srgbClr val="6CAF2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nvGrpSpPr>
            <p:cNvPr id="646" name="Google Shape;646;p9"/>
            <p:cNvGrpSpPr/>
            <p:nvPr/>
          </p:nvGrpSpPr>
          <p:grpSpPr>
            <a:xfrm rot="-900000">
              <a:off x="4472347" y="3700083"/>
              <a:ext cx="1920553" cy="1671705"/>
              <a:chOff x="251183" y="2587463"/>
              <a:chExt cx="1869785" cy="1627513"/>
            </a:xfrm>
          </p:grpSpPr>
          <p:sp>
            <p:nvSpPr>
              <p:cNvPr id="647" name="Google Shape;647;p9"/>
              <p:cNvSpPr/>
              <p:nvPr/>
            </p:nvSpPr>
            <p:spPr>
              <a:xfrm>
                <a:off x="1330849" y="3476857"/>
                <a:ext cx="769202" cy="725370"/>
              </a:xfrm>
              <a:custGeom>
                <a:avLst/>
                <a:gdLst/>
                <a:ahLst/>
                <a:cxnLst/>
                <a:rect l="l" t="t" r="r" b="b"/>
                <a:pathLst>
                  <a:path w="1790" h="1688" extrusionOk="0">
                    <a:moveTo>
                      <a:pt x="56" y="72"/>
                    </a:moveTo>
                    <a:lnTo>
                      <a:pt x="56" y="72"/>
                    </a:lnTo>
                    <a:lnTo>
                      <a:pt x="68" y="58"/>
                    </a:lnTo>
                    <a:lnTo>
                      <a:pt x="82" y="46"/>
                    </a:lnTo>
                    <a:lnTo>
                      <a:pt x="94" y="34"/>
                    </a:lnTo>
                    <a:lnTo>
                      <a:pt x="106" y="26"/>
                    </a:lnTo>
                    <a:lnTo>
                      <a:pt x="130" y="12"/>
                    </a:lnTo>
                    <a:lnTo>
                      <a:pt x="152" y="4"/>
                    </a:lnTo>
                    <a:lnTo>
                      <a:pt x="170" y="0"/>
                    </a:lnTo>
                    <a:lnTo>
                      <a:pt x="184" y="0"/>
                    </a:lnTo>
                    <a:lnTo>
                      <a:pt x="196" y="0"/>
                    </a:lnTo>
                    <a:lnTo>
                      <a:pt x="208" y="10"/>
                    </a:lnTo>
                    <a:lnTo>
                      <a:pt x="1790" y="1368"/>
                    </a:lnTo>
                    <a:lnTo>
                      <a:pt x="1790" y="1368"/>
                    </a:lnTo>
                    <a:lnTo>
                      <a:pt x="1788" y="1372"/>
                    </a:lnTo>
                    <a:lnTo>
                      <a:pt x="1788" y="1372"/>
                    </a:lnTo>
                    <a:lnTo>
                      <a:pt x="1784" y="1396"/>
                    </a:lnTo>
                    <a:lnTo>
                      <a:pt x="1780" y="1412"/>
                    </a:lnTo>
                    <a:lnTo>
                      <a:pt x="1772" y="1434"/>
                    </a:lnTo>
                    <a:lnTo>
                      <a:pt x="1760" y="1458"/>
                    </a:lnTo>
                    <a:lnTo>
                      <a:pt x="1746" y="1484"/>
                    </a:lnTo>
                    <a:lnTo>
                      <a:pt x="1728" y="1512"/>
                    </a:lnTo>
                    <a:lnTo>
                      <a:pt x="1704" y="1544"/>
                    </a:lnTo>
                    <a:lnTo>
                      <a:pt x="1704" y="1544"/>
                    </a:lnTo>
                    <a:lnTo>
                      <a:pt x="1664" y="1592"/>
                    </a:lnTo>
                    <a:lnTo>
                      <a:pt x="1628" y="1626"/>
                    </a:lnTo>
                    <a:lnTo>
                      <a:pt x="1600" y="1652"/>
                    </a:lnTo>
                    <a:lnTo>
                      <a:pt x="1578" y="1670"/>
                    </a:lnTo>
                    <a:lnTo>
                      <a:pt x="1560" y="1680"/>
                    </a:lnTo>
                    <a:lnTo>
                      <a:pt x="1548" y="1686"/>
                    </a:lnTo>
                    <a:lnTo>
                      <a:pt x="1538" y="1688"/>
                    </a:lnTo>
                    <a:lnTo>
                      <a:pt x="1538" y="1686"/>
                    </a:lnTo>
                    <a:lnTo>
                      <a:pt x="6" y="238"/>
                    </a:lnTo>
                    <a:lnTo>
                      <a:pt x="0" y="232"/>
                    </a:lnTo>
                    <a:lnTo>
                      <a:pt x="0" y="232"/>
                    </a:lnTo>
                    <a:lnTo>
                      <a:pt x="0" y="216"/>
                    </a:lnTo>
                    <a:lnTo>
                      <a:pt x="2" y="200"/>
                    </a:lnTo>
                    <a:lnTo>
                      <a:pt x="6" y="178"/>
                    </a:lnTo>
                    <a:lnTo>
                      <a:pt x="14" y="152"/>
                    </a:lnTo>
                    <a:lnTo>
                      <a:pt x="24" y="126"/>
                    </a:lnTo>
                    <a:lnTo>
                      <a:pt x="38" y="98"/>
                    </a:lnTo>
                    <a:lnTo>
                      <a:pt x="46" y="86"/>
                    </a:lnTo>
                    <a:lnTo>
                      <a:pt x="56" y="72"/>
                    </a:lnTo>
                    <a:lnTo>
                      <a:pt x="56" y="72"/>
                    </a:lnTo>
                    <a:close/>
                  </a:path>
                </a:pathLst>
              </a:custGeom>
              <a:gradFill>
                <a:gsLst>
                  <a:gs pos="0">
                    <a:srgbClr val="0070C0"/>
                  </a:gs>
                  <a:gs pos="16000">
                    <a:srgbClr val="00B0F0"/>
                  </a:gs>
                  <a:gs pos="47000">
                    <a:srgbClr val="002060"/>
                  </a:gs>
                  <a:gs pos="60001">
                    <a:srgbClr val="0070C0"/>
                  </a:gs>
                  <a:gs pos="71001">
                    <a:srgbClr val="00B0F0"/>
                  </a:gs>
                  <a:gs pos="81000">
                    <a:srgbClr val="002060"/>
                  </a:gs>
                  <a:gs pos="100000">
                    <a:srgbClr val="0070C0"/>
                  </a:gs>
                </a:gsLst>
                <a:lin ang="81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48" name="Google Shape;648;p9"/>
              <p:cNvSpPr/>
              <p:nvPr/>
            </p:nvSpPr>
            <p:spPr>
              <a:xfrm>
                <a:off x="1979651" y="4047271"/>
                <a:ext cx="141317" cy="167705"/>
              </a:xfrm>
              <a:custGeom>
                <a:avLst/>
                <a:gdLst/>
                <a:ahLst/>
                <a:cxnLst/>
                <a:rect l="l" t="t" r="r" b="b"/>
                <a:pathLst>
                  <a:path w="332" h="394" extrusionOk="0">
                    <a:moveTo>
                      <a:pt x="6" y="322"/>
                    </a:moveTo>
                    <a:lnTo>
                      <a:pt x="6" y="322"/>
                    </a:lnTo>
                    <a:lnTo>
                      <a:pt x="16" y="320"/>
                    </a:lnTo>
                    <a:lnTo>
                      <a:pt x="28" y="314"/>
                    </a:lnTo>
                    <a:lnTo>
                      <a:pt x="46" y="304"/>
                    </a:lnTo>
                    <a:lnTo>
                      <a:pt x="68" y="286"/>
                    </a:lnTo>
                    <a:lnTo>
                      <a:pt x="96" y="260"/>
                    </a:lnTo>
                    <a:lnTo>
                      <a:pt x="132" y="226"/>
                    </a:lnTo>
                    <a:lnTo>
                      <a:pt x="172" y="178"/>
                    </a:lnTo>
                    <a:lnTo>
                      <a:pt x="172" y="178"/>
                    </a:lnTo>
                    <a:lnTo>
                      <a:pt x="196" y="146"/>
                    </a:lnTo>
                    <a:lnTo>
                      <a:pt x="214" y="118"/>
                    </a:lnTo>
                    <a:lnTo>
                      <a:pt x="228" y="92"/>
                    </a:lnTo>
                    <a:lnTo>
                      <a:pt x="240" y="68"/>
                    </a:lnTo>
                    <a:lnTo>
                      <a:pt x="248" y="46"/>
                    </a:lnTo>
                    <a:lnTo>
                      <a:pt x="252" y="30"/>
                    </a:lnTo>
                    <a:lnTo>
                      <a:pt x="256" y="6"/>
                    </a:lnTo>
                    <a:lnTo>
                      <a:pt x="256" y="6"/>
                    </a:lnTo>
                    <a:lnTo>
                      <a:pt x="274" y="2"/>
                    </a:lnTo>
                    <a:lnTo>
                      <a:pt x="290" y="0"/>
                    </a:lnTo>
                    <a:lnTo>
                      <a:pt x="304" y="4"/>
                    </a:lnTo>
                    <a:lnTo>
                      <a:pt x="316" y="10"/>
                    </a:lnTo>
                    <a:lnTo>
                      <a:pt x="316" y="10"/>
                    </a:lnTo>
                    <a:lnTo>
                      <a:pt x="324" y="16"/>
                    </a:lnTo>
                    <a:lnTo>
                      <a:pt x="328" y="26"/>
                    </a:lnTo>
                    <a:lnTo>
                      <a:pt x="332" y="36"/>
                    </a:lnTo>
                    <a:lnTo>
                      <a:pt x="332" y="46"/>
                    </a:lnTo>
                    <a:lnTo>
                      <a:pt x="332" y="60"/>
                    </a:lnTo>
                    <a:lnTo>
                      <a:pt x="332" y="74"/>
                    </a:lnTo>
                    <a:lnTo>
                      <a:pt x="328" y="90"/>
                    </a:lnTo>
                    <a:lnTo>
                      <a:pt x="324" y="106"/>
                    </a:lnTo>
                    <a:lnTo>
                      <a:pt x="310" y="140"/>
                    </a:lnTo>
                    <a:lnTo>
                      <a:pt x="292" y="178"/>
                    </a:lnTo>
                    <a:lnTo>
                      <a:pt x="268" y="216"/>
                    </a:lnTo>
                    <a:lnTo>
                      <a:pt x="238" y="256"/>
                    </a:lnTo>
                    <a:lnTo>
                      <a:pt x="238" y="256"/>
                    </a:lnTo>
                    <a:lnTo>
                      <a:pt x="206" y="292"/>
                    </a:lnTo>
                    <a:lnTo>
                      <a:pt x="174" y="324"/>
                    </a:lnTo>
                    <a:lnTo>
                      <a:pt x="142" y="350"/>
                    </a:lnTo>
                    <a:lnTo>
                      <a:pt x="112" y="370"/>
                    </a:lnTo>
                    <a:lnTo>
                      <a:pt x="96" y="378"/>
                    </a:lnTo>
                    <a:lnTo>
                      <a:pt x="82" y="384"/>
                    </a:lnTo>
                    <a:lnTo>
                      <a:pt x="68" y="390"/>
                    </a:lnTo>
                    <a:lnTo>
                      <a:pt x="56" y="392"/>
                    </a:lnTo>
                    <a:lnTo>
                      <a:pt x="44" y="394"/>
                    </a:lnTo>
                    <a:lnTo>
                      <a:pt x="34" y="392"/>
                    </a:lnTo>
                    <a:lnTo>
                      <a:pt x="24" y="390"/>
                    </a:lnTo>
                    <a:lnTo>
                      <a:pt x="16" y="384"/>
                    </a:lnTo>
                    <a:lnTo>
                      <a:pt x="16" y="384"/>
                    </a:lnTo>
                    <a:lnTo>
                      <a:pt x="10" y="380"/>
                    </a:lnTo>
                    <a:lnTo>
                      <a:pt x="6" y="374"/>
                    </a:lnTo>
                    <a:lnTo>
                      <a:pt x="4" y="368"/>
                    </a:lnTo>
                    <a:lnTo>
                      <a:pt x="2" y="360"/>
                    </a:lnTo>
                    <a:lnTo>
                      <a:pt x="0" y="344"/>
                    </a:lnTo>
                    <a:lnTo>
                      <a:pt x="4" y="322"/>
                    </a:lnTo>
                    <a:lnTo>
                      <a:pt x="6" y="320"/>
                    </a:lnTo>
                    <a:lnTo>
                      <a:pt x="6" y="322"/>
                    </a:lnTo>
                    <a:close/>
                  </a:path>
                </a:pathLst>
              </a:cu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49" name="Google Shape;649;p9"/>
              <p:cNvSpPr/>
              <p:nvPr/>
            </p:nvSpPr>
            <p:spPr>
              <a:xfrm>
                <a:off x="1282089" y="3443111"/>
                <a:ext cx="150242" cy="156173"/>
              </a:xfrm>
              <a:custGeom>
                <a:avLst/>
                <a:gdLst/>
                <a:ahLst/>
                <a:cxnLst/>
                <a:rect l="l" t="t" r="r" b="b"/>
                <a:pathLst>
                  <a:path w="304" h="316" extrusionOk="0">
                    <a:moveTo>
                      <a:pt x="302" y="78"/>
                    </a:moveTo>
                    <a:lnTo>
                      <a:pt x="290" y="68"/>
                    </a:lnTo>
                    <a:lnTo>
                      <a:pt x="290" y="68"/>
                    </a:lnTo>
                    <a:lnTo>
                      <a:pt x="278" y="68"/>
                    </a:lnTo>
                    <a:lnTo>
                      <a:pt x="264" y="68"/>
                    </a:lnTo>
                    <a:lnTo>
                      <a:pt x="246" y="72"/>
                    </a:lnTo>
                    <a:lnTo>
                      <a:pt x="224" y="80"/>
                    </a:lnTo>
                    <a:lnTo>
                      <a:pt x="200" y="94"/>
                    </a:lnTo>
                    <a:lnTo>
                      <a:pt x="188" y="102"/>
                    </a:lnTo>
                    <a:lnTo>
                      <a:pt x="176" y="114"/>
                    </a:lnTo>
                    <a:lnTo>
                      <a:pt x="162" y="126"/>
                    </a:lnTo>
                    <a:lnTo>
                      <a:pt x="150" y="140"/>
                    </a:lnTo>
                    <a:lnTo>
                      <a:pt x="150" y="140"/>
                    </a:lnTo>
                    <a:lnTo>
                      <a:pt x="140" y="154"/>
                    </a:lnTo>
                    <a:lnTo>
                      <a:pt x="132" y="166"/>
                    </a:lnTo>
                    <a:lnTo>
                      <a:pt x="118" y="194"/>
                    </a:lnTo>
                    <a:lnTo>
                      <a:pt x="108" y="220"/>
                    </a:lnTo>
                    <a:lnTo>
                      <a:pt x="100" y="246"/>
                    </a:lnTo>
                    <a:lnTo>
                      <a:pt x="96" y="268"/>
                    </a:lnTo>
                    <a:lnTo>
                      <a:pt x="94" y="284"/>
                    </a:lnTo>
                    <a:lnTo>
                      <a:pt x="94" y="300"/>
                    </a:lnTo>
                    <a:lnTo>
                      <a:pt x="100" y="306"/>
                    </a:lnTo>
                    <a:lnTo>
                      <a:pt x="100" y="306"/>
                    </a:lnTo>
                    <a:lnTo>
                      <a:pt x="76" y="314"/>
                    </a:lnTo>
                    <a:lnTo>
                      <a:pt x="64" y="316"/>
                    </a:lnTo>
                    <a:lnTo>
                      <a:pt x="52" y="316"/>
                    </a:lnTo>
                    <a:lnTo>
                      <a:pt x="42" y="314"/>
                    </a:lnTo>
                    <a:lnTo>
                      <a:pt x="32" y="312"/>
                    </a:lnTo>
                    <a:lnTo>
                      <a:pt x="24" y="308"/>
                    </a:lnTo>
                    <a:lnTo>
                      <a:pt x="16" y="302"/>
                    </a:lnTo>
                    <a:lnTo>
                      <a:pt x="16" y="302"/>
                    </a:lnTo>
                    <a:lnTo>
                      <a:pt x="8" y="292"/>
                    </a:lnTo>
                    <a:lnTo>
                      <a:pt x="2" y="276"/>
                    </a:lnTo>
                    <a:lnTo>
                      <a:pt x="0" y="260"/>
                    </a:lnTo>
                    <a:lnTo>
                      <a:pt x="2" y="240"/>
                    </a:lnTo>
                    <a:lnTo>
                      <a:pt x="6" y="220"/>
                    </a:lnTo>
                    <a:lnTo>
                      <a:pt x="14" y="198"/>
                    </a:lnTo>
                    <a:lnTo>
                      <a:pt x="26" y="176"/>
                    </a:lnTo>
                    <a:lnTo>
                      <a:pt x="40" y="152"/>
                    </a:lnTo>
                    <a:lnTo>
                      <a:pt x="40" y="152"/>
                    </a:lnTo>
                    <a:lnTo>
                      <a:pt x="60" y="122"/>
                    </a:lnTo>
                    <a:lnTo>
                      <a:pt x="84" y="94"/>
                    </a:lnTo>
                    <a:lnTo>
                      <a:pt x="84" y="94"/>
                    </a:lnTo>
                    <a:lnTo>
                      <a:pt x="104" y="74"/>
                    </a:lnTo>
                    <a:lnTo>
                      <a:pt x="124" y="56"/>
                    </a:lnTo>
                    <a:lnTo>
                      <a:pt x="124" y="56"/>
                    </a:lnTo>
                    <a:lnTo>
                      <a:pt x="150" y="38"/>
                    </a:lnTo>
                    <a:lnTo>
                      <a:pt x="174" y="22"/>
                    </a:lnTo>
                    <a:lnTo>
                      <a:pt x="198" y="12"/>
                    </a:lnTo>
                    <a:lnTo>
                      <a:pt x="220" y="4"/>
                    </a:lnTo>
                    <a:lnTo>
                      <a:pt x="240" y="0"/>
                    </a:lnTo>
                    <a:lnTo>
                      <a:pt x="260" y="0"/>
                    </a:lnTo>
                    <a:lnTo>
                      <a:pt x="268" y="0"/>
                    </a:lnTo>
                    <a:lnTo>
                      <a:pt x="276" y="4"/>
                    </a:lnTo>
                    <a:lnTo>
                      <a:pt x="282" y="8"/>
                    </a:lnTo>
                    <a:lnTo>
                      <a:pt x="288" y="12"/>
                    </a:lnTo>
                    <a:lnTo>
                      <a:pt x="288" y="12"/>
                    </a:lnTo>
                    <a:lnTo>
                      <a:pt x="294" y="18"/>
                    </a:lnTo>
                    <a:lnTo>
                      <a:pt x="298" y="24"/>
                    </a:lnTo>
                    <a:lnTo>
                      <a:pt x="304" y="40"/>
                    </a:lnTo>
                    <a:lnTo>
                      <a:pt x="304" y="58"/>
                    </a:lnTo>
                    <a:lnTo>
                      <a:pt x="302" y="78"/>
                    </a:lnTo>
                    <a:lnTo>
                      <a:pt x="302" y="78"/>
                    </a:lnTo>
                    <a:close/>
                  </a:path>
                </a:pathLst>
              </a:cu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50" name="Google Shape;650;p9"/>
              <p:cNvSpPr/>
              <p:nvPr/>
            </p:nvSpPr>
            <p:spPr>
              <a:xfrm>
                <a:off x="251183" y="2587463"/>
                <a:ext cx="1222101" cy="1099239"/>
              </a:xfrm>
              <a:custGeom>
                <a:avLst/>
                <a:gdLst/>
                <a:ahLst/>
                <a:cxnLst/>
                <a:rect l="l" t="t" r="r" b="b"/>
                <a:pathLst>
                  <a:path w="2248" h="2022" extrusionOk="0">
                    <a:moveTo>
                      <a:pt x="1986" y="1598"/>
                    </a:moveTo>
                    <a:lnTo>
                      <a:pt x="2016" y="1622"/>
                    </a:lnTo>
                    <a:lnTo>
                      <a:pt x="2016" y="1624"/>
                    </a:lnTo>
                    <a:lnTo>
                      <a:pt x="2016" y="1624"/>
                    </a:lnTo>
                    <a:lnTo>
                      <a:pt x="1996" y="1642"/>
                    </a:lnTo>
                    <a:lnTo>
                      <a:pt x="1976" y="1662"/>
                    </a:lnTo>
                    <a:lnTo>
                      <a:pt x="1976" y="1662"/>
                    </a:lnTo>
                    <a:lnTo>
                      <a:pt x="1952" y="1690"/>
                    </a:lnTo>
                    <a:lnTo>
                      <a:pt x="1932" y="1720"/>
                    </a:lnTo>
                    <a:lnTo>
                      <a:pt x="1898" y="1688"/>
                    </a:lnTo>
                    <a:lnTo>
                      <a:pt x="1898" y="1688"/>
                    </a:lnTo>
                    <a:lnTo>
                      <a:pt x="1858" y="1724"/>
                    </a:lnTo>
                    <a:lnTo>
                      <a:pt x="1818" y="1758"/>
                    </a:lnTo>
                    <a:lnTo>
                      <a:pt x="1776" y="1790"/>
                    </a:lnTo>
                    <a:lnTo>
                      <a:pt x="1732" y="1820"/>
                    </a:lnTo>
                    <a:lnTo>
                      <a:pt x="1686" y="1850"/>
                    </a:lnTo>
                    <a:lnTo>
                      <a:pt x="1638" y="1878"/>
                    </a:lnTo>
                    <a:lnTo>
                      <a:pt x="1590" y="1904"/>
                    </a:lnTo>
                    <a:lnTo>
                      <a:pt x="1540" y="1926"/>
                    </a:lnTo>
                    <a:lnTo>
                      <a:pt x="1488" y="1948"/>
                    </a:lnTo>
                    <a:lnTo>
                      <a:pt x="1434" y="1966"/>
                    </a:lnTo>
                    <a:lnTo>
                      <a:pt x="1380" y="1984"/>
                    </a:lnTo>
                    <a:lnTo>
                      <a:pt x="1324" y="1996"/>
                    </a:lnTo>
                    <a:lnTo>
                      <a:pt x="1266" y="2008"/>
                    </a:lnTo>
                    <a:lnTo>
                      <a:pt x="1208" y="2016"/>
                    </a:lnTo>
                    <a:lnTo>
                      <a:pt x="1148" y="2020"/>
                    </a:lnTo>
                    <a:lnTo>
                      <a:pt x="1088" y="2022"/>
                    </a:lnTo>
                    <a:lnTo>
                      <a:pt x="1088" y="2022"/>
                    </a:lnTo>
                    <a:lnTo>
                      <a:pt x="1030" y="2022"/>
                    </a:lnTo>
                    <a:lnTo>
                      <a:pt x="974" y="2018"/>
                    </a:lnTo>
                    <a:lnTo>
                      <a:pt x="918" y="2012"/>
                    </a:lnTo>
                    <a:lnTo>
                      <a:pt x="864" y="2004"/>
                    </a:lnTo>
                    <a:lnTo>
                      <a:pt x="810" y="1994"/>
                    </a:lnTo>
                    <a:lnTo>
                      <a:pt x="758" y="1982"/>
                    </a:lnTo>
                    <a:lnTo>
                      <a:pt x="706" y="1968"/>
                    </a:lnTo>
                    <a:lnTo>
                      <a:pt x="658" y="1952"/>
                    </a:lnTo>
                    <a:lnTo>
                      <a:pt x="608" y="1934"/>
                    </a:lnTo>
                    <a:lnTo>
                      <a:pt x="562" y="1912"/>
                    </a:lnTo>
                    <a:lnTo>
                      <a:pt x="516" y="1890"/>
                    </a:lnTo>
                    <a:lnTo>
                      <a:pt x="472" y="1868"/>
                    </a:lnTo>
                    <a:lnTo>
                      <a:pt x="430" y="1842"/>
                    </a:lnTo>
                    <a:lnTo>
                      <a:pt x="388" y="1814"/>
                    </a:lnTo>
                    <a:lnTo>
                      <a:pt x="350" y="1786"/>
                    </a:lnTo>
                    <a:lnTo>
                      <a:pt x="312" y="1754"/>
                    </a:lnTo>
                    <a:lnTo>
                      <a:pt x="276" y="1722"/>
                    </a:lnTo>
                    <a:lnTo>
                      <a:pt x="242" y="1688"/>
                    </a:lnTo>
                    <a:lnTo>
                      <a:pt x="210" y="1654"/>
                    </a:lnTo>
                    <a:lnTo>
                      <a:pt x="180" y="1616"/>
                    </a:lnTo>
                    <a:lnTo>
                      <a:pt x="154" y="1578"/>
                    </a:lnTo>
                    <a:lnTo>
                      <a:pt x="128" y="1540"/>
                    </a:lnTo>
                    <a:lnTo>
                      <a:pt x="104" y="1498"/>
                    </a:lnTo>
                    <a:lnTo>
                      <a:pt x="82" y="1458"/>
                    </a:lnTo>
                    <a:lnTo>
                      <a:pt x="64" y="1414"/>
                    </a:lnTo>
                    <a:lnTo>
                      <a:pt x="46" y="1370"/>
                    </a:lnTo>
                    <a:lnTo>
                      <a:pt x="32" y="1324"/>
                    </a:lnTo>
                    <a:lnTo>
                      <a:pt x="20" y="1278"/>
                    </a:lnTo>
                    <a:lnTo>
                      <a:pt x="12" y="1232"/>
                    </a:lnTo>
                    <a:lnTo>
                      <a:pt x="4" y="1182"/>
                    </a:lnTo>
                    <a:lnTo>
                      <a:pt x="0" y="1134"/>
                    </a:lnTo>
                    <a:lnTo>
                      <a:pt x="0" y="1084"/>
                    </a:lnTo>
                    <a:lnTo>
                      <a:pt x="0" y="1084"/>
                    </a:lnTo>
                    <a:lnTo>
                      <a:pt x="0" y="1034"/>
                    </a:lnTo>
                    <a:lnTo>
                      <a:pt x="4" y="984"/>
                    </a:lnTo>
                    <a:lnTo>
                      <a:pt x="10" y="936"/>
                    </a:lnTo>
                    <a:lnTo>
                      <a:pt x="18" y="888"/>
                    </a:lnTo>
                    <a:lnTo>
                      <a:pt x="28" y="840"/>
                    </a:lnTo>
                    <a:lnTo>
                      <a:pt x="40" y="794"/>
                    </a:lnTo>
                    <a:lnTo>
                      <a:pt x="54" y="748"/>
                    </a:lnTo>
                    <a:lnTo>
                      <a:pt x="72" y="702"/>
                    </a:lnTo>
                    <a:lnTo>
                      <a:pt x="90" y="658"/>
                    </a:lnTo>
                    <a:lnTo>
                      <a:pt x="110" y="616"/>
                    </a:lnTo>
                    <a:lnTo>
                      <a:pt x="134" y="574"/>
                    </a:lnTo>
                    <a:lnTo>
                      <a:pt x="158" y="532"/>
                    </a:lnTo>
                    <a:lnTo>
                      <a:pt x="186" y="492"/>
                    </a:lnTo>
                    <a:lnTo>
                      <a:pt x="216" y="454"/>
                    </a:lnTo>
                    <a:lnTo>
                      <a:pt x="246" y="416"/>
                    </a:lnTo>
                    <a:lnTo>
                      <a:pt x="280" y="380"/>
                    </a:lnTo>
                    <a:lnTo>
                      <a:pt x="314" y="346"/>
                    </a:lnTo>
                    <a:lnTo>
                      <a:pt x="352" y="312"/>
                    </a:lnTo>
                    <a:lnTo>
                      <a:pt x="390" y="280"/>
                    </a:lnTo>
                    <a:lnTo>
                      <a:pt x="432" y="248"/>
                    </a:lnTo>
                    <a:lnTo>
                      <a:pt x="474" y="220"/>
                    </a:lnTo>
                    <a:lnTo>
                      <a:pt x="518" y="192"/>
                    </a:lnTo>
                    <a:lnTo>
                      <a:pt x="566" y="166"/>
                    </a:lnTo>
                    <a:lnTo>
                      <a:pt x="614" y="142"/>
                    </a:lnTo>
                    <a:lnTo>
                      <a:pt x="664" y="118"/>
                    </a:lnTo>
                    <a:lnTo>
                      <a:pt x="716" y="96"/>
                    </a:lnTo>
                    <a:lnTo>
                      <a:pt x="770" y="78"/>
                    </a:lnTo>
                    <a:lnTo>
                      <a:pt x="824" y="60"/>
                    </a:lnTo>
                    <a:lnTo>
                      <a:pt x="882" y="44"/>
                    </a:lnTo>
                    <a:lnTo>
                      <a:pt x="940" y="30"/>
                    </a:lnTo>
                    <a:lnTo>
                      <a:pt x="1002" y="18"/>
                    </a:lnTo>
                    <a:lnTo>
                      <a:pt x="1064" y="8"/>
                    </a:lnTo>
                    <a:lnTo>
                      <a:pt x="1064" y="8"/>
                    </a:lnTo>
                    <a:lnTo>
                      <a:pt x="1114" y="2"/>
                    </a:lnTo>
                    <a:lnTo>
                      <a:pt x="1166" y="0"/>
                    </a:lnTo>
                    <a:lnTo>
                      <a:pt x="1218" y="0"/>
                    </a:lnTo>
                    <a:lnTo>
                      <a:pt x="1272" y="2"/>
                    </a:lnTo>
                    <a:lnTo>
                      <a:pt x="1326" y="8"/>
                    </a:lnTo>
                    <a:lnTo>
                      <a:pt x="1380" y="16"/>
                    </a:lnTo>
                    <a:lnTo>
                      <a:pt x="1436" y="26"/>
                    </a:lnTo>
                    <a:lnTo>
                      <a:pt x="1490" y="40"/>
                    </a:lnTo>
                    <a:lnTo>
                      <a:pt x="1546" y="56"/>
                    </a:lnTo>
                    <a:lnTo>
                      <a:pt x="1600" y="74"/>
                    </a:lnTo>
                    <a:lnTo>
                      <a:pt x="1652" y="96"/>
                    </a:lnTo>
                    <a:lnTo>
                      <a:pt x="1706" y="120"/>
                    </a:lnTo>
                    <a:lnTo>
                      <a:pt x="1758" y="146"/>
                    </a:lnTo>
                    <a:lnTo>
                      <a:pt x="1808" y="176"/>
                    </a:lnTo>
                    <a:lnTo>
                      <a:pt x="1856" y="208"/>
                    </a:lnTo>
                    <a:lnTo>
                      <a:pt x="1902" y="242"/>
                    </a:lnTo>
                    <a:lnTo>
                      <a:pt x="1948" y="278"/>
                    </a:lnTo>
                    <a:lnTo>
                      <a:pt x="1990" y="318"/>
                    </a:lnTo>
                    <a:lnTo>
                      <a:pt x="2030" y="360"/>
                    </a:lnTo>
                    <a:lnTo>
                      <a:pt x="2068" y="406"/>
                    </a:lnTo>
                    <a:lnTo>
                      <a:pt x="2102" y="452"/>
                    </a:lnTo>
                    <a:lnTo>
                      <a:pt x="2134" y="502"/>
                    </a:lnTo>
                    <a:lnTo>
                      <a:pt x="2162" y="556"/>
                    </a:lnTo>
                    <a:lnTo>
                      <a:pt x="2186" y="610"/>
                    </a:lnTo>
                    <a:lnTo>
                      <a:pt x="2208" y="668"/>
                    </a:lnTo>
                    <a:lnTo>
                      <a:pt x="2224" y="728"/>
                    </a:lnTo>
                    <a:lnTo>
                      <a:pt x="2236" y="790"/>
                    </a:lnTo>
                    <a:lnTo>
                      <a:pt x="2242" y="822"/>
                    </a:lnTo>
                    <a:lnTo>
                      <a:pt x="2244" y="856"/>
                    </a:lnTo>
                    <a:lnTo>
                      <a:pt x="2248" y="888"/>
                    </a:lnTo>
                    <a:lnTo>
                      <a:pt x="2248" y="922"/>
                    </a:lnTo>
                    <a:lnTo>
                      <a:pt x="2248" y="958"/>
                    </a:lnTo>
                    <a:lnTo>
                      <a:pt x="2246" y="992"/>
                    </a:lnTo>
                    <a:lnTo>
                      <a:pt x="2244" y="1028"/>
                    </a:lnTo>
                    <a:lnTo>
                      <a:pt x="2240" y="1064"/>
                    </a:lnTo>
                    <a:lnTo>
                      <a:pt x="2234" y="1102"/>
                    </a:lnTo>
                    <a:lnTo>
                      <a:pt x="2228" y="1140"/>
                    </a:lnTo>
                    <a:lnTo>
                      <a:pt x="2228" y="1140"/>
                    </a:lnTo>
                    <a:lnTo>
                      <a:pt x="2214" y="1194"/>
                    </a:lnTo>
                    <a:lnTo>
                      <a:pt x="2196" y="1252"/>
                    </a:lnTo>
                    <a:lnTo>
                      <a:pt x="2172" y="1308"/>
                    </a:lnTo>
                    <a:lnTo>
                      <a:pt x="2144" y="1368"/>
                    </a:lnTo>
                    <a:lnTo>
                      <a:pt x="2112" y="1426"/>
                    </a:lnTo>
                    <a:lnTo>
                      <a:pt x="2074" y="1484"/>
                    </a:lnTo>
                    <a:lnTo>
                      <a:pt x="2032" y="1540"/>
                    </a:lnTo>
                    <a:lnTo>
                      <a:pt x="1986" y="1598"/>
                    </a:lnTo>
                    <a:lnTo>
                      <a:pt x="1986" y="1598"/>
                    </a:lnTo>
                    <a:close/>
                    <a:moveTo>
                      <a:pt x="2154" y="1148"/>
                    </a:moveTo>
                    <a:lnTo>
                      <a:pt x="2154" y="1148"/>
                    </a:lnTo>
                    <a:lnTo>
                      <a:pt x="2168" y="1080"/>
                    </a:lnTo>
                    <a:lnTo>
                      <a:pt x="2178" y="1014"/>
                    </a:lnTo>
                    <a:lnTo>
                      <a:pt x="2182" y="950"/>
                    </a:lnTo>
                    <a:lnTo>
                      <a:pt x="2182" y="890"/>
                    </a:lnTo>
                    <a:lnTo>
                      <a:pt x="2178" y="830"/>
                    </a:lnTo>
                    <a:lnTo>
                      <a:pt x="2168" y="772"/>
                    </a:lnTo>
                    <a:lnTo>
                      <a:pt x="2156" y="716"/>
                    </a:lnTo>
                    <a:lnTo>
                      <a:pt x="2138" y="664"/>
                    </a:lnTo>
                    <a:lnTo>
                      <a:pt x="2118" y="612"/>
                    </a:lnTo>
                    <a:lnTo>
                      <a:pt x="2094" y="564"/>
                    </a:lnTo>
                    <a:lnTo>
                      <a:pt x="2066" y="516"/>
                    </a:lnTo>
                    <a:lnTo>
                      <a:pt x="2036" y="472"/>
                    </a:lnTo>
                    <a:lnTo>
                      <a:pt x="2002" y="430"/>
                    </a:lnTo>
                    <a:lnTo>
                      <a:pt x="1966" y="390"/>
                    </a:lnTo>
                    <a:lnTo>
                      <a:pt x="1926" y="352"/>
                    </a:lnTo>
                    <a:lnTo>
                      <a:pt x="1886" y="318"/>
                    </a:lnTo>
                    <a:lnTo>
                      <a:pt x="1842" y="284"/>
                    </a:lnTo>
                    <a:lnTo>
                      <a:pt x="1796" y="254"/>
                    </a:lnTo>
                    <a:lnTo>
                      <a:pt x="1748" y="226"/>
                    </a:lnTo>
                    <a:lnTo>
                      <a:pt x="1700" y="200"/>
                    </a:lnTo>
                    <a:lnTo>
                      <a:pt x="1650" y="178"/>
                    </a:lnTo>
                    <a:lnTo>
                      <a:pt x="1598" y="156"/>
                    </a:lnTo>
                    <a:lnTo>
                      <a:pt x="1544" y="138"/>
                    </a:lnTo>
                    <a:lnTo>
                      <a:pt x="1490" y="124"/>
                    </a:lnTo>
                    <a:lnTo>
                      <a:pt x="1436" y="110"/>
                    </a:lnTo>
                    <a:lnTo>
                      <a:pt x="1380" y="100"/>
                    </a:lnTo>
                    <a:lnTo>
                      <a:pt x="1326" y="94"/>
                    </a:lnTo>
                    <a:lnTo>
                      <a:pt x="1270" y="88"/>
                    </a:lnTo>
                    <a:lnTo>
                      <a:pt x="1214" y="86"/>
                    </a:lnTo>
                    <a:lnTo>
                      <a:pt x="1160" y="88"/>
                    </a:lnTo>
                    <a:lnTo>
                      <a:pt x="1104" y="90"/>
                    </a:lnTo>
                    <a:lnTo>
                      <a:pt x="1050" y="98"/>
                    </a:lnTo>
                    <a:lnTo>
                      <a:pt x="1050" y="98"/>
                    </a:lnTo>
                    <a:lnTo>
                      <a:pt x="990" y="108"/>
                    </a:lnTo>
                    <a:lnTo>
                      <a:pt x="930" y="120"/>
                    </a:lnTo>
                    <a:lnTo>
                      <a:pt x="874" y="132"/>
                    </a:lnTo>
                    <a:lnTo>
                      <a:pt x="818" y="148"/>
                    </a:lnTo>
                    <a:lnTo>
                      <a:pt x="766" y="166"/>
                    </a:lnTo>
                    <a:lnTo>
                      <a:pt x="714" y="184"/>
                    </a:lnTo>
                    <a:lnTo>
                      <a:pt x="664" y="204"/>
                    </a:lnTo>
                    <a:lnTo>
                      <a:pt x="616" y="228"/>
                    </a:lnTo>
                    <a:lnTo>
                      <a:pt x="570" y="252"/>
                    </a:lnTo>
                    <a:lnTo>
                      <a:pt x="526" y="276"/>
                    </a:lnTo>
                    <a:lnTo>
                      <a:pt x="484" y="304"/>
                    </a:lnTo>
                    <a:lnTo>
                      <a:pt x="444" y="332"/>
                    </a:lnTo>
                    <a:lnTo>
                      <a:pt x="406" y="362"/>
                    </a:lnTo>
                    <a:lnTo>
                      <a:pt x="370" y="392"/>
                    </a:lnTo>
                    <a:lnTo>
                      <a:pt x="336" y="424"/>
                    </a:lnTo>
                    <a:lnTo>
                      <a:pt x="304" y="458"/>
                    </a:lnTo>
                    <a:lnTo>
                      <a:pt x="274" y="494"/>
                    </a:lnTo>
                    <a:lnTo>
                      <a:pt x="246" y="530"/>
                    </a:lnTo>
                    <a:lnTo>
                      <a:pt x="220" y="566"/>
                    </a:lnTo>
                    <a:lnTo>
                      <a:pt x="196" y="604"/>
                    </a:lnTo>
                    <a:lnTo>
                      <a:pt x="174" y="644"/>
                    </a:lnTo>
                    <a:lnTo>
                      <a:pt x="154" y="684"/>
                    </a:lnTo>
                    <a:lnTo>
                      <a:pt x="136" y="726"/>
                    </a:lnTo>
                    <a:lnTo>
                      <a:pt x="120" y="768"/>
                    </a:lnTo>
                    <a:lnTo>
                      <a:pt x="106" y="810"/>
                    </a:lnTo>
                    <a:lnTo>
                      <a:pt x="96" y="854"/>
                    </a:lnTo>
                    <a:lnTo>
                      <a:pt x="86" y="898"/>
                    </a:lnTo>
                    <a:lnTo>
                      <a:pt x="78" y="944"/>
                    </a:lnTo>
                    <a:lnTo>
                      <a:pt x="74" y="990"/>
                    </a:lnTo>
                    <a:lnTo>
                      <a:pt x="70" y="1036"/>
                    </a:lnTo>
                    <a:lnTo>
                      <a:pt x="70" y="1082"/>
                    </a:lnTo>
                    <a:lnTo>
                      <a:pt x="72" y="1130"/>
                    </a:lnTo>
                    <a:lnTo>
                      <a:pt x="72" y="1130"/>
                    </a:lnTo>
                    <a:lnTo>
                      <a:pt x="74" y="1172"/>
                    </a:lnTo>
                    <a:lnTo>
                      <a:pt x="80" y="1214"/>
                    </a:lnTo>
                    <a:lnTo>
                      <a:pt x="88" y="1256"/>
                    </a:lnTo>
                    <a:lnTo>
                      <a:pt x="98" y="1296"/>
                    </a:lnTo>
                    <a:lnTo>
                      <a:pt x="110" y="1334"/>
                    </a:lnTo>
                    <a:lnTo>
                      <a:pt x="124" y="1372"/>
                    </a:lnTo>
                    <a:lnTo>
                      <a:pt x="140" y="1410"/>
                    </a:lnTo>
                    <a:lnTo>
                      <a:pt x="158" y="1446"/>
                    </a:lnTo>
                    <a:lnTo>
                      <a:pt x="178" y="1482"/>
                    </a:lnTo>
                    <a:lnTo>
                      <a:pt x="200" y="1516"/>
                    </a:lnTo>
                    <a:lnTo>
                      <a:pt x="224" y="1550"/>
                    </a:lnTo>
                    <a:lnTo>
                      <a:pt x="250" y="1582"/>
                    </a:lnTo>
                    <a:lnTo>
                      <a:pt x="278" y="1614"/>
                    </a:lnTo>
                    <a:lnTo>
                      <a:pt x="308" y="1642"/>
                    </a:lnTo>
                    <a:lnTo>
                      <a:pt x="338" y="1672"/>
                    </a:lnTo>
                    <a:lnTo>
                      <a:pt x="372" y="1698"/>
                    </a:lnTo>
                    <a:lnTo>
                      <a:pt x="406" y="1724"/>
                    </a:lnTo>
                    <a:lnTo>
                      <a:pt x="442" y="1750"/>
                    </a:lnTo>
                    <a:lnTo>
                      <a:pt x="480" y="1772"/>
                    </a:lnTo>
                    <a:lnTo>
                      <a:pt x="518" y="1794"/>
                    </a:lnTo>
                    <a:lnTo>
                      <a:pt x="558" y="1814"/>
                    </a:lnTo>
                    <a:lnTo>
                      <a:pt x="600" y="1834"/>
                    </a:lnTo>
                    <a:lnTo>
                      <a:pt x="644" y="1850"/>
                    </a:lnTo>
                    <a:lnTo>
                      <a:pt x="690" y="1866"/>
                    </a:lnTo>
                    <a:lnTo>
                      <a:pt x="736" y="1880"/>
                    </a:lnTo>
                    <a:lnTo>
                      <a:pt x="782" y="1892"/>
                    </a:lnTo>
                    <a:lnTo>
                      <a:pt x="832" y="1902"/>
                    </a:lnTo>
                    <a:lnTo>
                      <a:pt x="882" y="1910"/>
                    </a:lnTo>
                    <a:lnTo>
                      <a:pt x="932" y="1918"/>
                    </a:lnTo>
                    <a:lnTo>
                      <a:pt x="984" y="1922"/>
                    </a:lnTo>
                    <a:lnTo>
                      <a:pt x="1038" y="1926"/>
                    </a:lnTo>
                    <a:lnTo>
                      <a:pt x="1092" y="1926"/>
                    </a:lnTo>
                    <a:lnTo>
                      <a:pt x="1092" y="1926"/>
                    </a:lnTo>
                    <a:lnTo>
                      <a:pt x="1140" y="1926"/>
                    </a:lnTo>
                    <a:lnTo>
                      <a:pt x="1188" y="1922"/>
                    </a:lnTo>
                    <a:lnTo>
                      <a:pt x="1234" y="1916"/>
                    </a:lnTo>
                    <a:lnTo>
                      <a:pt x="1280" y="1906"/>
                    </a:lnTo>
                    <a:lnTo>
                      <a:pt x="1326" y="1896"/>
                    </a:lnTo>
                    <a:lnTo>
                      <a:pt x="1372" y="1884"/>
                    </a:lnTo>
                    <a:lnTo>
                      <a:pt x="1416" y="1868"/>
                    </a:lnTo>
                    <a:lnTo>
                      <a:pt x="1460" y="1852"/>
                    </a:lnTo>
                    <a:lnTo>
                      <a:pt x="1504" y="1834"/>
                    </a:lnTo>
                    <a:lnTo>
                      <a:pt x="1546" y="1814"/>
                    </a:lnTo>
                    <a:lnTo>
                      <a:pt x="1588" y="1792"/>
                    </a:lnTo>
                    <a:lnTo>
                      <a:pt x="1630" y="1770"/>
                    </a:lnTo>
                    <a:lnTo>
                      <a:pt x="1668" y="1744"/>
                    </a:lnTo>
                    <a:lnTo>
                      <a:pt x="1708" y="1718"/>
                    </a:lnTo>
                    <a:lnTo>
                      <a:pt x="1746" y="1692"/>
                    </a:lnTo>
                    <a:lnTo>
                      <a:pt x="1782" y="1664"/>
                    </a:lnTo>
                    <a:lnTo>
                      <a:pt x="1818" y="1634"/>
                    </a:lnTo>
                    <a:lnTo>
                      <a:pt x="1852" y="1606"/>
                    </a:lnTo>
                    <a:lnTo>
                      <a:pt x="1884" y="1574"/>
                    </a:lnTo>
                    <a:lnTo>
                      <a:pt x="1914" y="1542"/>
                    </a:lnTo>
                    <a:lnTo>
                      <a:pt x="1944" y="1510"/>
                    </a:lnTo>
                    <a:lnTo>
                      <a:pt x="1972" y="1478"/>
                    </a:lnTo>
                    <a:lnTo>
                      <a:pt x="2000" y="1446"/>
                    </a:lnTo>
                    <a:lnTo>
                      <a:pt x="2024" y="1412"/>
                    </a:lnTo>
                    <a:lnTo>
                      <a:pt x="2048" y="1378"/>
                    </a:lnTo>
                    <a:lnTo>
                      <a:pt x="2068" y="1346"/>
                    </a:lnTo>
                    <a:lnTo>
                      <a:pt x="2088" y="1312"/>
                    </a:lnTo>
                    <a:lnTo>
                      <a:pt x="2106" y="1278"/>
                    </a:lnTo>
                    <a:lnTo>
                      <a:pt x="2120" y="1246"/>
                    </a:lnTo>
                    <a:lnTo>
                      <a:pt x="2134" y="1212"/>
                    </a:lnTo>
                    <a:lnTo>
                      <a:pt x="2146" y="1180"/>
                    </a:lnTo>
                    <a:lnTo>
                      <a:pt x="2154" y="1148"/>
                    </a:lnTo>
                    <a:lnTo>
                      <a:pt x="2154" y="1148"/>
                    </a:lnTo>
                    <a:close/>
                  </a:path>
                </a:pathLst>
              </a:custGeom>
              <a:gradFill>
                <a:gsLst>
                  <a:gs pos="0">
                    <a:srgbClr val="CBCBCB"/>
                  </a:gs>
                  <a:gs pos="13000">
                    <a:srgbClr val="5F5F5F"/>
                  </a:gs>
                  <a:gs pos="21001">
                    <a:srgbClr val="5F5F5F"/>
                  </a:gs>
                  <a:gs pos="57000">
                    <a:srgbClr val="F2F2F2"/>
                  </a:gs>
                  <a:gs pos="82001">
                    <a:srgbClr val="777777"/>
                  </a:gs>
                  <a:gs pos="100000">
                    <a:srgbClr val="EAEAEA"/>
                  </a:gs>
                </a:gsLst>
                <a:lin ang="12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51" name="Google Shape;651;p9"/>
              <p:cNvSpPr/>
              <p:nvPr/>
            </p:nvSpPr>
            <p:spPr>
              <a:xfrm>
                <a:off x="1268876" y="3438802"/>
                <a:ext cx="78284" cy="83720"/>
              </a:xfrm>
              <a:custGeom>
                <a:avLst/>
                <a:gdLst/>
                <a:ahLst/>
                <a:cxnLst/>
                <a:rect l="l" t="t" r="r" b="b"/>
                <a:pathLst>
                  <a:path w="144" h="154" extrusionOk="0">
                    <a:moveTo>
                      <a:pt x="60" y="154"/>
                    </a:moveTo>
                    <a:lnTo>
                      <a:pt x="0" y="96"/>
                    </a:lnTo>
                    <a:lnTo>
                      <a:pt x="0" y="96"/>
                    </a:lnTo>
                    <a:lnTo>
                      <a:pt x="0" y="92"/>
                    </a:lnTo>
                    <a:lnTo>
                      <a:pt x="4" y="80"/>
                    </a:lnTo>
                    <a:lnTo>
                      <a:pt x="12" y="62"/>
                    </a:lnTo>
                    <a:lnTo>
                      <a:pt x="20" y="52"/>
                    </a:lnTo>
                    <a:lnTo>
                      <a:pt x="28" y="42"/>
                    </a:lnTo>
                    <a:lnTo>
                      <a:pt x="28" y="42"/>
                    </a:lnTo>
                    <a:lnTo>
                      <a:pt x="48" y="24"/>
                    </a:lnTo>
                    <a:lnTo>
                      <a:pt x="66" y="10"/>
                    </a:lnTo>
                    <a:lnTo>
                      <a:pt x="84" y="0"/>
                    </a:lnTo>
                    <a:lnTo>
                      <a:pt x="144" y="58"/>
                    </a:lnTo>
                    <a:lnTo>
                      <a:pt x="144" y="58"/>
                    </a:lnTo>
                    <a:lnTo>
                      <a:pt x="132" y="70"/>
                    </a:lnTo>
                    <a:lnTo>
                      <a:pt x="118" y="82"/>
                    </a:lnTo>
                    <a:lnTo>
                      <a:pt x="98" y="102"/>
                    </a:lnTo>
                    <a:lnTo>
                      <a:pt x="98" y="102"/>
                    </a:lnTo>
                    <a:lnTo>
                      <a:pt x="80" y="126"/>
                    </a:lnTo>
                    <a:lnTo>
                      <a:pt x="68" y="142"/>
                    </a:lnTo>
                    <a:lnTo>
                      <a:pt x="60" y="154"/>
                    </a:lnTo>
                    <a:lnTo>
                      <a:pt x="60" y="154"/>
                    </a:lnTo>
                    <a:close/>
                  </a:path>
                </a:pathLst>
              </a:custGeom>
              <a:gradFill>
                <a:gsLst>
                  <a:gs pos="0">
                    <a:srgbClr val="CBCBCB"/>
                  </a:gs>
                  <a:gs pos="37000">
                    <a:srgbClr val="CBCBCB"/>
                  </a:gs>
                  <a:gs pos="72000">
                    <a:srgbClr val="5F5F5F"/>
                  </a:gs>
                  <a:gs pos="100000">
                    <a:srgbClr val="5F5F5F"/>
                  </a:gs>
                </a:gsLst>
                <a:lin ang="8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cxnSp>
          <p:nvCxnSpPr>
            <p:cNvPr id="652" name="Google Shape;652;p9"/>
            <p:cNvCxnSpPr/>
            <p:nvPr/>
          </p:nvCxnSpPr>
          <p:spPr>
            <a:xfrm>
              <a:off x="3071444" y="5243796"/>
              <a:ext cx="2456958" cy="0"/>
            </a:xfrm>
            <a:prstGeom prst="straightConnector1">
              <a:avLst/>
            </a:prstGeom>
            <a:noFill/>
            <a:ln w="12700" cap="flat" cmpd="sng">
              <a:solidFill>
                <a:srgbClr val="BFBFBF"/>
              </a:solidFill>
              <a:prstDash val="solid"/>
              <a:miter lim="800000"/>
              <a:headEnd type="none" w="sm" len="sm"/>
              <a:tailEnd type="none" w="sm" len="sm"/>
            </a:ln>
          </p:spPr>
        </p:cxnSp>
        <p:cxnSp>
          <p:nvCxnSpPr>
            <p:cNvPr id="653" name="Google Shape;653;p9"/>
            <p:cNvCxnSpPr/>
            <p:nvPr/>
          </p:nvCxnSpPr>
          <p:spPr>
            <a:xfrm>
              <a:off x="3646670" y="4700387"/>
              <a:ext cx="449538" cy="0"/>
            </a:xfrm>
            <a:prstGeom prst="straightConnector1">
              <a:avLst/>
            </a:prstGeom>
            <a:noFill/>
            <a:ln w="12700" cap="flat" cmpd="sng">
              <a:solidFill>
                <a:srgbClr val="BFBFBF"/>
              </a:solidFill>
              <a:prstDash val="solid"/>
              <a:miter lim="800000"/>
              <a:headEnd type="none" w="sm" len="sm"/>
              <a:tailEnd type="none" w="sm" len="sm"/>
            </a:ln>
          </p:spPr>
        </p:cxnSp>
        <p:sp>
          <p:nvSpPr>
            <p:cNvPr id="654" name="Google Shape;654;p9"/>
            <p:cNvSpPr/>
            <p:nvPr/>
          </p:nvSpPr>
          <p:spPr>
            <a:xfrm>
              <a:off x="3566320" y="1473200"/>
              <a:ext cx="2951406" cy="1285239"/>
            </a:xfrm>
            <a:prstGeom prst="roundRect">
              <a:avLst>
                <a:gd name="adj" fmla="val 4715"/>
              </a:avLst>
            </a:prstGeom>
            <a:solidFill>
              <a:srgbClr val="F2F2F2">
                <a:alpha val="48235"/>
              </a:srgbClr>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nvGrpSpPr>
            <p:cNvPr id="655" name="Google Shape;655;p9"/>
            <p:cNvGrpSpPr/>
            <p:nvPr/>
          </p:nvGrpSpPr>
          <p:grpSpPr>
            <a:xfrm>
              <a:off x="4836405" y="2072855"/>
              <a:ext cx="411237" cy="436016"/>
              <a:chOff x="5967413" y="-3362325"/>
              <a:chExt cx="1133475" cy="1454150"/>
            </a:xfrm>
          </p:grpSpPr>
          <p:sp>
            <p:nvSpPr>
              <p:cNvPr id="656" name="Google Shape;656;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57" name="Google Shape;657;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58" name="Google Shape;658;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59" name="Google Shape;659;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0" name="Google Shape;660;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1" name="Google Shape;661;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2" name="Google Shape;662;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3" name="Google Shape;663;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4" name="Google Shape;664;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5" name="Google Shape;665;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6" name="Google Shape;666;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7" name="Google Shape;667;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8" name="Google Shape;668;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69" name="Google Shape;669;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670" name="Google Shape;670;p9"/>
            <p:cNvGrpSpPr/>
            <p:nvPr/>
          </p:nvGrpSpPr>
          <p:grpSpPr>
            <a:xfrm>
              <a:off x="3989960" y="2072855"/>
              <a:ext cx="411237" cy="436016"/>
              <a:chOff x="5967413" y="-3362325"/>
              <a:chExt cx="1133475" cy="1454150"/>
            </a:xfrm>
          </p:grpSpPr>
          <p:sp>
            <p:nvSpPr>
              <p:cNvPr id="671" name="Google Shape;671;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72" name="Google Shape;672;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73" name="Google Shape;673;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74" name="Google Shape;674;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75" name="Google Shape;675;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76" name="Google Shape;676;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77" name="Google Shape;677;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78" name="Google Shape;678;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79" name="Google Shape;679;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80" name="Google Shape;680;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81" name="Google Shape;681;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82" name="Google Shape;682;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83" name="Google Shape;683;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84" name="Google Shape;684;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685" name="Google Shape;685;p9"/>
            <p:cNvGrpSpPr/>
            <p:nvPr/>
          </p:nvGrpSpPr>
          <p:grpSpPr>
            <a:xfrm>
              <a:off x="5682848" y="2072855"/>
              <a:ext cx="411237" cy="436016"/>
              <a:chOff x="5967413" y="-3362325"/>
              <a:chExt cx="1133475" cy="1454150"/>
            </a:xfrm>
          </p:grpSpPr>
          <p:sp>
            <p:nvSpPr>
              <p:cNvPr id="686" name="Google Shape;686;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87" name="Google Shape;687;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88" name="Google Shape;688;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89" name="Google Shape;689;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0" name="Google Shape;690;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1" name="Google Shape;691;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2" name="Google Shape;692;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3" name="Google Shape;693;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4" name="Google Shape;694;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5" name="Google Shape;695;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6" name="Google Shape;696;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7" name="Google Shape;697;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8" name="Google Shape;698;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699" name="Google Shape;699;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700" name="Google Shape;700;p9"/>
            <p:cNvSpPr/>
            <p:nvPr/>
          </p:nvSpPr>
          <p:spPr>
            <a:xfrm>
              <a:off x="662999" y="1473200"/>
              <a:ext cx="1767812" cy="4994274"/>
            </a:xfrm>
            <a:prstGeom prst="roundRect">
              <a:avLst>
                <a:gd name="adj" fmla="val 2742"/>
              </a:avLst>
            </a:prstGeom>
            <a:solidFill>
              <a:srgbClr val="D8E2F3">
                <a:alpha val="23137"/>
              </a:srgbClr>
            </a:solidFill>
            <a:ln w="12700" cap="flat" cmpd="sng">
              <a:solidFill>
                <a:srgbClr val="2D75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701" name="Google Shape;701;p9"/>
            <p:cNvSpPr/>
            <p:nvPr/>
          </p:nvSpPr>
          <p:spPr>
            <a:xfrm>
              <a:off x="2546455" y="1473200"/>
              <a:ext cx="904221" cy="1285239"/>
            </a:xfrm>
            <a:prstGeom prst="roundRect">
              <a:avLst>
                <a:gd name="adj" fmla="val 6956"/>
              </a:avLst>
            </a:prstGeom>
            <a:solidFill>
              <a:srgbClr val="F2F2F2">
                <a:alpha val="48235"/>
              </a:srgbClr>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702" name="Google Shape;702;p9"/>
            <p:cNvSpPr/>
            <p:nvPr/>
          </p:nvSpPr>
          <p:spPr>
            <a:xfrm>
              <a:off x="6633369" y="1473200"/>
              <a:ext cx="902859" cy="1285239"/>
            </a:xfrm>
            <a:prstGeom prst="roundRect">
              <a:avLst>
                <a:gd name="adj" fmla="val 4500"/>
              </a:avLst>
            </a:prstGeom>
            <a:solidFill>
              <a:srgbClr val="F2F2F2">
                <a:alpha val="48235"/>
              </a:srgbClr>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703" name="Google Shape;703;p9"/>
            <p:cNvSpPr/>
            <p:nvPr/>
          </p:nvSpPr>
          <p:spPr>
            <a:xfrm>
              <a:off x="2546455" y="1473200"/>
              <a:ext cx="904221" cy="454026"/>
            </a:xfrm>
            <a:prstGeom prst="round2SameRect">
              <a:avLst>
                <a:gd name="adj1" fmla="val 13520"/>
                <a:gd name="adj2" fmla="val 0"/>
              </a:avLst>
            </a:prstGeom>
            <a:gradFill>
              <a:gsLst>
                <a:gs pos="0">
                  <a:srgbClr val="D8D8D8"/>
                </a:gs>
                <a:gs pos="100000">
                  <a:srgbClr val="BFBFBF"/>
                </a:gs>
              </a:gsLst>
              <a:path path="circle">
                <a:fillToRect l="50000" t="50000" r="50000" b="50000"/>
              </a:path>
              <a:tileRect/>
            </a:gra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Input data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hosted at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LIGO Sites</a:t>
              </a:r>
              <a:endParaRPr sz="1400" b="0" i="0" u="none" strike="noStrike" cap="none">
                <a:solidFill>
                  <a:srgbClr val="000000"/>
                </a:solidFill>
                <a:latin typeface="Arial"/>
                <a:ea typeface="Arial"/>
                <a:cs typeface="Arial"/>
                <a:sym typeface="Arial"/>
              </a:endParaRPr>
            </a:p>
          </p:txBody>
        </p:sp>
        <p:sp>
          <p:nvSpPr>
            <p:cNvPr id="704" name="Google Shape;704;p9"/>
            <p:cNvSpPr/>
            <p:nvPr/>
          </p:nvSpPr>
          <p:spPr>
            <a:xfrm>
              <a:off x="3566319" y="1473200"/>
              <a:ext cx="2951407" cy="454026"/>
            </a:xfrm>
            <a:prstGeom prst="round2SameRect">
              <a:avLst>
                <a:gd name="adj1" fmla="val 9722"/>
                <a:gd name="adj2" fmla="val 0"/>
              </a:avLst>
            </a:prstGeom>
            <a:gradFill>
              <a:gsLst>
                <a:gs pos="0">
                  <a:srgbClr val="D8D8D8"/>
                </a:gs>
                <a:gs pos="100000">
                  <a:srgbClr val="BFBFBF"/>
                </a:gs>
              </a:gsLst>
              <a:path path="circle">
                <a:fillToRect l="50000" t="50000" r="50000" b="50000"/>
              </a:path>
              <a:tileRect/>
            </a:gra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1" i="0" u="none" strike="noStrike" cap="none">
                  <a:solidFill>
                    <a:srgbClr val="595959"/>
                  </a:solidFill>
                  <a:latin typeface="Roboto"/>
                  <a:ea typeface="Roboto"/>
                  <a:cs typeface="Roboto"/>
                  <a:sym typeface="Roboto"/>
                </a:rPr>
                <a:t>Nebraska GridFTP </a:t>
              </a:r>
              <a:r>
                <a:rPr lang="en-US" sz="1000" b="0" i="0" u="none" strike="noStrike" cap="none">
                  <a:solidFill>
                    <a:srgbClr val="595959"/>
                  </a:solidFill>
                  <a:latin typeface="Roboto"/>
                  <a:ea typeface="Roboto"/>
                  <a:cs typeface="Roboto"/>
                  <a:sym typeface="Roboto"/>
                </a:rPr>
                <a:t>Data staging server</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000"/>
                <a:buFont typeface="Arial"/>
                <a:buNone/>
              </a:pPr>
              <a:r>
                <a:rPr lang="en-US" sz="1000" b="1" i="0" u="none" strike="noStrike" cap="none">
                  <a:solidFill>
                    <a:srgbClr val="595959"/>
                  </a:solidFill>
                  <a:latin typeface="Roboto"/>
                  <a:ea typeface="Roboto"/>
                  <a:cs typeface="Roboto"/>
                  <a:sym typeface="Roboto"/>
                </a:rPr>
                <a:t>GridFTP, HTTP, SRM</a:t>
              </a:r>
              <a:endParaRPr sz="1000" b="0" i="0" u="none" strike="noStrike" cap="none">
                <a:solidFill>
                  <a:srgbClr val="595959"/>
                </a:solidFill>
                <a:latin typeface="Roboto"/>
                <a:ea typeface="Roboto"/>
                <a:cs typeface="Roboto"/>
                <a:sym typeface="Roboto"/>
              </a:endParaRPr>
            </a:p>
          </p:txBody>
        </p:sp>
        <p:sp>
          <p:nvSpPr>
            <p:cNvPr id="705" name="Google Shape;705;p9"/>
            <p:cNvSpPr/>
            <p:nvPr/>
          </p:nvSpPr>
          <p:spPr>
            <a:xfrm>
              <a:off x="6633369" y="1473200"/>
              <a:ext cx="904221" cy="454026"/>
            </a:xfrm>
            <a:prstGeom prst="round2SameRect">
              <a:avLst>
                <a:gd name="adj1" fmla="val 10494"/>
                <a:gd name="adj2" fmla="val 0"/>
              </a:avLst>
            </a:prstGeom>
            <a:gradFill>
              <a:gsLst>
                <a:gs pos="0">
                  <a:srgbClr val="D8D8D8"/>
                </a:gs>
                <a:gs pos="100000">
                  <a:srgbClr val="BFBFBF"/>
                </a:gs>
              </a:gsLst>
              <a:path path="circle">
                <a:fillToRect l="50000" t="50000" r="50000" b="50000"/>
              </a:path>
              <a:tileRect/>
            </a:gra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LIGO output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rgbClr val="595959"/>
                  </a:solidFill>
                  <a:latin typeface="Roboto"/>
                  <a:ea typeface="Roboto"/>
                  <a:cs typeface="Roboto"/>
                  <a:sym typeface="Roboto"/>
                </a:rPr>
                <a:t>data server</a:t>
              </a:r>
              <a:endParaRPr sz="1400" b="0" i="0" u="none" strike="noStrike" cap="none">
                <a:solidFill>
                  <a:srgbClr val="000000"/>
                </a:solidFill>
                <a:latin typeface="Arial"/>
                <a:ea typeface="Arial"/>
                <a:cs typeface="Arial"/>
                <a:sym typeface="Arial"/>
              </a:endParaRPr>
            </a:p>
          </p:txBody>
        </p:sp>
        <p:grpSp>
          <p:nvGrpSpPr>
            <p:cNvPr id="706" name="Google Shape;706;p9"/>
            <p:cNvGrpSpPr/>
            <p:nvPr/>
          </p:nvGrpSpPr>
          <p:grpSpPr>
            <a:xfrm>
              <a:off x="2718069" y="2049738"/>
              <a:ext cx="560992" cy="584782"/>
              <a:chOff x="2647094" y="1997728"/>
              <a:chExt cx="560992" cy="584782"/>
            </a:xfrm>
          </p:grpSpPr>
          <p:grpSp>
            <p:nvGrpSpPr>
              <p:cNvPr id="707" name="Google Shape;707;p9"/>
              <p:cNvGrpSpPr/>
              <p:nvPr/>
            </p:nvGrpSpPr>
            <p:grpSpPr>
              <a:xfrm>
                <a:off x="2857707" y="1997728"/>
                <a:ext cx="350379" cy="554248"/>
                <a:chOff x="1713881" y="205474"/>
                <a:chExt cx="1422719" cy="2250533"/>
              </a:xfrm>
            </p:grpSpPr>
            <p:sp>
              <p:nvSpPr>
                <p:cNvPr id="708" name="Google Shape;708;p9"/>
                <p:cNvSpPr/>
                <p:nvPr/>
              </p:nvSpPr>
              <p:spPr>
                <a:xfrm>
                  <a:off x="1713881" y="205474"/>
                  <a:ext cx="1273107" cy="2250533"/>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09" name="Google Shape;709;p9"/>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10" name="Google Shape;710;p9"/>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11" name="Google Shape;711;p9"/>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12" name="Google Shape;712;p9"/>
                <p:cNvSpPr/>
                <p:nvPr/>
              </p:nvSpPr>
              <p:spPr>
                <a:xfrm>
                  <a:off x="1713882" y="348793"/>
                  <a:ext cx="1164744" cy="2107213"/>
                </a:xfrm>
                <a:custGeom>
                  <a:avLst/>
                  <a:gdLst/>
                  <a:ahLst/>
                  <a:cxnLst/>
                  <a:rect l="l" t="t" r="r" b="b"/>
                  <a:pathLst>
                    <a:path w="3391403" h="561678" extrusionOk="0">
                      <a:moveTo>
                        <a:pt x="0" y="0"/>
                      </a:moveTo>
                      <a:lnTo>
                        <a:pt x="3391403" y="0"/>
                      </a:lnTo>
                      <a:lnTo>
                        <a:pt x="0" y="561678"/>
                      </a:lnTo>
                      <a:lnTo>
                        <a:pt x="0" y="0"/>
                      </a:lnTo>
                      <a:close/>
                    </a:path>
                  </a:pathLst>
                </a:custGeom>
                <a:gradFill>
                  <a:gsLst>
                    <a:gs pos="0">
                      <a:srgbClr val="BFBFBF">
                        <a:alpha val="13333"/>
                      </a:srgbClr>
                    </a:gs>
                    <a:gs pos="24000">
                      <a:srgbClr val="BFBFBF">
                        <a:alpha val="13333"/>
                      </a:srgbClr>
                    </a:gs>
                    <a:gs pos="100000">
                      <a:srgbClr val="262626">
                        <a:alpha val="0"/>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713" name="Google Shape;713;p9"/>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14" name="Google Shape;714;p9"/>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grpSp>
          <p:grpSp>
            <p:nvGrpSpPr>
              <p:cNvPr id="715" name="Google Shape;715;p9"/>
              <p:cNvGrpSpPr/>
              <p:nvPr/>
            </p:nvGrpSpPr>
            <p:grpSpPr>
              <a:xfrm>
                <a:off x="2647094" y="2284705"/>
                <a:ext cx="280880" cy="297805"/>
                <a:chOff x="5967413" y="-3362325"/>
                <a:chExt cx="1133475" cy="1454150"/>
              </a:xfrm>
            </p:grpSpPr>
            <p:sp>
              <p:nvSpPr>
                <p:cNvPr id="716" name="Google Shape;716;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17" name="Google Shape;717;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18" name="Google Shape;718;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19" name="Google Shape;719;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0" name="Google Shape;720;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1" name="Google Shape;721;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2" name="Google Shape;722;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3" name="Google Shape;723;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4" name="Google Shape;724;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5" name="Google Shape;725;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6" name="Google Shape;726;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7" name="Google Shape;727;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8" name="Google Shape;728;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29" name="Google Shape;729;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grpSp>
          <p:nvGrpSpPr>
            <p:cNvPr id="730" name="Google Shape;730;p9"/>
            <p:cNvGrpSpPr/>
            <p:nvPr/>
          </p:nvGrpSpPr>
          <p:grpSpPr>
            <a:xfrm>
              <a:off x="6804983" y="2049738"/>
              <a:ext cx="560992" cy="584782"/>
              <a:chOff x="2647094" y="1997728"/>
              <a:chExt cx="560992" cy="584782"/>
            </a:xfrm>
          </p:grpSpPr>
          <p:grpSp>
            <p:nvGrpSpPr>
              <p:cNvPr id="731" name="Google Shape;731;p9"/>
              <p:cNvGrpSpPr/>
              <p:nvPr/>
            </p:nvGrpSpPr>
            <p:grpSpPr>
              <a:xfrm>
                <a:off x="2857707" y="1997728"/>
                <a:ext cx="350379" cy="554248"/>
                <a:chOff x="1713881" y="205474"/>
                <a:chExt cx="1422719" cy="2250533"/>
              </a:xfrm>
            </p:grpSpPr>
            <p:sp>
              <p:nvSpPr>
                <p:cNvPr id="732" name="Google Shape;732;p9"/>
                <p:cNvSpPr/>
                <p:nvPr/>
              </p:nvSpPr>
              <p:spPr>
                <a:xfrm>
                  <a:off x="1713881" y="205474"/>
                  <a:ext cx="1273107" cy="2250533"/>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33" name="Google Shape;733;p9"/>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34" name="Google Shape;734;p9"/>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35" name="Google Shape;735;p9"/>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36" name="Google Shape;736;p9"/>
                <p:cNvSpPr/>
                <p:nvPr/>
              </p:nvSpPr>
              <p:spPr>
                <a:xfrm>
                  <a:off x="1713882" y="348793"/>
                  <a:ext cx="1164744" cy="2107213"/>
                </a:xfrm>
                <a:custGeom>
                  <a:avLst/>
                  <a:gdLst/>
                  <a:ahLst/>
                  <a:cxnLst/>
                  <a:rect l="l" t="t" r="r" b="b"/>
                  <a:pathLst>
                    <a:path w="3391403" h="561678" extrusionOk="0">
                      <a:moveTo>
                        <a:pt x="0" y="0"/>
                      </a:moveTo>
                      <a:lnTo>
                        <a:pt x="3391403" y="0"/>
                      </a:lnTo>
                      <a:lnTo>
                        <a:pt x="0" y="561678"/>
                      </a:lnTo>
                      <a:lnTo>
                        <a:pt x="0" y="0"/>
                      </a:lnTo>
                      <a:close/>
                    </a:path>
                  </a:pathLst>
                </a:custGeom>
                <a:gradFill>
                  <a:gsLst>
                    <a:gs pos="0">
                      <a:srgbClr val="BFBFBF">
                        <a:alpha val="13333"/>
                      </a:srgbClr>
                    </a:gs>
                    <a:gs pos="24000">
                      <a:srgbClr val="BFBFBF">
                        <a:alpha val="13333"/>
                      </a:srgbClr>
                    </a:gs>
                    <a:gs pos="100000">
                      <a:srgbClr val="262626">
                        <a:alpha val="0"/>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737" name="Google Shape;737;p9"/>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738" name="Google Shape;738;p9"/>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grpSp>
          <p:grpSp>
            <p:nvGrpSpPr>
              <p:cNvPr id="739" name="Google Shape;739;p9"/>
              <p:cNvGrpSpPr/>
              <p:nvPr/>
            </p:nvGrpSpPr>
            <p:grpSpPr>
              <a:xfrm>
                <a:off x="2647094" y="2284705"/>
                <a:ext cx="280880" cy="297805"/>
                <a:chOff x="5967413" y="-3362325"/>
                <a:chExt cx="1133475" cy="1454150"/>
              </a:xfrm>
            </p:grpSpPr>
            <p:sp>
              <p:nvSpPr>
                <p:cNvPr id="740" name="Google Shape;740;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41" name="Google Shape;741;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42" name="Google Shape;742;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43" name="Google Shape;743;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44" name="Google Shape;744;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45" name="Google Shape;745;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46" name="Google Shape;746;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47" name="Google Shape;747;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48" name="Google Shape;748;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49" name="Google Shape;749;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50" name="Google Shape;750;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51" name="Google Shape;751;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52" name="Google Shape;752;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53" name="Google Shape;753;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sp>
          <p:nvSpPr>
            <p:cNvPr id="754" name="Google Shape;754;p9"/>
            <p:cNvSpPr txBox="1"/>
            <p:nvPr/>
          </p:nvSpPr>
          <p:spPr>
            <a:xfrm>
              <a:off x="3958087" y="2590481"/>
              <a:ext cx="480159" cy="9233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rgbClr val="3F3F3F"/>
                  </a:solidFill>
                  <a:latin typeface="Roboto"/>
                  <a:ea typeface="Roboto"/>
                  <a:cs typeface="Roboto"/>
                  <a:sym typeface="Roboto"/>
                </a:rPr>
                <a:t>Input Files</a:t>
              </a:r>
              <a:endParaRPr sz="700" b="1" i="0" u="none" strike="noStrike" cap="none">
                <a:solidFill>
                  <a:srgbClr val="3F3F3F"/>
                </a:solidFill>
                <a:latin typeface="Roboto"/>
                <a:ea typeface="Roboto"/>
                <a:cs typeface="Roboto"/>
                <a:sym typeface="Roboto"/>
              </a:endParaRPr>
            </a:p>
          </p:txBody>
        </p:sp>
        <p:sp>
          <p:nvSpPr>
            <p:cNvPr id="755" name="Google Shape;755;p9"/>
            <p:cNvSpPr txBox="1"/>
            <p:nvPr/>
          </p:nvSpPr>
          <p:spPr>
            <a:xfrm>
              <a:off x="4700553" y="2590481"/>
              <a:ext cx="698793" cy="9233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rgbClr val="3F3F3F"/>
                  </a:solidFill>
                  <a:latin typeface="Roboto"/>
                  <a:ea typeface="Roboto"/>
                  <a:cs typeface="Roboto"/>
                  <a:sym typeface="Roboto"/>
                </a:rPr>
                <a:t>Intermediate Files</a:t>
              </a:r>
              <a:endParaRPr sz="700" b="1" i="0" u="none" strike="noStrike" cap="none">
                <a:solidFill>
                  <a:srgbClr val="3F3F3F"/>
                </a:solidFill>
                <a:latin typeface="Roboto"/>
                <a:ea typeface="Roboto"/>
                <a:cs typeface="Roboto"/>
                <a:sym typeface="Roboto"/>
              </a:endParaRPr>
            </a:p>
          </p:txBody>
        </p:sp>
        <p:sp>
          <p:nvSpPr>
            <p:cNvPr id="756" name="Google Shape;756;p9"/>
            <p:cNvSpPr txBox="1"/>
            <p:nvPr/>
          </p:nvSpPr>
          <p:spPr>
            <a:xfrm>
              <a:off x="5543401" y="2590481"/>
              <a:ext cx="698793" cy="9233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rgbClr val="3F3F3F"/>
                  </a:solidFill>
                  <a:latin typeface="Roboto"/>
                  <a:ea typeface="Roboto"/>
                  <a:cs typeface="Roboto"/>
                  <a:sym typeface="Roboto"/>
                </a:rPr>
                <a:t>Produced Dataser</a:t>
              </a:r>
              <a:endParaRPr sz="700" b="1" i="0" u="none" strike="noStrike" cap="none">
                <a:solidFill>
                  <a:srgbClr val="3F3F3F"/>
                </a:solidFill>
                <a:latin typeface="Roboto"/>
                <a:ea typeface="Roboto"/>
                <a:cs typeface="Roboto"/>
                <a:sym typeface="Roboto"/>
              </a:endParaRPr>
            </a:p>
          </p:txBody>
        </p:sp>
        <p:cxnSp>
          <p:nvCxnSpPr>
            <p:cNvPr id="757" name="Google Shape;757;p9"/>
            <p:cNvCxnSpPr/>
            <p:nvPr/>
          </p:nvCxnSpPr>
          <p:spPr>
            <a:xfrm>
              <a:off x="4618801" y="2074936"/>
              <a:ext cx="0" cy="420155"/>
            </a:xfrm>
            <a:prstGeom prst="straightConnector1">
              <a:avLst/>
            </a:prstGeom>
            <a:noFill/>
            <a:ln w="12700" cap="flat" cmpd="sng">
              <a:solidFill>
                <a:srgbClr val="D8D8D8"/>
              </a:solidFill>
              <a:prstDash val="solid"/>
              <a:miter lim="800000"/>
              <a:headEnd type="none" w="sm" len="sm"/>
              <a:tailEnd type="none" w="sm" len="sm"/>
            </a:ln>
          </p:spPr>
        </p:cxnSp>
        <p:cxnSp>
          <p:nvCxnSpPr>
            <p:cNvPr id="758" name="Google Shape;758;p9"/>
            <p:cNvCxnSpPr/>
            <p:nvPr/>
          </p:nvCxnSpPr>
          <p:spPr>
            <a:xfrm>
              <a:off x="5465246" y="2074936"/>
              <a:ext cx="0" cy="420155"/>
            </a:xfrm>
            <a:prstGeom prst="straightConnector1">
              <a:avLst/>
            </a:prstGeom>
            <a:noFill/>
            <a:ln w="12700" cap="flat" cmpd="sng">
              <a:solidFill>
                <a:srgbClr val="D8D8D8"/>
              </a:solidFill>
              <a:prstDash val="solid"/>
              <a:miter lim="800000"/>
              <a:headEnd type="none" w="sm" len="sm"/>
              <a:tailEnd type="none" w="sm" len="sm"/>
            </a:ln>
          </p:spPr>
        </p:cxnSp>
        <p:sp>
          <p:nvSpPr>
            <p:cNvPr id="759" name="Google Shape;759;p9"/>
            <p:cNvSpPr txBox="1"/>
            <p:nvPr/>
          </p:nvSpPr>
          <p:spPr>
            <a:xfrm>
              <a:off x="3174750" y="2917961"/>
              <a:ext cx="818601" cy="23805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600"/>
                <a:buFont typeface="Arial"/>
                <a:buNone/>
              </a:pPr>
              <a:r>
                <a:rPr lang="en-US" sz="600" b="0" i="1" u="none" strike="noStrike" cap="none">
                  <a:solidFill>
                    <a:srgbClr val="3F3F3F"/>
                  </a:solidFill>
                  <a:latin typeface="Roboto"/>
                  <a:ea typeface="Roboto"/>
                  <a:cs typeface="Roboto"/>
                  <a:sym typeface="Roboto"/>
                </a:rPr>
                <a:t>Workflow stagein Job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1" u="none" strike="noStrike" cap="none">
                  <a:solidFill>
                    <a:srgbClr val="3F3F3F"/>
                  </a:solidFill>
                  <a:latin typeface="Roboto"/>
                  <a:ea typeface="Roboto"/>
                  <a:cs typeface="Roboto"/>
                  <a:sym typeface="Roboto"/>
                </a:rPr>
                <a:t>stages in the input data for workflow from user server</a:t>
              </a:r>
              <a:endParaRPr sz="600" b="0" i="1" u="none" strike="noStrike" cap="none">
                <a:solidFill>
                  <a:srgbClr val="3F3F3F"/>
                </a:solidFill>
                <a:latin typeface="Roboto"/>
                <a:ea typeface="Roboto"/>
                <a:cs typeface="Roboto"/>
                <a:sym typeface="Roboto"/>
              </a:endParaRPr>
            </a:p>
          </p:txBody>
        </p:sp>
        <p:sp>
          <p:nvSpPr>
            <p:cNvPr id="760" name="Google Shape;760;p9"/>
            <p:cNvSpPr txBox="1"/>
            <p:nvPr/>
          </p:nvSpPr>
          <p:spPr>
            <a:xfrm>
              <a:off x="4664702" y="2850756"/>
              <a:ext cx="1093021" cy="31740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600"/>
                <a:buFont typeface="Arial"/>
                <a:buNone/>
              </a:pPr>
              <a:r>
                <a:rPr lang="en-US" sz="600" b="0" i="1" u="none" strike="noStrike" cap="none">
                  <a:solidFill>
                    <a:srgbClr val="3F3F3F"/>
                  </a:solidFill>
                  <a:latin typeface="Roboto"/>
                  <a:ea typeface="Roboto"/>
                  <a:cs typeface="Roboto"/>
                  <a:sym typeface="Roboto"/>
                </a:rPr>
                <a:t>PegassusLife instance looks up input data on the compute node/ CVMFS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1" u="none" strike="noStrike" cap="none">
                  <a:solidFill>
                    <a:srgbClr val="3F3F3F"/>
                  </a:solidFill>
                  <a:latin typeface="Roboto"/>
                  <a:ea typeface="Roboto"/>
                  <a:cs typeface="Roboto"/>
                  <a:sym typeface="Roboto"/>
                </a:rPr>
                <a:t>If not present, stage-in data from remote data staging server</a:t>
              </a:r>
              <a:endParaRPr sz="600" b="0" i="1" u="none" strike="noStrike" cap="none">
                <a:solidFill>
                  <a:srgbClr val="3F3F3F"/>
                </a:solidFill>
                <a:latin typeface="Roboto"/>
                <a:ea typeface="Roboto"/>
                <a:cs typeface="Roboto"/>
                <a:sym typeface="Roboto"/>
              </a:endParaRPr>
            </a:p>
          </p:txBody>
        </p:sp>
        <p:sp>
          <p:nvSpPr>
            <p:cNvPr id="761" name="Google Shape;761;p9"/>
            <p:cNvSpPr txBox="1"/>
            <p:nvPr/>
          </p:nvSpPr>
          <p:spPr>
            <a:xfrm>
              <a:off x="6241234" y="2890431"/>
              <a:ext cx="988930" cy="23805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600"/>
                <a:buFont typeface="Arial"/>
                <a:buNone/>
              </a:pPr>
              <a:r>
                <a:rPr lang="en-US" sz="600" b="0" i="1" u="none" strike="noStrike" cap="none">
                  <a:solidFill>
                    <a:srgbClr val="3F3F3F"/>
                  </a:solidFill>
                  <a:latin typeface="Roboto"/>
                  <a:ea typeface="Roboto"/>
                  <a:cs typeface="Roboto"/>
                  <a:sym typeface="Roboto"/>
                </a:rPr>
                <a:t>Workflow Stageout Job stages produced data from data staging server to LIGO Output Data Server</a:t>
              </a:r>
              <a:endParaRPr sz="600" b="0" i="1" u="none" strike="noStrike" cap="none">
                <a:solidFill>
                  <a:srgbClr val="3F3F3F"/>
                </a:solidFill>
                <a:latin typeface="Roboto"/>
                <a:ea typeface="Roboto"/>
                <a:cs typeface="Roboto"/>
                <a:sym typeface="Roboto"/>
              </a:endParaRPr>
            </a:p>
          </p:txBody>
        </p:sp>
        <p:sp>
          <p:nvSpPr>
            <p:cNvPr id="762" name="Google Shape;762;p9"/>
            <p:cNvSpPr/>
            <p:nvPr/>
          </p:nvSpPr>
          <p:spPr>
            <a:xfrm>
              <a:off x="2781605" y="2801705"/>
              <a:ext cx="1396146" cy="415503"/>
            </a:xfrm>
            <a:custGeom>
              <a:avLst/>
              <a:gdLst/>
              <a:ahLst/>
              <a:cxnLst/>
              <a:rect l="l" t="t" r="r" b="b"/>
              <a:pathLst>
                <a:path w="1223616" h="1107837" extrusionOk="0">
                  <a:moveTo>
                    <a:pt x="1223616" y="0"/>
                  </a:moveTo>
                  <a:lnTo>
                    <a:pt x="1223616" y="1107838"/>
                  </a:lnTo>
                  <a:lnTo>
                    <a:pt x="0" y="1107838"/>
                  </a:lnTo>
                  <a:lnTo>
                    <a:pt x="0" y="0"/>
                  </a:lnTo>
                </a:path>
              </a:pathLst>
            </a:custGeom>
            <a:noFill/>
            <a:ln w="9525" cap="flat" cmpd="sng">
              <a:solidFill>
                <a:srgbClr val="A5A5A5"/>
              </a:solidFill>
              <a:prstDash val="dot"/>
              <a:miter lim="800000"/>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763" name="Google Shape;763;p9"/>
            <p:cNvSpPr txBox="1"/>
            <p:nvPr/>
          </p:nvSpPr>
          <p:spPr>
            <a:xfrm>
              <a:off x="2979228" y="2863981"/>
              <a:ext cx="154616" cy="29095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Roboto"/>
                  <a:ea typeface="Roboto"/>
                  <a:cs typeface="Roboto"/>
                  <a:sym typeface="Roboto"/>
                </a:rPr>
                <a:t>1</a:t>
              </a:r>
              <a:endParaRPr sz="2200" b="1" i="0" u="none" strike="noStrike" cap="none">
                <a:solidFill>
                  <a:srgbClr val="3F3F3F"/>
                </a:solidFill>
                <a:latin typeface="Roboto"/>
                <a:ea typeface="Roboto"/>
                <a:cs typeface="Roboto"/>
                <a:sym typeface="Roboto"/>
              </a:endParaRPr>
            </a:p>
          </p:txBody>
        </p:sp>
        <p:sp>
          <p:nvSpPr>
            <p:cNvPr id="764" name="Google Shape;764;p9"/>
            <p:cNvSpPr/>
            <p:nvPr/>
          </p:nvSpPr>
          <p:spPr>
            <a:xfrm>
              <a:off x="5900973" y="2801705"/>
              <a:ext cx="1401469" cy="415503"/>
            </a:xfrm>
            <a:custGeom>
              <a:avLst/>
              <a:gdLst/>
              <a:ahLst/>
              <a:cxnLst/>
              <a:rect l="l" t="t" r="r" b="b"/>
              <a:pathLst>
                <a:path w="1223616" h="1107837" extrusionOk="0">
                  <a:moveTo>
                    <a:pt x="1223616" y="0"/>
                  </a:moveTo>
                  <a:lnTo>
                    <a:pt x="1223616" y="1107838"/>
                  </a:lnTo>
                  <a:lnTo>
                    <a:pt x="0" y="1107838"/>
                  </a:lnTo>
                  <a:lnTo>
                    <a:pt x="0" y="0"/>
                  </a:lnTo>
                </a:path>
              </a:pathLst>
            </a:custGeom>
            <a:noFill/>
            <a:ln w="9525" cap="flat" cmpd="sng">
              <a:solidFill>
                <a:srgbClr val="A5A5A5"/>
              </a:solidFill>
              <a:prstDash val="dot"/>
              <a:miter lim="800000"/>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765" name="Google Shape;765;p9"/>
            <p:cNvSpPr txBox="1"/>
            <p:nvPr/>
          </p:nvSpPr>
          <p:spPr>
            <a:xfrm>
              <a:off x="6014340" y="2863981"/>
              <a:ext cx="154616" cy="29095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Roboto"/>
                  <a:ea typeface="Roboto"/>
                  <a:cs typeface="Roboto"/>
                  <a:sym typeface="Roboto"/>
                </a:rPr>
                <a:t>4</a:t>
              </a:r>
              <a:endParaRPr sz="2200" b="1" i="0" u="none" strike="noStrike" cap="none">
                <a:solidFill>
                  <a:srgbClr val="3F3F3F"/>
                </a:solidFill>
                <a:latin typeface="Roboto"/>
                <a:ea typeface="Roboto"/>
                <a:cs typeface="Roboto"/>
                <a:sym typeface="Roboto"/>
              </a:endParaRPr>
            </a:p>
          </p:txBody>
        </p:sp>
        <p:sp>
          <p:nvSpPr>
            <p:cNvPr id="766" name="Google Shape;766;p9"/>
            <p:cNvSpPr txBox="1"/>
            <p:nvPr/>
          </p:nvSpPr>
          <p:spPr>
            <a:xfrm>
              <a:off x="2737854" y="3675467"/>
              <a:ext cx="1152825" cy="41659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6CAF27"/>
                  </a:solidFill>
                  <a:latin typeface="Roboto"/>
                  <a:ea typeface="Roboto"/>
                  <a:cs typeface="Roboto"/>
                  <a:sym typeface="Roboto"/>
                </a:rPr>
                <a:t>Nodes from OSG &amp;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6CAF27"/>
                  </a:solidFill>
                  <a:latin typeface="Roboto"/>
                  <a:ea typeface="Roboto"/>
                  <a:cs typeface="Roboto"/>
                  <a:sym typeface="Roboto"/>
                </a:rPr>
                <a:t>LIGO Sites managed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6CAF27"/>
                  </a:solidFill>
                  <a:latin typeface="Roboto"/>
                  <a:ea typeface="Roboto"/>
                  <a:cs typeface="Roboto"/>
                  <a:sym typeface="Roboto"/>
                </a:rPr>
                <a:t>By Glidein WMS </a:t>
              </a:r>
              <a:endParaRPr sz="1050" b="1" i="0" u="none" strike="noStrike" cap="none">
                <a:solidFill>
                  <a:srgbClr val="6CAF27"/>
                </a:solidFill>
                <a:latin typeface="Roboto"/>
                <a:ea typeface="Roboto"/>
                <a:cs typeface="Roboto"/>
                <a:sym typeface="Roboto"/>
              </a:endParaRPr>
            </a:p>
          </p:txBody>
        </p:sp>
        <p:sp>
          <p:nvSpPr>
            <p:cNvPr id="767" name="Google Shape;767;p9"/>
            <p:cNvSpPr/>
            <p:nvPr/>
          </p:nvSpPr>
          <p:spPr>
            <a:xfrm>
              <a:off x="4524262" y="3483520"/>
              <a:ext cx="1035522" cy="195976"/>
            </a:xfrm>
            <a:prstGeom prst="roundRect">
              <a:avLst>
                <a:gd name="adj" fmla="val 16667"/>
              </a:avLst>
            </a:prstGeom>
            <a:solidFill>
              <a:schemeClr val="lt1"/>
            </a:solidFill>
            <a:ln w="9525" cap="flat" cmpd="sng">
              <a:solidFill>
                <a:srgbClr val="6CAF2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a:ea typeface="Roboto"/>
                  <a:cs typeface="Roboto"/>
                  <a:sym typeface="Roboto"/>
                </a:rPr>
                <a:t>HTTP Squid Cache</a:t>
              </a:r>
              <a:endParaRPr sz="800" b="0" i="0" u="none" strike="noStrike" cap="none">
                <a:solidFill>
                  <a:srgbClr val="3F3F3F"/>
                </a:solidFill>
                <a:latin typeface="Roboto"/>
                <a:ea typeface="Roboto"/>
                <a:cs typeface="Roboto"/>
                <a:sym typeface="Roboto"/>
              </a:endParaRPr>
            </a:p>
          </p:txBody>
        </p:sp>
        <p:sp>
          <p:nvSpPr>
            <p:cNvPr id="768" name="Google Shape;768;p9"/>
            <p:cNvSpPr txBox="1"/>
            <p:nvPr/>
          </p:nvSpPr>
          <p:spPr>
            <a:xfrm>
              <a:off x="6195281" y="3723452"/>
              <a:ext cx="988930" cy="23805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600"/>
                <a:buFont typeface="Arial"/>
                <a:buNone/>
              </a:pPr>
              <a:r>
                <a:rPr lang="en-US" sz="600" b="0" i="1" u="none" strike="noStrike" cap="none">
                  <a:solidFill>
                    <a:srgbClr val="3F3F3F"/>
                  </a:solidFill>
                  <a:latin typeface="Roboto"/>
                  <a:ea typeface="Roboto"/>
                  <a:cs typeface="Roboto"/>
                  <a:sym typeface="Roboto"/>
                </a:rPr>
                <a:t>Pegasus lite instance stages out job output data from worker node to data staging server </a:t>
              </a:r>
              <a:endParaRPr sz="600" b="0" i="1" u="none" strike="noStrike" cap="none">
                <a:solidFill>
                  <a:srgbClr val="3F3F3F"/>
                </a:solidFill>
                <a:latin typeface="Roboto"/>
                <a:ea typeface="Roboto"/>
                <a:cs typeface="Roboto"/>
                <a:sym typeface="Roboto"/>
              </a:endParaRPr>
            </a:p>
          </p:txBody>
        </p:sp>
        <p:sp>
          <p:nvSpPr>
            <p:cNvPr id="769" name="Google Shape;769;p9"/>
            <p:cNvSpPr txBox="1"/>
            <p:nvPr/>
          </p:nvSpPr>
          <p:spPr>
            <a:xfrm>
              <a:off x="5968387" y="3697003"/>
              <a:ext cx="154616" cy="29095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Roboto"/>
                  <a:ea typeface="Roboto"/>
                  <a:cs typeface="Roboto"/>
                  <a:sym typeface="Roboto"/>
                </a:rPr>
                <a:t>3</a:t>
              </a:r>
              <a:endParaRPr sz="2200" b="1" i="0" u="none" strike="noStrike" cap="none">
                <a:solidFill>
                  <a:srgbClr val="3F3F3F"/>
                </a:solidFill>
                <a:latin typeface="Roboto"/>
                <a:ea typeface="Roboto"/>
                <a:cs typeface="Roboto"/>
                <a:sym typeface="Roboto"/>
              </a:endParaRPr>
            </a:p>
          </p:txBody>
        </p:sp>
        <p:grpSp>
          <p:nvGrpSpPr>
            <p:cNvPr id="770" name="Google Shape;770;p9"/>
            <p:cNvGrpSpPr/>
            <p:nvPr/>
          </p:nvGrpSpPr>
          <p:grpSpPr>
            <a:xfrm>
              <a:off x="2910105" y="5045397"/>
              <a:ext cx="376960" cy="448655"/>
              <a:chOff x="2700529" y="5095926"/>
              <a:chExt cx="376960" cy="448655"/>
            </a:xfrm>
          </p:grpSpPr>
          <p:grpSp>
            <p:nvGrpSpPr>
              <p:cNvPr id="771" name="Google Shape;771;p9"/>
              <p:cNvGrpSpPr/>
              <p:nvPr/>
            </p:nvGrpSpPr>
            <p:grpSpPr>
              <a:xfrm>
                <a:off x="2700529" y="5095926"/>
                <a:ext cx="376960" cy="448655"/>
                <a:chOff x="2939671" y="4395131"/>
                <a:chExt cx="376960" cy="448655"/>
              </a:xfrm>
            </p:grpSpPr>
            <p:grpSp>
              <p:nvGrpSpPr>
                <p:cNvPr id="772" name="Google Shape;772;p9"/>
                <p:cNvGrpSpPr/>
                <p:nvPr/>
              </p:nvGrpSpPr>
              <p:grpSpPr>
                <a:xfrm>
                  <a:off x="3040778" y="4395131"/>
                  <a:ext cx="275853" cy="376767"/>
                  <a:chOff x="3040778" y="4395131"/>
                  <a:chExt cx="275853" cy="376767"/>
                </a:xfrm>
              </p:grpSpPr>
              <p:sp>
                <p:nvSpPr>
                  <p:cNvPr id="773" name="Google Shape;773;p9"/>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74" name="Google Shape;774;p9"/>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75" name="Google Shape;775;p9"/>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76" name="Google Shape;776;p9"/>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77" name="Google Shape;777;p9"/>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78" name="Google Shape;778;p9"/>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79" name="Google Shape;779;p9"/>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80" name="Google Shape;780;p9"/>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81" name="Google Shape;781;p9"/>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782" name="Google Shape;782;p9"/>
                <p:cNvGrpSpPr/>
                <p:nvPr/>
              </p:nvGrpSpPr>
              <p:grpSpPr>
                <a:xfrm>
                  <a:off x="2939671" y="4689883"/>
                  <a:ext cx="145155" cy="153903"/>
                  <a:chOff x="5967413" y="-3362325"/>
                  <a:chExt cx="1133475" cy="1454150"/>
                </a:xfrm>
              </p:grpSpPr>
              <p:sp>
                <p:nvSpPr>
                  <p:cNvPr id="783" name="Google Shape;783;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84" name="Google Shape;784;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85" name="Google Shape;785;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86" name="Google Shape;786;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87" name="Google Shape;787;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88" name="Google Shape;788;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89" name="Google Shape;789;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90" name="Google Shape;790;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91" name="Google Shape;791;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92" name="Google Shape;792;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93" name="Google Shape;793;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94" name="Google Shape;794;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95" name="Google Shape;795;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796" name="Google Shape;796;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sp>
            <p:nvSpPr>
              <p:cNvPr id="797" name="Google Shape;797;p9"/>
              <p:cNvSpPr txBox="1"/>
              <p:nvPr/>
            </p:nvSpPr>
            <p:spPr>
              <a:xfrm>
                <a:off x="2866069" y="5491069"/>
                <a:ext cx="92696" cy="5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grpSp>
          <p:nvGrpSpPr>
            <p:cNvPr id="798" name="Google Shape;798;p9"/>
            <p:cNvGrpSpPr/>
            <p:nvPr/>
          </p:nvGrpSpPr>
          <p:grpSpPr>
            <a:xfrm>
              <a:off x="3381262" y="5045397"/>
              <a:ext cx="376960" cy="448655"/>
              <a:chOff x="2700529" y="5095926"/>
              <a:chExt cx="376960" cy="448655"/>
            </a:xfrm>
          </p:grpSpPr>
          <p:grpSp>
            <p:nvGrpSpPr>
              <p:cNvPr id="799" name="Google Shape;799;p9"/>
              <p:cNvGrpSpPr/>
              <p:nvPr/>
            </p:nvGrpSpPr>
            <p:grpSpPr>
              <a:xfrm>
                <a:off x="2700529" y="5095926"/>
                <a:ext cx="376960" cy="448655"/>
                <a:chOff x="2939671" y="4395131"/>
                <a:chExt cx="376960" cy="448655"/>
              </a:xfrm>
            </p:grpSpPr>
            <p:grpSp>
              <p:nvGrpSpPr>
                <p:cNvPr id="800" name="Google Shape;800;p9"/>
                <p:cNvGrpSpPr/>
                <p:nvPr/>
              </p:nvGrpSpPr>
              <p:grpSpPr>
                <a:xfrm>
                  <a:off x="3040778" y="4395131"/>
                  <a:ext cx="275853" cy="376767"/>
                  <a:chOff x="3040778" y="4395131"/>
                  <a:chExt cx="275853" cy="376767"/>
                </a:xfrm>
              </p:grpSpPr>
              <p:sp>
                <p:nvSpPr>
                  <p:cNvPr id="801" name="Google Shape;801;p9"/>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02" name="Google Shape;802;p9"/>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03" name="Google Shape;803;p9"/>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04" name="Google Shape;804;p9"/>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05" name="Google Shape;805;p9"/>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06" name="Google Shape;806;p9"/>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07" name="Google Shape;807;p9"/>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08" name="Google Shape;808;p9"/>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09" name="Google Shape;809;p9"/>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810" name="Google Shape;810;p9"/>
                <p:cNvGrpSpPr/>
                <p:nvPr/>
              </p:nvGrpSpPr>
              <p:grpSpPr>
                <a:xfrm>
                  <a:off x="2939671" y="4689883"/>
                  <a:ext cx="145155" cy="153903"/>
                  <a:chOff x="5967413" y="-3362325"/>
                  <a:chExt cx="1133475" cy="1454150"/>
                </a:xfrm>
              </p:grpSpPr>
              <p:sp>
                <p:nvSpPr>
                  <p:cNvPr id="811" name="Google Shape;811;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12" name="Google Shape;812;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13" name="Google Shape;813;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14" name="Google Shape;814;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15" name="Google Shape;815;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16" name="Google Shape;816;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17" name="Google Shape;817;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18" name="Google Shape;818;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19" name="Google Shape;819;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20" name="Google Shape;820;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21" name="Google Shape;821;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22" name="Google Shape;822;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23" name="Google Shape;823;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24" name="Google Shape;824;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sp>
            <p:nvSpPr>
              <p:cNvPr id="825" name="Google Shape;825;p9"/>
              <p:cNvSpPr txBox="1"/>
              <p:nvPr/>
            </p:nvSpPr>
            <p:spPr>
              <a:xfrm>
                <a:off x="2866069" y="5491069"/>
                <a:ext cx="92696" cy="5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grpSp>
          <p:nvGrpSpPr>
            <p:cNvPr id="826" name="Google Shape;826;p9"/>
            <p:cNvGrpSpPr/>
            <p:nvPr/>
          </p:nvGrpSpPr>
          <p:grpSpPr>
            <a:xfrm>
              <a:off x="3852419" y="5045397"/>
              <a:ext cx="376960" cy="448655"/>
              <a:chOff x="2700529" y="5095926"/>
              <a:chExt cx="376960" cy="448655"/>
            </a:xfrm>
          </p:grpSpPr>
          <p:grpSp>
            <p:nvGrpSpPr>
              <p:cNvPr id="827" name="Google Shape;827;p9"/>
              <p:cNvGrpSpPr/>
              <p:nvPr/>
            </p:nvGrpSpPr>
            <p:grpSpPr>
              <a:xfrm>
                <a:off x="2700529" y="5095926"/>
                <a:ext cx="376960" cy="448655"/>
                <a:chOff x="2939671" y="4395131"/>
                <a:chExt cx="376960" cy="448655"/>
              </a:xfrm>
            </p:grpSpPr>
            <p:grpSp>
              <p:nvGrpSpPr>
                <p:cNvPr id="828" name="Google Shape;828;p9"/>
                <p:cNvGrpSpPr/>
                <p:nvPr/>
              </p:nvGrpSpPr>
              <p:grpSpPr>
                <a:xfrm>
                  <a:off x="3040778" y="4395131"/>
                  <a:ext cx="275853" cy="376767"/>
                  <a:chOff x="3040778" y="4395131"/>
                  <a:chExt cx="275853" cy="376767"/>
                </a:xfrm>
              </p:grpSpPr>
              <p:sp>
                <p:nvSpPr>
                  <p:cNvPr id="829" name="Google Shape;829;p9"/>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30" name="Google Shape;830;p9"/>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31" name="Google Shape;831;p9"/>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32" name="Google Shape;832;p9"/>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33" name="Google Shape;833;p9"/>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34" name="Google Shape;834;p9"/>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35" name="Google Shape;835;p9"/>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36" name="Google Shape;836;p9"/>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37" name="Google Shape;837;p9"/>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838" name="Google Shape;838;p9"/>
                <p:cNvGrpSpPr/>
                <p:nvPr/>
              </p:nvGrpSpPr>
              <p:grpSpPr>
                <a:xfrm>
                  <a:off x="2939671" y="4689883"/>
                  <a:ext cx="145155" cy="153903"/>
                  <a:chOff x="5967413" y="-3362325"/>
                  <a:chExt cx="1133475" cy="1454150"/>
                </a:xfrm>
              </p:grpSpPr>
              <p:sp>
                <p:nvSpPr>
                  <p:cNvPr id="839" name="Google Shape;839;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0" name="Google Shape;840;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1" name="Google Shape;841;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2" name="Google Shape;842;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3" name="Google Shape;843;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4" name="Google Shape;844;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5" name="Google Shape;845;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6" name="Google Shape;846;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7" name="Google Shape;847;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8" name="Google Shape;848;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49" name="Google Shape;849;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50" name="Google Shape;850;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51" name="Google Shape;851;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52" name="Google Shape;852;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sp>
            <p:nvSpPr>
              <p:cNvPr id="853" name="Google Shape;853;p9"/>
              <p:cNvSpPr txBox="1"/>
              <p:nvPr/>
            </p:nvSpPr>
            <p:spPr>
              <a:xfrm>
                <a:off x="2866069" y="5491069"/>
                <a:ext cx="92696" cy="5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grpSp>
          <p:nvGrpSpPr>
            <p:cNvPr id="854" name="Google Shape;854;p9"/>
            <p:cNvGrpSpPr/>
            <p:nvPr/>
          </p:nvGrpSpPr>
          <p:grpSpPr>
            <a:xfrm>
              <a:off x="4323576" y="5045397"/>
              <a:ext cx="376960" cy="448655"/>
              <a:chOff x="2700529" y="5095926"/>
              <a:chExt cx="376960" cy="448655"/>
            </a:xfrm>
          </p:grpSpPr>
          <p:grpSp>
            <p:nvGrpSpPr>
              <p:cNvPr id="855" name="Google Shape;855;p9"/>
              <p:cNvGrpSpPr/>
              <p:nvPr/>
            </p:nvGrpSpPr>
            <p:grpSpPr>
              <a:xfrm>
                <a:off x="2700529" y="5095926"/>
                <a:ext cx="376960" cy="448655"/>
                <a:chOff x="2939671" y="4395131"/>
                <a:chExt cx="376960" cy="448655"/>
              </a:xfrm>
            </p:grpSpPr>
            <p:grpSp>
              <p:nvGrpSpPr>
                <p:cNvPr id="856" name="Google Shape;856;p9"/>
                <p:cNvGrpSpPr/>
                <p:nvPr/>
              </p:nvGrpSpPr>
              <p:grpSpPr>
                <a:xfrm>
                  <a:off x="3040778" y="4395131"/>
                  <a:ext cx="275853" cy="376767"/>
                  <a:chOff x="3040778" y="4395131"/>
                  <a:chExt cx="275853" cy="376767"/>
                </a:xfrm>
              </p:grpSpPr>
              <p:sp>
                <p:nvSpPr>
                  <p:cNvPr id="857" name="Google Shape;857;p9"/>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58" name="Google Shape;858;p9"/>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59" name="Google Shape;859;p9"/>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60" name="Google Shape;860;p9"/>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61" name="Google Shape;861;p9"/>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62" name="Google Shape;862;p9"/>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63" name="Google Shape;863;p9"/>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64" name="Google Shape;864;p9"/>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65" name="Google Shape;865;p9"/>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866" name="Google Shape;866;p9"/>
                <p:cNvGrpSpPr/>
                <p:nvPr/>
              </p:nvGrpSpPr>
              <p:grpSpPr>
                <a:xfrm>
                  <a:off x="2939671" y="4689883"/>
                  <a:ext cx="145155" cy="153903"/>
                  <a:chOff x="5967413" y="-3362325"/>
                  <a:chExt cx="1133475" cy="1454150"/>
                </a:xfrm>
              </p:grpSpPr>
              <p:sp>
                <p:nvSpPr>
                  <p:cNvPr id="867" name="Google Shape;867;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68" name="Google Shape;868;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69" name="Google Shape;869;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0" name="Google Shape;870;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1" name="Google Shape;871;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2" name="Google Shape;872;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3" name="Google Shape;873;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4" name="Google Shape;874;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5" name="Google Shape;875;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6" name="Google Shape;876;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7" name="Google Shape;877;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8" name="Google Shape;878;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79" name="Google Shape;879;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80" name="Google Shape;880;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sp>
            <p:nvSpPr>
              <p:cNvPr id="881" name="Google Shape;881;p9"/>
              <p:cNvSpPr txBox="1"/>
              <p:nvPr/>
            </p:nvSpPr>
            <p:spPr>
              <a:xfrm>
                <a:off x="2866069" y="5491069"/>
                <a:ext cx="92696" cy="5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grpSp>
          <p:nvGrpSpPr>
            <p:cNvPr id="882" name="Google Shape;882;p9"/>
            <p:cNvGrpSpPr/>
            <p:nvPr/>
          </p:nvGrpSpPr>
          <p:grpSpPr>
            <a:xfrm>
              <a:off x="4794733" y="5045397"/>
              <a:ext cx="376960" cy="448655"/>
              <a:chOff x="2700529" y="5095926"/>
              <a:chExt cx="376960" cy="448655"/>
            </a:xfrm>
          </p:grpSpPr>
          <p:grpSp>
            <p:nvGrpSpPr>
              <p:cNvPr id="883" name="Google Shape;883;p9"/>
              <p:cNvGrpSpPr/>
              <p:nvPr/>
            </p:nvGrpSpPr>
            <p:grpSpPr>
              <a:xfrm>
                <a:off x="2700529" y="5095926"/>
                <a:ext cx="376960" cy="448655"/>
                <a:chOff x="2939671" y="4395131"/>
                <a:chExt cx="376960" cy="448655"/>
              </a:xfrm>
            </p:grpSpPr>
            <p:grpSp>
              <p:nvGrpSpPr>
                <p:cNvPr id="884" name="Google Shape;884;p9"/>
                <p:cNvGrpSpPr/>
                <p:nvPr/>
              </p:nvGrpSpPr>
              <p:grpSpPr>
                <a:xfrm>
                  <a:off x="3040778" y="4395131"/>
                  <a:ext cx="275853" cy="376767"/>
                  <a:chOff x="3040778" y="4395131"/>
                  <a:chExt cx="275853" cy="376767"/>
                </a:xfrm>
              </p:grpSpPr>
              <p:sp>
                <p:nvSpPr>
                  <p:cNvPr id="885" name="Google Shape;885;p9"/>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86" name="Google Shape;886;p9"/>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87" name="Google Shape;887;p9"/>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88" name="Google Shape;888;p9"/>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89" name="Google Shape;889;p9"/>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90" name="Google Shape;890;p9"/>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91" name="Google Shape;891;p9"/>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92" name="Google Shape;892;p9"/>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93" name="Google Shape;893;p9"/>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894" name="Google Shape;894;p9"/>
                <p:cNvGrpSpPr/>
                <p:nvPr/>
              </p:nvGrpSpPr>
              <p:grpSpPr>
                <a:xfrm>
                  <a:off x="2939671" y="4689883"/>
                  <a:ext cx="145155" cy="153903"/>
                  <a:chOff x="5967413" y="-3362325"/>
                  <a:chExt cx="1133475" cy="1454150"/>
                </a:xfrm>
              </p:grpSpPr>
              <p:sp>
                <p:nvSpPr>
                  <p:cNvPr id="895" name="Google Shape;895;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96" name="Google Shape;896;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97" name="Google Shape;897;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98" name="Google Shape;898;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899" name="Google Shape;899;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00" name="Google Shape;900;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01" name="Google Shape;901;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02" name="Google Shape;902;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03" name="Google Shape;903;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04" name="Google Shape;904;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05" name="Google Shape;905;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06" name="Google Shape;906;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07" name="Google Shape;907;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08" name="Google Shape;908;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sp>
            <p:nvSpPr>
              <p:cNvPr id="909" name="Google Shape;909;p9"/>
              <p:cNvSpPr txBox="1"/>
              <p:nvPr/>
            </p:nvSpPr>
            <p:spPr>
              <a:xfrm>
                <a:off x="2866069" y="5491069"/>
                <a:ext cx="92696" cy="5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grpSp>
          <p:nvGrpSpPr>
            <p:cNvPr id="910" name="Google Shape;910;p9"/>
            <p:cNvGrpSpPr/>
            <p:nvPr/>
          </p:nvGrpSpPr>
          <p:grpSpPr>
            <a:xfrm>
              <a:off x="5265889" y="5045397"/>
              <a:ext cx="376960" cy="448655"/>
              <a:chOff x="2700529" y="5095926"/>
              <a:chExt cx="376960" cy="448655"/>
            </a:xfrm>
          </p:grpSpPr>
          <p:grpSp>
            <p:nvGrpSpPr>
              <p:cNvPr id="911" name="Google Shape;911;p9"/>
              <p:cNvGrpSpPr/>
              <p:nvPr/>
            </p:nvGrpSpPr>
            <p:grpSpPr>
              <a:xfrm>
                <a:off x="2700529" y="5095926"/>
                <a:ext cx="376960" cy="448655"/>
                <a:chOff x="2939671" y="4395131"/>
                <a:chExt cx="376960" cy="448655"/>
              </a:xfrm>
            </p:grpSpPr>
            <p:grpSp>
              <p:nvGrpSpPr>
                <p:cNvPr id="912" name="Google Shape;912;p9"/>
                <p:cNvGrpSpPr/>
                <p:nvPr/>
              </p:nvGrpSpPr>
              <p:grpSpPr>
                <a:xfrm>
                  <a:off x="3040778" y="4395131"/>
                  <a:ext cx="275853" cy="376767"/>
                  <a:chOff x="3040778" y="4395131"/>
                  <a:chExt cx="275853" cy="376767"/>
                </a:xfrm>
              </p:grpSpPr>
              <p:sp>
                <p:nvSpPr>
                  <p:cNvPr id="913" name="Google Shape;913;p9"/>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14" name="Google Shape;914;p9"/>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15" name="Google Shape;915;p9"/>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16" name="Google Shape;916;p9"/>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17" name="Google Shape;917;p9"/>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18" name="Google Shape;918;p9"/>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19" name="Google Shape;919;p9"/>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20" name="Google Shape;920;p9"/>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21" name="Google Shape;921;p9"/>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922" name="Google Shape;922;p9"/>
                <p:cNvGrpSpPr/>
                <p:nvPr/>
              </p:nvGrpSpPr>
              <p:grpSpPr>
                <a:xfrm>
                  <a:off x="2939671" y="4689883"/>
                  <a:ext cx="145155" cy="153903"/>
                  <a:chOff x="5967413" y="-3362325"/>
                  <a:chExt cx="1133475" cy="1454150"/>
                </a:xfrm>
              </p:grpSpPr>
              <p:sp>
                <p:nvSpPr>
                  <p:cNvPr id="923" name="Google Shape;923;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24" name="Google Shape;924;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25" name="Google Shape;925;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26" name="Google Shape;926;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27" name="Google Shape;927;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28" name="Google Shape;928;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29" name="Google Shape;929;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30" name="Google Shape;930;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31" name="Google Shape;931;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32" name="Google Shape;932;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33" name="Google Shape;933;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34" name="Google Shape;934;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35" name="Google Shape;935;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36" name="Google Shape;936;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sp>
            <p:nvSpPr>
              <p:cNvPr id="937" name="Google Shape;937;p9"/>
              <p:cNvSpPr txBox="1"/>
              <p:nvPr/>
            </p:nvSpPr>
            <p:spPr>
              <a:xfrm>
                <a:off x="2866069" y="5491069"/>
                <a:ext cx="92696" cy="5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grpSp>
          <p:nvGrpSpPr>
            <p:cNvPr id="938" name="Google Shape;938;p9"/>
            <p:cNvGrpSpPr/>
            <p:nvPr/>
          </p:nvGrpSpPr>
          <p:grpSpPr>
            <a:xfrm>
              <a:off x="3381262" y="4509068"/>
              <a:ext cx="376960" cy="448655"/>
              <a:chOff x="2700529" y="5095926"/>
              <a:chExt cx="376960" cy="448655"/>
            </a:xfrm>
          </p:grpSpPr>
          <p:grpSp>
            <p:nvGrpSpPr>
              <p:cNvPr id="939" name="Google Shape;939;p9"/>
              <p:cNvGrpSpPr/>
              <p:nvPr/>
            </p:nvGrpSpPr>
            <p:grpSpPr>
              <a:xfrm>
                <a:off x="2700529" y="5095926"/>
                <a:ext cx="376960" cy="448655"/>
                <a:chOff x="2939671" y="4395131"/>
                <a:chExt cx="376960" cy="448655"/>
              </a:xfrm>
            </p:grpSpPr>
            <p:grpSp>
              <p:nvGrpSpPr>
                <p:cNvPr id="940" name="Google Shape;940;p9"/>
                <p:cNvGrpSpPr/>
                <p:nvPr/>
              </p:nvGrpSpPr>
              <p:grpSpPr>
                <a:xfrm>
                  <a:off x="3040778" y="4395131"/>
                  <a:ext cx="275853" cy="376767"/>
                  <a:chOff x="3040778" y="4395131"/>
                  <a:chExt cx="275853" cy="376767"/>
                </a:xfrm>
              </p:grpSpPr>
              <p:sp>
                <p:nvSpPr>
                  <p:cNvPr id="941" name="Google Shape;941;p9"/>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42" name="Google Shape;942;p9"/>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43" name="Google Shape;943;p9"/>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44" name="Google Shape;944;p9"/>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45" name="Google Shape;945;p9"/>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46" name="Google Shape;946;p9"/>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47" name="Google Shape;947;p9"/>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48" name="Google Shape;948;p9"/>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49" name="Google Shape;949;p9"/>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950" name="Google Shape;950;p9"/>
                <p:cNvGrpSpPr/>
                <p:nvPr/>
              </p:nvGrpSpPr>
              <p:grpSpPr>
                <a:xfrm>
                  <a:off x="2939671" y="4689883"/>
                  <a:ext cx="145155" cy="153903"/>
                  <a:chOff x="5967413" y="-3362325"/>
                  <a:chExt cx="1133475" cy="1454150"/>
                </a:xfrm>
              </p:grpSpPr>
              <p:sp>
                <p:nvSpPr>
                  <p:cNvPr id="951" name="Google Shape;951;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52" name="Google Shape;952;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53" name="Google Shape;953;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54" name="Google Shape;954;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55" name="Google Shape;955;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56" name="Google Shape;956;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57" name="Google Shape;957;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58" name="Google Shape;958;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59" name="Google Shape;959;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60" name="Google Shape;960;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61" name="Google Shape;961;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62" name="Google Shape;962;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63" name="Google Shape;963;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64" name="Google Shape;964;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sp>
            <p:nvSpPr>
              <p:cNvPr id="965" name="Google Shape;965;p9"/>
              <p:cNvSpPr txBox="1"/>
              <p:nvPr/>
            </p:nvSpPr>
            <p:spPr>
              <a:xfrm>
                <a:off x="2866069" y="5491069"/>
                <a:ext cx="92696" cy="5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grpSp>
          <p:nvGrpSpPr>
            <p:cNvPr id="966" name="Google Shape;966;p9"/>
            <p:cNvGrpSpPr/>
            <p:nvPr/>
          </p:nvGrpSpPr>
          <p:grpSpPr>
            <a:xfrm>
              <a:off x="3852419" y="4509068"/>
              <a:ext cx="376960" cy="448655"/>
              <a:chOff x="2700529" y="5095926"/>
              <a:chExt cx="376960" cy="448655"/>
            </a:xfrm>
          </p:grpSpPr>
          <p:grpSp>
            <p:nvGrpSpPr>
              <p:cNvPr id="967" name="Google Shape;967;p9"/>
              <p:cNvGrpSpPr/>
              <p:nvPr/>
            </p:nvGrpSpPr>
            <p:grpSpPr>
              <a:xfrm>
                <a:off x="2700529" y="5095926"/>
                <a:ext cx="376960" cy="448655"/>
                <a:chOff x="2939671" y="4395131"/>
                <a:chExt cx="376960" cy="448655"/>
              </a:xfrm>
            </p:grpSpPr>
            <p:grpSp>
              <p:nvGrpSpPr>
                <p:cNvPr id="968" name="Google Shape;968;p9"/>
                <p:cNvGrpSpPr/>
                <p:nvPr/>
              </p:nvGrpSpPr>
              <p:grpSpPr>
                <a:xfrm>
                  <a:off x="3040778" y="4395131"/>
                  <a:ext cx="275853" cy="376767"/>
                  <a:chOff x="3040778" y="4395131"/>
                  <a:chExt cx="275853" cy="376767"/>
                </a:xfrm>
              </p:grpSpPr>
              <p:sp>
                <p:nvSpPr>
                  <p:cNvPr id="969" name="Google Shape;969;p9"/>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70" name="Google Shape;970;p9"/>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71" name="Google Shape;971;p9"/>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72" name="Google Shape;972;p9"/>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73" name="Google Shape;973;p9"/>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74" name="Google Shape;974;p9"/>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75" name="Google Shape;975;p9"/>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76" name="Google Shape;976;p9"/>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77" name="Google Shape;977;p9"/>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nvGrpSpPr>
                <p:cNvPr id="978" name="Google Shape;978;p9"/>
                <p:cNvGrpSpPr/>
                <p:nvPr/>
              </p:nvGrpSpPr>
              <p:grpSpPr>
                <a:xfrm>
                  <a:off x="2939671" y="4689883"/>
                  <a:ext cx="145155" cy="153903"/>
                  <a:chOff x="5967413" y="-3362325"/>
                  <a:chExt cx="1133475" cy="1454150"/>
                </a:xfrm>
              </p:grpSpPr>
              <p:sp>
                <p:nvSpPr>
                  <p:cNvPr id="979" name="Google Shape;979;p9"/>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0" name="Google Shape;980;p9"/>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1" name="Google Shape;981;p9"/>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2" name="Google Shape;982;p9"/>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3" name="Google Shape;983;p9"/>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4" name="Google Shape;984;p9"/>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5" name="Google Shape;985;p9"/>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6" name="Google Shape;986;p9"/>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7" name="Google Shape;987;p9"/>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8" name="Google Shape;988;p9"/>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89" name="Google Shape;989;p9"/>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90" name="Google Shape;990;p9"/>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91" name="Google Shape;991;p9"/>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992" name="Google Shape;992;p9"/>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grpSp>
          <p:sp>
            <p:nvSpPr>
              <p:cNvPr id="993" name="Google Shape;993;p9"/>
              <p:cNvSpPr txBox="1"/>
              <p:nvPr/>
            </p:nvSpPr>
            <p:spPr>
              <a:xfrm>
                <a:off x="2866069" y="5491069"/>
                <a:ext cx="92696" cy="5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400"/>
                  <a:buFont typeface="Arial"/>
                  <a:buNone/>
                </a:pPr>
                <a:r>
                  <a:rPr lang="en-US" sz="400" b="1" i="0" u="none" strike="noStrike" cap="none">
                    <a:solidFill>
                      <a:srgbClr val="3F3F3F"/>
                    </a:solidFill>
                    <a:latin typeface="Roboto"/>
                    <a:ea typeface="Roboto"/>
                    <a:cs typeface="Roboto"/>
                    <a:sym typeface="Roboto"/>
                  </a:rPr>
                  <a:t>WN</a:t>
                </a:r>
                <a:endParaRPr sz="400" b="1" i="0" u="none" strike="noStrike" cap="none">
                  <a:solidFill>
                    <a:srgbClr val="3F3F3F"/>
                  </a:solidFill>
                  <a:latin typeface="Roboto"/>
                  <a:ea typeface="Roboto"/>
                  <a:cs typeface="Roboto"/>
                  <a:sym typeface="Roboto"/>
                </a:endParaRPr>
              </a:p>
            </p:txBody>
          </p:sp>
        </p:grpSp>
        <p:sp>
          <p:nvSpPr>
            <p:cNvPr id="994" name="Google Shape;994;p9"/>
            <p:cNvSpPr txBox="1"/>
            <p:nvPr/>
          </p:nvSpPr>
          <p:spPr>
            <a:xfrm>
              <a:off x="4437808" y="2863981"/>
              <a:ext cx="154616" cy="29095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Roboto"/>
                  <a:ea typeface="Roboto"/>
                  <a:cs typeface="Roboto"/>
                  <a:sym typeface="Roboto"/>
                </a:rPr>
                <a:t>2</a:t>
              </a:r>
              <a:endParaRPr sz="2200" b="1" i="0" u="none" strike="noStrike" cap="none">
                <a:solidFill>
                  <a:srgbClr val="3F3F3F"/>
                </a:solidFill>
                <a:latin typeface="Roboto"/>
                <a:ea typeface="Roboto"/>
                <a:cs typeface="Roboto"/>
                <a:sym typeface="Roboto"/>
              </a:endParaRPr>
            </a:p>
          </p:txBody>
        </p:sp>
        <p:sp>
          <p:nvSpPr>
            <p:cNvPr id="995" name="Google Shape;995;p9"/>
            <p:cNvSpPr/>
            <p:nvPr/>
          </p:nvSpPr>
          <p:spPr>
            <a:xfrm>
              <a:off x="662999" y="1473200"/>
              <a:ext cx="1767812" cy="225426"/>
            </a:xfrm>
            <a:prstGeom prst="round2SameRect">
              <a:avLst>
                <a:gd name="adj1" fmla="val 13520"/>
                <a:gd name="adj2" fmla="val 0"/>
              </a:avLst>
            </a:prstGeom>
            <a:solidFill>
              <a:srgbClr val="2D75B6"/>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1" i="0" u="none" strike="noStrike" cap="none">
                  <a:solidFill>
                    <a:schemeClr val="lt1"/>
                  </a:solidFill>
                  <a:latin typeface="Roboto"/>
                  <a:ea typeface="Roboto"/>
                  <a:cs typeface="Roboto"/>
                  <a:sym typeface="Roboto"/>
                </a:rPr>
                <a:t>SUBMIT HOST</a:t>
              </a:r>
              <a:endParaRPr sz="1400" b="0" i="0" u="none" strike="noStrike" cap="none">
                <a:solidFill>
                  <a:srgbClr val="000000"/>
                </a:solidFill>
                <a:latin typeface="Arial"/>
                <a:ea typeface="Arial"/>
                <a:cs typeface="Arial"/>
                <a:sym typeface="Arial"/>
              </a:endParaRPr>
            </a:p>
          </p:txBody>
        </p:sp>
        <p:sp>
          <p:nvSpPr>
            <p:cNvPr id="996" name="Google Shape;996;p9"/>
            <p:cNvSpPr/>
            <p:nvPr/>
          </p:nvSpPr>
          <p:spPr>
            <a:xfrm>
              <a:off x="1430395" y="4304220"/>
              <a:ext cx="228600" cy="228600"/>
            </a:xfrm>
            <a:prstGeom prst="ellipse">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latin typeface="Roboto"/>
                <a:ea typeface="Roboto"/>
                <a:cs typeface="Roboto"/>
                <a:sym typeface="Roboto"/>
              </a:endParaRPr>
            </a:p>
          </p:txBody>
        </p:sp>
        <p:sp>
          <p:nvSpPr>
            <p:cNvPr id="997" name="Google Shape;997;p9"/>
            <p:cNvSpPr/>
            <p:nvPr/>
          </p:nvSpPr>
          <p:spPr>
            <a:xfrm>
              <a:off x="1430395" y="4919007"/>
              <a:ext cx="228600" cy="228600"/>
            </a:xfrm>
            <a:prstGeom prst="ellipse">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latin typeface="Roboto"/>
                <a:ea typeface="Roboto"/>
                <a:cs typeface="Roboto"/>
                <a:sym typeface="Roboto"/>
              </a:endParaRPr>
            </a:p>
          </p:txBody>
        </p:sp>
        <p:sp>
          <p:nvSpPr>
            <p:cNvPr id="998" name="Google Shape;998;p9"/>
            <p:cNvSpPr/>
            <p:nvPr/>
          </p:nvSpPr>
          <p:spPr>
            <a:xfrm>
              <a:off x="1104987" y="4608883"/>
              <a:ext cx="228600" cy="228600"/>
            </a:xfrm>
            <a:prstGeom prst="ellipse">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latin typeface="Roboto"/>
                <a:ea typeface="Roboto"/>
                <a:cs typeface="Roboto"/>
                <a:sym typeface="Roboto"/>
              </a:endParaRPr>
            </a:p>
          </p:txBody>
        </p:sp>
        <p:sp>
          <p:nvSpPr>
            <p:cNvPr id="999" name="Google Shape;999;p9"/>
            <p:cNvSpPr/>
            <p:nvPr/>
          </p:nvSpPr>
          <p:spPr>
            <a:xfrm>
              <a:off x="1763983" y="4608883"/>
              <a:ext cx="228600" cy="228600"/>
            </a:xfrm>
            <a:prstGeom prst="ellipse">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latin typeface="Roboto"/>
                <a:ea typeface="Roboto"/>
                <a:cs typeface="Roboto"/>
                <a:sym typeface="Roboto"/>
              </a:endParaRPr>
            </a:p>
          </p:txBody>
        </p:sp>
        <p:sp>
          <p:nvSpPr>
            <p:cNvPr id="1000" name="Google Shape;1000;p9"/>
            <p:cNvSpPr/>
            <p:nvPr/>
          </p:nvSpPr>
          <p:spPr>
            <a:xfrm>
              <a:off x="1450233" y="4324058"/>
              <a:ext cx="188925" cy="188925"/>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X</a:t>
              </a:r>
              <a:endParaRPr sz="1400" b="0" i="0" u="none" strike="noStrike" cap="none">
                <a:solidFill>
                  <a:srgbClr val="000000"/>
                </a:solidFill>
                <a:latin typeface="Arial"/>
                <a:ea typeface="Arial"/>
                <a:cs typeface="Arial"/>
                <a:sym typeface="Arial"/>
              </a:endParaRPr>
            </a:p>
          </p:txBody>
        </p:sp>
        <p:sp>
          <p:nvSpPr>
            <p:cNvPr id="1001" name="Google Shape;1001;p9"/>
            <p:cNvSpPr/>
            <p:nvPr/>
          </p:nvSpPr>
          <p:spPr>
            <a:xfrm>
              <a:off x="1450233" y="4938845"/>
              <a:ext cx="188925" cy="188925"/>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Y</a:t>
              </a:r>
              <a:endParaRPr sz="1400" b="0" i="0" u="none" strike="noStrike" cap="none">
                <a:solidFill>
                  <a:srgbClr val="000000"/>
                </a:solidFill>
                <a:latin typeface="Arial"/>
                <a:ea typeface="Arial"/>
                <a:cs typeface="Arial"/>
                <a:sym typeface="Arial"/>
              </a:endParaRPr>
            </a:p>
          </p:txBody>
        </p:sp>
        <p:sp>
          <p:nvSpPr>
            <p:cNvPr id="1002" name="Google Shape;1002;p9"/>
            <p:cNvSpPr/>
            <p:nvPr/>
          </p:nvSpPr>
          <p:spPr>
            <a:xfrm>
              <a:off x="1125740" y="4628721"/>
              <a:ext cx="188925" cy="188925"/>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W</a:t>
              </a:r>
              <a:endParaRPr sz="1400" b="0" i="0" u="none" strike="noStrike" cap="none">
                <a:solidFill>
                  <a:srgbClr val="000000"/>
                </a:solidFill>
                <a:latin typeface="Arial"/>
                <a:ea typeface="Arial"/>
                <a:cs typeface="Arial"/>
                <a:sym typeface="Arial"/>
              </a:endParaRPr>
            </a:p>
          </p:txBody>
        </p:sp>
        <p:sp>
          <p:nvSpPr>
            <p:cNvPr id="1003" name="Google Shape;1003;p9"/>
            <p:cNvSpPr/>
            <p:nvPr/>
          </p:nvSpPr>
          <p:spPr>
            <a:xfrm>
              <a:off x="1784736" y="4628721"/>
              <a:ext cx="188925" cy="188925"/>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J</a:t>
              </a:r>
              <a:endParaRPr sz="1400" b="0" i="0" u="none" strike="noStrike" cap="none">
                <a:solidFill>
                  <a:srgbClr val="000000"/>
                </a:solidFill>
                <a:latin typeface="Arial"/>
                <a:ea typeface="Arial"/>
                <a:cs typeface="Arial"/>
                <a:sym typeface="Arial"/>
              </a:endParaRPr>
            </a:p>
          </p:txBody>
        </p:sp>
        <p:cxnSp>
          <p:nvCxnSpPr>
            <p:cNvPr id="1004" name="Google Shape;1004;p9"/>
            <p:cNvCxnSpPr/>
            <p:nvPr/>
          </p:nvCxnSpPr>
          <p:spPr>
            <a:xfrm flipH="1">
              <a:off x="1321962" y="4520166"/>
              <a:ext cx="121889" cy="107720"/>
            </a:xfrm>
            <a:prstGeom prst="straightConnector1">
              <a:avLst/>
            </a:prstGeom>
            <a:noFill/>
            <a:ln w="19050" cap="flat" cmpd="sng">
              <a:solidFill>
                <a:srgbClr val="A5A5A5"/>
              </a:solidFill>
              <a:prstDash val="solid"/>
              <a:miter lim="800000"/>
              <a:headEnd type="none" w="sm" len="sm"/>
              <a:tailEnd type="triangle" w="med" len="med"/>
            </a:ln>
          </p:spPr>
        </p:cxnSp>
        <p:cxnSp>
          <p:nvCxnSpPr>
            <p:cNvPr id="1005" name="Google Shape;1005;p9"/>
            <p:cNvCxnSpPr/>
            <p:nvPr/>
          </p:nvCxnSpPr>
          <p:spPr>
            <a:xfrm>
              <a:off x="1648666" y="4520166"/>
              <a:ext cx="127476" cy="107720"/>
            </a:xfrm>
            <a:prstGeom prst="straightConnector1">
              <a:avLst/>
            </a:prstGeom>
            <a:noFill/>
            <a:ln w="19050" cap="flat" cmpd="sng">
              <a:solidFill>
                <a:srgbClr val="A5A5A5"/>
              </a:solidFill>
              <a:prstDash val="solid"/>
              <a:miter lim="800000"/>
              <a:headEnd type="none" w="sm" len="sm"/>
              <a:tailEnd type="triangle" w="med" len="med"/>
            </a:ln>
          </p:spPr>
        </p:cxnSp>
        <p:cxnSp>
          <p:nvCxnSpPr>
            <p:cNvPr id="1006" name="Google Shape;1006;p9"/>
            <p:cNvCxnSpPr/>
            <p:nvPr/>
          </p:nvCxnSpPr>
          <p:spPr>
            <a:xfrm flipH="1">
              <a:off x="1648666" y="4825695"/>
              <a:ext cx="127476" cy="111450"/>
            </a:xfrm>
            <a:prstGeom prst="straightConnector1">
              <a:avLst/>
            </a:prstGeom>
            <a:noFill/>
            <a:ln w="19050" cap="flat" cmpd="sng">
              <a:solidFill>
                <a:srgbClr val="A5A5A5"/>
              </a:solidFill>
              <a:prstDash val="solid"/>
              <a:miter lim="800000"/>
              <a:headEnd type="none" w="sm" len="sm"/>
              <a:tailEnd type="triangle" w="med" len="med"/>
            </a:ln>
          </p:spPr>
        </p:cxnSp>
        <p:cxnSp>
          <p:nvCxnSpPr>
            <p:cNvPr id="1007" name="Google Shape;1007;p9"/>
            <p:cNvCxnSpPr/>
            <p:nvPr/>
          </p:nvCxnSpPr>
          <p:spPr>
            <a:xfrm>
              <a:off x="1321962" y="4825695"/>
              <a:ext cx="121889" cy="111450"/>
            </a:xfrm>
            <a:prstGeom prst="straightConnector1">
              <a:avLst/>
            </a:prstGeom>
            <a:noFill/>
            <a:ln w="19050" cap="flat" cmpd="sng">
              <a:solidFill>
                <a:srgbClr val="A5A5A5"/>
              </a:solidFill>
              <a:prstDash val="solid"/>
              <a:miter lim="800000"/>
              <a:headEnd type="none" w="sm" len="sm"/>
              <a:tailEnd type="triangle" w="med" len="med"/>
            </a:ln>
          </p:spPr>
        </p:cxnSp>
        <p:sp>
          <p:nvSpPr>
            <p:cNvPr id="1008" name="Google Shape;1008;p9"/>
            <p:cNvSpPr/>
            <p:nvPr/>
          </p:nvSpPr>
          <p:spPr>
            <a:xfrm>
              <a:off x="1441701" y="1931787"/>
              <a:ext cx="207818" cy="207818"/>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X</a:t>
              </a:r>
              <a:endParaRPr sz="1400" b="0" i="0" u="none" strike="noStrike" cap="none">
                <a:solidFill>
                  <a:srgbClr val="000000"/>
                </a:solidFill>
                <a:latin typeface="Arial"/>
                <a:ea typeface="Arial"/>
                <a:cs typeface="Arial"/>
                <a:sym typeface="Arial"/>
              </a:endParaRPr>
            </a:p>
          </p:txBody>
        </p:sp>
        <p:sp>
          <p:nvSpPr>
            <p:cNvPr id="1009" name="Google Shape;1009;p9"/>
            <p:cNvSpPr/>
            <p:nvPr/>
          </p:nvSpPr>
          <p:spPr>
            <a:xfrm>
              <a:off x="1441701" y="2546574"/>
              <a:ext cx="207818" cy="207818"/>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Y</a:t>
              </a:r>
              <a:endParaRPr sz="1400" b="0" i="0" u="none" strike="noStrike" cap="none">
                <a:solidFill>
                  <a:srgbClr val="000000"/>
                </a:solidFill>
                <a:latin typeface="Arial"/>
                <a:ea typeface="Arial"/>
                <a:cs typeface="Arial"/>
                <a:sym typeface="Arial"/>
              </a:endParaRPr>
            </a:p>
          </p:txBody>
        </p:sp>
        <p:sp>
          <p:nvSpPr>
            <p:cNvPr id="1010" name="Google Shape;1010;p9"/>
            <p:cNvSpPr/>
            <p:nvPr/>
          </p:nvSpPr>
          <p:spPr>
            <a:xfrm>
              <a:off x="1116293" y="2236450"/>
              <a:ext cx="207818" cy="207818"/>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J</a:t>
              </a:r>
              <a:endParaRPr sz="1400" b="0" i="0" u="none" strike="noStrike" cap="none">
                <a:solidFill>
                  <a:srgbClr val="000000"/>
                </a:solidFill>
                <a:latin typeface="Arial"/>
                <a:ea typeface="Arial"/>
                <a:cs typeface="Arial"/>
                <a:sym typeface="Arial"/>
              </a:endParaRPr>
            </a:p>
          </p:txBody>
        </p:sp>
        <p:sp>
          <p:nvSpPr>
            <p:cNvPr id="1011" name="Google Shape;1011;p9"/>
            <p:cNvSpPr/>
            <p:nvPr/>
          </p:nvSpPr>
          <p:spPr>
            <a:xfrm>
              <a:off x="1775289" y="2236450"/>
              <a:ext cx="207818" cy="207818"/>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W</a:t>
              </a:r>
              <a:endParaRPr sz="1400" b="0" i="0" u="none" strike="noStrike" cap="none">
                <a:solidFill>
                  <a:srgbClr val="000000"/>
                </a:solidFill>
                <a:latin typeface="Arial"/>
                <a:ea typeface="Arial"/>
                <a:cs typeface="Arial"/>
                <a:sym typeface="Arial"/>
              </a:endParaRPr>
            </a:p>
          </p:txBody>
        </p:sp>
        <p:sp>
          <p:nvSpPr>
            <p:cNvPr id="1012" name="Google Shape;1012;p9"/>
            <p:cNvSpPr txBox="1"/>
            <p:nvPr/>
          </p:nvSpPr>
          <p:spPr>
            <a:xfrm>
              <a:off x="977946" y="1743357"/>
              <a:ext cx="1135330" cy="123111"/>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1" u="none" strike="noStrike" cap="none">
                  <a:solidFill>
                    <a:srgbClr val="7F7F7F"/>
                  </a:solidFill>
                  <a:latin typeface="Roboto"/>
                  <a:ea typeface="Roboto"/>
                  <a:cs typeface="Roboto"/>
                  <a:sym typeface="Roboto"/>
                </a:rPr>
                <a:t>Abstract Workflows</a:t>
              </a:r>
              <a:endParaRPr sz="900" b="0" i="1" u="none" strike="noStrike" cap="none">
                <a:solidFill>
                  <a:srgbClr val="7F7F7F"/>
                </a:solidFill>
                <a:latin typeface="Roboto"/>
                <a:ea typeface="Roboto"/>
                <a:cs typeface="Roboto"/>
                <a:sym typeface="Roboto"/>
              </a:endParaRPr>
            </a:p>
          </p:txBody>
        </p:sp>
        <p:cxnSp>
          <p:nvCxnSpPr>
            <p:cNvPr id="1013" name="Google Shape;1013;p9"/>
            <p:cNvCxnSpPr/>
            <p:nvPr/>
          </p:nvCxnSpPr>
          <p:spPr>
            <a:xfrm flipH="1">
              <a:off x="1321962" y="2134167"/>
              <a:ext cx="121889" cy="107720"/>
            </a:xfrm>
            <a:prstGeom prst="straightConnector1">
              <a:avLst/>
            </a:prstGeom>
            <a:noFill/>
            <a:ln w="19050" cap="flat" cmpd="sng">
              <a:solidFill>
                <a:srgbClr val="A5A5A5"/>
              </a:solidFill>
              <a:prstDash val="solid"/>
              <a:miter lim="800000"/>
              <a:headEnd type="none" w="sm" len="sm"/>
              <a:tailEnd type="triangle" w="med" len="med"/>
            </a:ln>
          </p:spPr>
        </p:cxnSp>
        <p:cxnSp>
          <p:nvCxnSpPr>
            <p:cNvPr id="1014" name="Google Shape;1014;p9"/>
            <p:cNvCxnSpPr/>
            <p:nvPr/>
          </p:nvCxnSpPr>
          <p:spPr>
            <a:xfrm>
              <a:off x="1648666" y="2134167"/>
              <a:ext cx="127476" cy="107720"/>
            </a:xfrm>
            <a:prstGeom prst="straightConnector1">
              <a:avLst/>
            </a:prstGeom>
            <a:noFill/>
            <a:ln w="19050" cap="flat" cmpd="sng">
              <a:solidFill>
                <a:srgbClr val="A5A5A5"/>
              </a:solidFill>
              <a:prstDash val="solid"/>
              <a:miter lim="800000"/>
              <a:headEnd type="none" w="sm" len="sm"/>
              <a:tailEnd type="triangle" w="med" len="med"/>
            </a:ln>
          </p:spPr>
        </p:cxnSp>
        <p:cxnSp>
          <p:nvCxnSpPr>
            <p:cNvPr id="1015" name="Google Shape;1015;p9"/>
            <p:cNvCxnSpPr/>
            <p:nvPr/>
          </p:nvCxnSpPr>
          <p:spPr>
            <a:xfrm flipH="1">
              <a:off x="1648666" y="2439696"/>
              <a:ext cx="127476" cy="111450"/>
            </a:xfrm>
            <a:prstGeom prst="straightConnector1">
              <a:avLst/>
            </a:prstGeom>
            <a:noFill/>
            <a:ln w="19050" cap="flat" cmpd="sng">
              <a:solidFill>
                <a:srgbClr val="A5A5A5"/>
              </a:solidFill>
              <a:prstDash val="solid"/>
              <a:miter lim="800000"/>
              <a:headEnd type="none" w="sm" len="sm"/>
              <a:tailEnd type="triangle" w="med" len="med"/>
            </a:ln>
          </p:spPr>
        </p:cxnSp>
        <p:cxnSp>
          <p:nvCxnSpPr>
            <p:cNvPr id="1016" name="Google Shape;1016;p9"/>
            <p:cNvCxnSpPr/>
            <p:nvPr/>
          </p:nvCxnSpPr>
          <p:spPr>
            <a:xfrm>
              <a:off x="1321962" y="2439696"/>
              <a:ext cx="121889" cy="111450"/>
            </a:xfrm>
            <a:prstGeom prst="straightConnector1">
              <a:avLst/>
            </a:prstGeom>
            <a:noFill/>
            <a:ln w="19050" cap="flat" cmpd="sng">
              <a:solidFill>
                <a:srgbClr val="A5A5A5"/>
              </a:solidFill>
              <a:prstDash val="solid"/>
              <a:miter lim="800000"/>
              <a:headEnd type="none" w="sm" len="sm"/>
              <a:tailEnd type="triangle" w="med" len="med"/>
            </a:ln>
          </p:spPr>
        </p:cxnSp>
        <p:sp>
          <p:nvSpPr>
            <p:cNvPr id="1017" name="Google Shape;1017;p9"/>
            <p:cNvSpPr/>
            <p:nvPr/>
          </p:nvSpPr>
          <p:spPr>
            <a:xfrm>
              <a:off x="1102323" y="3089424"/>
              <a:ext cx="880784" cy="195976"/>
            </a:xfrm>
            <a:prstGeom prst="roundRect">
              <a:avLst>
                <a:gd name="adj" fmla="val 16667"/>
              </a:avLst>
            </a:prstGeom>
            <a:solidFill>
              <a:srgbClr val="2D75B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Pegasus Planner</a:t>
              </a:r>
              <a:endParaRPr sz="1400" b="0" i="0" u="none" strike="noStrike" cap="none">
                <a:solidFill>
                  <a:srgbClr val="000000"/>
                </a:solidFill>
                <a:latin typeface="Arial"/>
                <a:ea typeface="Arial"/>
                <a:cs typeface="Arial"/>
                <a:sym typeface="Arial"/>
              </a:endParaRPr>
            </a:p>
          </p:txBody>
        </p:sp>
        <p:sp>
          <p:nvSpPr>
            <p:cNvPr id="1018" name="Google Shape;1018;p9"/>
            <p:cNvSpPr/>
            <p:nvPr/>
          </p:nvSpPr>
          <p:spPr>
            <a:xfrm>
              <a:off x="1423244" y="2807260"/>
              <a:ext cx="238941" cy="229296"/>
            </a:xfrm>
            <a:prstGeom prst="downArrow">
              <a:avLst>
                <a:gd name="adj1" fmla="val 68119"/>
                <a:gd name="adj2" fmla="val 50000"/>
              </a:avLst>
            </a:prstGeom>
            <a:gradFill>
              <a:gsLst>
                <a:gs pos="0">
                  <a:srgbClr val="BFBFBF">
                    <a:alpha val="0"/>
                  </a:srgbClr>
                </a:gs>
                <a:gs pos="85000">
                  <a:srgbClr val="BFBFBF"/>
                </a:gs>
                <a:gs pos="100000">
                  <a:srgbClr val="BFBFB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19" name="Google Shape;1019;p9"/>
            <p:cNvSpPr/>
            <p:nvPr/>
          </p:nvSpPr>
          <p:spPr>
            <a:xfrm>
              <a:off x="1423244" y="3338268"/>
              <a:ext cx="238941" cy="229296"/>
            </a:xfrm>
            <a:prstGeom prst="downArrow">
              <a:avLst>
                <a:gd name="adj1" fmla="val 68119"/>
                <a:gd name="adj2" fmla="val 50000"/>
              </a:avLst>
            </a:prstGeom>
            <a:gradFill>
              <a:gsLst>
                <a:gs pos="0">
                  <a:srgbClr val="BFBFBF">
                    <a:alpha val="0"/>
                  </a:srgbClr>
                </a:gs>
                <a:gs pos="85000">
                  <a:srgbClr val="BFBFBF"/>
                </a:gs>
                <a:gs pos="100000">
                  <a:srgbClr val="BFBFB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20" name="Google Shape;1020;p9"/>
            <p:cNvSpPr/>
            <p:nvPr/>
          </p:nvSpPr>
          <p:spPr>
            <a:xfrm>
              <a:off x="1441701" y="3620433"/>
              <a:ext cx="207818" cy="207818"/>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21" name="Google Shape;1021;p9"/>
            <p:cNvSpPr/>
            <p:nvPr/>
          </p:nvSpPr>
          <p:spPr>
            <a:xfrm>
              <a:off x="1441701" y="3969110"/>
              <a:ext cx="207818" cy="207818"/>
            </a:xfrm>
            <a:prstGeom prst="ellipse">
              <a:avLst/>
            </a:prstGeom>
            <a:solidFill>
              <a:srgbClr val="74CA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22" name="Google Shape;1022;p9"/>
            <p:cNvSpPr/>
            <p:nvPr/>
          </p:nvSpPr>
          <p:spPr>
            <a:xfrm>
              <a:off x="1441701" y="5284029"/>
              <a:ext cx="207818" cy="207818"/>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23" name="Google Shape;1023;p9"/>
            <p:cNvSpPr/>
            <p:nvPr/>
          </p:nvSpPr>
          <p:spPr>
            <a:xfrm>
              <a:off x="1441701" y="5632706"/>
              <a:ext cx="207818" cy="2078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24" name="Google Shape;1024;p9"/>
            <p:cNvSpPr/>
            <p:nvPr/>
          </p:nvSpPr>
          <p:spPr>
            <a:xfrm>
              <a:off x="1111769" y="6164184"/>
              <a:ext cx="861892" cy="195976"/>
            </a:xfrm>
            <a:prstGeom prst="roundRect">
              <a:avLst>
                <a:gd name="adj" fmla="val 16667"/>
              </a:avLst>
            </a:prstGeom>
            <a:solidFill>
              <a:srgbClr val="2D75B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Condor DAGMan</a:t>
              </a:r>
              <a:endParaRPr sz="800" b="1" i="0" u="none" strike="noStrike" cap="none">
                <a:solidFill>
                  <a:schemeClr val="lt1"/>
                </a:solidFill>
                <a:latin typeface="Roboto"/>
                <a:ea typeface="Roboto"/>
                <a:cs typeface="Roboto"/>
                <a:sym typeface="Roboto"/>
              </a:endParaRPr>
            </a:p>
          </p:txBody>
        </p:sp>
        <p:sp>
          <p:nvSpPr>
            <p:cNvPr id="1025" name="Google Shape;1025;p9"/>
            <p:cNvSpPr/>
            <p:nvPr/>
          </p:nvSpPr>
          <p:spPr>
            <a:xfrm>
              <a:off x="1423244" y="5887706"/>
              <a:ext cx="238941" cy="229296"/>
            </a:xfrm>
            <a:prstGeom prst="downArrow">
              <a:avLst>
                <a:gd name="adj1" fmla="val 68119"/>
                <a:gd name="adj2" fmla="val 50000"/>
              </a:avLst>
            </a:prstGeom>
            <a:gradFill>
              <a:gsLst>
                <a:gs pos="0">
                  <a:srgbClr val="BFBFBF">
                    <a:alpha val="0"/>
                  </a:srgbClr>
                </a:gs>
                <a:gs pos="85000">
                  <a:srgbClr val="BFBFBF"/>
                </a:gs>
                <a:gs pos="100000">
                  <a:srgbClr val="BFBFB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26" name="Google Shape;1026;p9"/>
            <p:cNvSpPr txBox="1"/>
            <p:nvPr/>
          </p:nvSpPr>
          <p:spPr>
            <a:xfrm>
              <a:off x="977945" y="3603459"/>
              <a:ext cx="336719" cy="23805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Workflow Setup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Job</a:t>
              </a:r>
              <a:endParaRPr sz="600" b="1" i="0" u="none" strike="noStrike" cap="none">
                <a:solidFill>
                  <a:srgbClr val="3F3F3F"/>
                </a:solidFill>
                <a:latin typeface="Roboto"/>
                <a:ea typeface="Roboto"/>
                <a:cs typeface="Roboto"/>
                <a:sym typeface="Roboto"/>
              </a:endParaRPr>
            </a:p>
          </p:txBody>
        </p:sp>
        <p:sp>
          <p:nvSpPr>
            <p:cNvPr id="1027" name="Google Shape;1027;p9"/>
            <p:cNvSpPr txBox="1"/>
            <p:nvPr/>
          </p:nvSpPr>
          <p:spPr>
            <a:xfrm>
              <a:off x="977945" y="3951485"/>
              <a:ext cx="336719" cy="23805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Workflow Stagein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Job</a:t>
              </a:r>
              <a:endParaRPr sz="600" b="1" i="0" u="none" strike="noStrike" cap="none">
                <a:solidFill>
                  <a:srgbClr val="3F3F3F"/>
                </a:solidFill>
                <a:latin typeface="Roboto"/>
                <a:ea typeface="Roboto"/>
                <a:cs typeface="Roboto"/>
                <a:sym typeface="Roboto"/>
              </a:endParaRPr>
            </a:p>
          </p:txBody>
        </p:sp>
        <p:sp>
          <p:nvSpPr>
            <p:cNvPr id="1028" name="Google Shape;1028;p9"/>
            <p:cNvSpPr txBox="1"/>
            <p:nvPr/>
          </p:nvSpPr>
          <p:spPr>
            <a:xfrm>
              <a:off x="1743917" y="4361690"/>
              <a:ext cx="371948" cy="1587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Executable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Workflow</a:t>
              </a:r>
              <a:endParaRPr sz="600" b="1" i="0" u="none" strike="noStrike" cap="none">
                <a:solidFill>
                  <a:srgbClr val="3F3F3F"/>
                </a:solidFill>
                <a:latin typeface="Roboto"/>
                <a:ea typeface="Roboto"/>
                <a:cs typeface="Roboto"/>
                <a:sym typeface="Roboto"/>
              </a:endParaRPr>
            </a:p>
          </p:txBody>
        </p:sp>
        <p:sp>
          <p:nvSpPr>
            <p:cNvPr id="1029" name="Google Shape;1029;p9"/>
            <p:cNvSpPr txBox="1"/>
            <p:nvPr/>
          </p:nvSpPr>
          <p:spPr>
            <a:xfrm>
              <a:off x="977945" y="5264560"/>
              <a:ext cx="336719" cy="23805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Workflow Stageout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Job</a:t>
              </a:r>
              <a:endParaRPr sz="600" b="1" i="0" u="none" strike="noStrike" cap="none">
                <a:solidFill>
                  <a:srgbClr val="3F3F3F"/>
                </a:solidFill>
                <a:latin typeface="Roboto"/>
                <a:ea typeface="Roboto"/>
                <a:cs typeface="Roboto"/>
                <a:sym typeface="Roboto"/>
              </a:endParaRPr>
            </a:p>
          </p:txBody>
        </p:sp>
        <p:sp>
          <p:nvSpPr>
            <p:cNvPr id="1030" name="Google Shape;1030;p9"/>
            <p:cNvSpPr txBox="1"/>
            <p:nvPr/>
          </p:nvSpPr>
          <p:spPr>
            <a:xfrm>
              <a:off x="977945" y="5612587"/>
              <a:ext cx="336719" cy="23805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Data</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Cleanup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Job</a:t>
              </a:r>
              <a:endParaRPr sz="600" b="1" i="0" u="none" strike="noStrike" cap="none">
                <a:solidFill>
                  <a:srgbClr val="3F3F3F"/>
                </a:solidFill>
                <a:latin typeface="Roboto"/>
                <a:ea typeface="Roboto"/>
                <a:cs typeface="Roboto"/>
                <a:sym typeface="Roboto"/>
              </a:endParaRPr>
            </a:p>
          </p:txBody>
        </p:sp>
        <p:sp>
          <p:nvSpPr>
            <p:cNvPr id="1031" name="Google Shape;1031;p9"/>
            <p:cNvSpPr txBox="1"/>
            <p:nvPr/>
          </p:nvSpPr>
          <p:spPr>
            <a:xfrm>
              <a:off x="1975500" y="5264560"/>
              <a:ext cx="421341" cy="23805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Condor Schedd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3F3F3F"/>
                  </a:solidFill>
                  <a:latin typeface="Roboto"/>
                  <a:ea typeface="Roboto"/>
                  <a:cs typeface="Roboto"/>
                  <a:sym typeface="Roboto"/>
                </a:rPr>
                <a:t>Queue</a:t>
              </a:r>
              <a:endParaRPr sz="600" b="1" i="0" u="none" strike="noStrike" cap="none">
                <a:solidFill>
                  <a:srgbClr val="3F3F3F"/>
                </a:solidFill>
                <a:latin typeface="Roboto"/>
                <a:ea typeface="Roboto"/>
                <a:cs typeface="Roboto"/>
                <a:sym typeface="Roboto"/>
              </a:endParaRPr>
            </a:p>
          </p:txBody>
        </p:sp>
        <p:grpSp>
          <p:nvGrpSpPr>
            <p:cNvPr id="1032" name="Google Shape;1032;p9"/>
            <p:cNvGrpSpPr/>
            <p:nvPr/>
          </p:nvGrpSpPr>
          <p:grpSpPr>
            <a:xfrm>
              <a:off x="2064071" y="5546558"/>
              <a:ext cx="252412" cy="810863"/>
              <a:chOff x="2266950" y="4935222"/>
              <a:chExt cx="252412" cy="729772"/>
            </a:xfrm>
          </p:grpSpPr>
          <p:sp>
            <p:nvSpPr>
              <p:cNvPr id="1033" name="Google Shape;1033;p9"/>
              <p:cNvSpPr/>
              <p:nvPr/>
            </p:nvSpPr>
            <p:spPr>
              <a:xfrm>
                <a:off x="2266950" y="5593557"/>
                <a:ext cx="252412" cy="71437"/>
              </a:xfrm>
              <a:prstGeom prst="rect">
                <a:avLst/>
              </a:prstGeom>
              <a:solidFill>
                <a:srgbClr val="F2F2F2"/>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34" name="Google Shape;1034;p9"/>
              <p:cNvSpPr/>
              <p:nvPr/>
            </p:nvSpPr>
            <p:spPr>
              <a:xfrm>
                <a:off x="2266950" y="5522120"/>
                <a:ext cx="252412" cy="71437"/>
              </a:xfrm>
              <a:prstGeom prst="rect">
                <a:avLst/>
              </a:prstGeom>
              <a:solidFill>
                <a:srgbClr val="F2F2F2"/>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35" name="Google Shape;1035;p9"/>
              <p:cNvSpPr/>
              <p:nvPr/>
            </p:nvSpPr>
            <p:spPr>
              <a:xfrm>
                <a:off x="2266950" y="5450683"/>
                <a:ext cx="252412" cy="71437"/>
              </a:xfrm>
              <a:prstGeom prst="rect">
                <a:avLst/>
              </a:prstGeom>
              <a:solidFill>
                <a:srgbClr val="F2F2F2"/>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36" name="Google Shape;1036;p9"/>
              <p:cNvSpPr/>
              <p:nvPr/>
            </p:nvSpPr>
            <p:spPr>
              <a:xfrm>
                <a:off x="2266950" y="5379246"/>
                <a:ext cx="252412" cy="71437"/>
              </a:xfrm>
              <a:prstGeom prst="rect">
                <a:avLst/>
              </a:prstGeom>
              <a:solidFill>
                <a:srgbClr val="F2F2F2"/>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37" name="Google Shape;1037;p9"/>
              <p:cNvSpPr/>
              <p:nvPr/>
            </p:nvSpPr>
            <p:spPr>
              <a:xfrm>
                <a:off x="2266950" y="5307809"/>
                <a:ext cx="252412" cy="71437"/>
              </a:xfrm>
              <a:prstGeom prst="rect">
                <a:avLst/>
              </a:prstGeom>
              <a:solidFill>
                <a:srgbClr val="F2F2F2"/>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1" i="0" u="none" strike="noStrike" cap="none">
                    <a:solidFill>
                      <a:srgbClr val="3F3F3F"/>
                    </a:solidFill>
                    <a:latin typeface="Roboto"/>
                    <a:ea typeface="Roboto"/>
                    <a:cs typeface="Roboto"/>
                    <a:sym typeface="Roboto"/>
                  </a:rPr>
                  <a:t>W</a:t>
                </a:r>
                <a:endParaRPr sz="1400" b="0" i="0" u="none" strike="noStrike" cap="none">
                  <a:solidFill>
                    <a:srgbClr val="000000"/>
                  </a:solidFill>
                  <a:latin typeface="Arial"/>
                  <a:ea typeface="Arial"/>
                  <a:cs typeface="Arial"/>
                  <a:sym typeface="Arial"/>
                </a:endParaRPr>
              </a:p>
            </p:txBody>
          </p:sp>
          <p:sp>
            <p:nvSpPr>
              <p:cNvPr id="1038" name="Google Shape;1038;p9"/>
              <p:cNvSpPr/>
              <p:nvPr/>
            </p:nvSpPr>
            <p:spPr>
              <a:xfrm>
                <a:off x="2266950" y="5236372"/>
                <a:ext cx="252412" cy="71437"/>
              </a:xfrm>
              <a:prstGeom prst="rect">
                <a:avLst/>
              </a:prstGeom>
              <a:solidFill>
                <a:srgbClr val="F2F2F2"/>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1" i="0" u="none" strike="noStrike" cap="none">
                    <a:solidFill>
                      <a:srgbClr val="3F3F3F"/>
                    </a:solidFill>
                    <a:latin typeface="Roboto"/>
                    <a:ea typeface="Roboto"/>
                    <a:cs typeface="Roboto"/>
                    <a:sym typeface="Roboto"/>
                  </a:rPr>
                  <a:t>J</a:t>
                </a:r>
                <a:endParaRPr sz="1400" b="0" i="0" u="none" strike="noStrike" cap="none">
                  <a:solidFill>
                    <a:srgbClr val="000000"/>
                  </a:solidFill>
                  <a:latin typeface="Arial"/>
                  <a:ea typeface="Arial"/>
                  <a:cs typeface="Arial"/>
                  <a:sym typeface="Arial"/>
                </a:endParaRPr>
              </a:p>
            </p:txBody>
          </p:sp>
          <p:sp>
            <p:nvSpPr>
              <p:cNvPr id="1039" name="Google Shape;1039;p9"/>
              <p:cNvSpPr/>
              <p:nvPr/>
            </p:nvSpPr>
            <p:spPr>
              <a:xfrm>
                <a:off x="2266950" y="4935222"/>
                <a:ext cx="252412" cy="301149"/>
              </a:xfrm>
              <a:custGeom>
                <a:avLst/>
                <a:gdLst/>
                <a:ahLst/>
                <a:cxnLst/>
                <a:rect l="l" t="t" r="r" b="b"/>
                <a:pathLst>
                  <a:path w="252412" h="334612" extrusionOk="0">
                    <a:moveTo>
                      <a:pt x="252412" y="0"/>
                    </a:moveTo>
                    <a:lnTo>
                      <a:pt x="252412" y="334612"/>
                    </a:lnTo>
                    <a:lnTo>
                      <a:pt x="0" y="334612"/>
                    </a:lnTo>
                    <a:lnTo>
                      <a:pt x="0" y="0"/>
                    </a:lnTo>
                  </a:path>
                </a:pathLst>
              </a:custGeom>
              <a:solidFill>
                <a:srgbClr val="F2F2F2"/>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1" i="0" u="none" strike="noStrike" cap="none">
                  <a:solidFill>
                    <a:srgbClr val="3F3F3F"/>
                  </a:solidFill>
                  <a:latin typeface="Roboto"/>
                  <a:ea typeface="Roboto"/>
                  <a:cs typeface="Roboto"/>
                  <a:sym typeface="Roboto"/>
                </a:endParaRPr>
              </a:p>
            </p:txBody>
          </p:sp>
        </p:grpSp>
        <p:grpSp>
          <p:nvGrpSpPr>
            <p:cNvPr id="1040" name="Google Shape;1040;p9"/>
            <p:cNvGrpSpPr/>
            <p:nvPr/>
          </p:nvGrpSpPr>
          <p:grpSpPr>
            <a:xfrm>
              <a:off x="3764751" y="4339108"/>
              <a:ext cx="228600" cy="228600"/>
              <a:chOff x="2910293" y="4570783"/>
              <a:chExt cx="228600" cy="228600"/>
            </a:xfrm>
          </p:grpSpPr>
          <p:sp>
            <p:nvSpPr>
              <p:cNvPr id="1041" name="Google Shape;1041;p9"/>
              <p:cNvSpPr/>
              <p:nvPr/>
            </p:nvSpPr>
            <p:spPr>
              <a:xfrm>
                <a:off x="2910293" y="4570783"/>
                <a:ext cx="228600" cy="228600"/>
              </a:xfrm>
              <a:prstGeom prst="ellipse">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latin typeface="Roboto"/>
                  <a:ea typeface="Roboto"/>
                  <a:cs typeface="Roboto"/>
                  <a:sym typeface="Roboto"/>
                </a:endParaRPr>
              </a:p>
            </p:txBody>
          </p:sp>
          <p:sp>
            <p:nvSpPr>
              <p:cNvPr id="1042" name="Google Shape;1042;p9"/>
              <p:cNvSpPr/>
              <p:nvPr/>
            </p:nvSpPr>
            <p:spPr>
              <a:xfrm>
                <a:off x="2931046" y="4590621"/>
                <a:ext cx="188925" cy="188925"/>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J</a:t>
                </a:r>
                <a:endParaRPr sz="1400" b="0" i="0" u="none" strike="noStrike" cap="none">
                  <a:solidFill>
                    <a:srgbClr val="000000"/>
                  </a:solidFill>
                  <a:latin typeface="Arial"/>
                  <a:ea typeface="Arial"/>
                  <a:cs typeface="Arial"/>
                  <a:sym typeface="Arial"/>
                </a:endParaRPr>
              </a:p>
            </p:txBody>
          </p:sp>
        </p:grpSp>
        <p:grpSp>
          <p:nvGrpSpPr>
            <p:cNvPr id="1043" name="Google Shape;1043;p9"/>
            <p:cNvGrpSpPr/>
            <p:nvPr/>
          </p:nvGrpSpPr>
          <p:grpSpPr>
            <a:xfrm>
              <a:off x="6149177" y="4945346"/>
              <a:ext cx="907575" cy="546577"/>
              <a:chOff x="6118347" y="5097563"/>
              <a:chExt cx="738725" cy="444889"/>
            </a:xfrm>
          </p:grpSpPr>
          <p:grpSp>
            <p:nvGrpSpPr>
              <p:cNvPr id="1044" name="Google Shape;1044;p9"/>
              <p:cNvGrpSpPr/>
              <p:nvPr/>
            </p:nvGrpSpPr>
            <p:grpSpPr>
              <a:xfrm>
                <a:off x="6118347" y="5097563"/>
                <a:ext cx="738725" cy="444889"/>
                <a:chOff x="2240413" y="2442559"/>
                <a:chExt cx="1164685" cy="701421"/>
              </a:xfrm>
            </p:grpSpPr>
            <p:sp>
              <p:nvSpPr>
                <p:cNvPr id="1045" name="Google Shape;1045;p9"/>
                <p:cNvSpPr/>
                <p:nvPr/>
              </p:nvSpPr>
              <p:spPr>
                <a:xfrm>
                  <a:off x="2268144" y="2837312"/>
                  <a:ext cx="1110856" cy="306668"/>
                </a:xfrm>
                <a:custGeom>
                  <a:avLst/>
                  <a:gdLst/>
                  <a:ahLst/>
                  <a:cxnLst/>
                  <a:rect l="l" t="t" r="r" b="b"/>
                  <a:pathLst>
                    <a:path w="2727" h="752" extrusionOk="0">
                      <a:moveTo>
                        <a:pt x="1363" y="0"/>
                      </a:moveTo>
                      <a:lnTo>
                        <a:pt x="1434" y="0"/>
                      </a:lnTo>
                      <a:lnTo>
                        <a:pt x="1503" y="1"/>
                      </a:lnTo>
                      <a:lnTo>
                        <a:pt x="1571" y="3"/>
                      </a:lnTo>
                      <a:lnTo>
                        <a:pt x="1638" y="7"/>
                      </a:lnTo>
                      <a:lnTo>
                        <a:pt x="1704" y="11"/>
                      </a:lnTo>
                      <a:lnTo>
                        <a:pt x="1770" y="16"/>
                      </a:lnTo>
                      <a:lnTo>
                        <a:pt x="1833" y="23"/>
                      </a:lnTo>
                      <a:lnTo>
                        <a:pt x="1895" y="29"/>
                      </a:lnTo>
                      <a:lnTo>
                        <a:pt x="1955" y="37"/>
                      </a:lnTo>
                      <a:lnTo>
                        <a:pt x="2014" y="45"/>
                      </a:lnTo>
                      <a:lnTo>
                        <a:pt x="2071" y="54"/>
                      </a:lnTo>
                      <a:lnTo>
                        <a:pt x="2126" y="64"/>
                      </a:lnTo>
                      <a:lnTo>
                        <a:pt x="2179" y="74"/>
                      </a:lnTo>
                      <a:lnTo>
                        <a:pt x="2230" y="86"/>
                      </a:lnTo>
                      <a:lnTo>
                        <a:pt x="2281" y="97"/>
                      </a:lnTo>
                      <a:lnTo>
                        <a:pt x="2328" y="110"/>
                      </a:lnTo>
                      <a:lnTo>
                        <a:pt x="2373" y="123"/>
                      </a:lnTo>
                      <a:lnTo>
                        <a:pt x="2416" y="136"/>
                      </a:lnTo>
                      <a:lnTo>
                        <a:pt x="2457" y="150"/>
                      </a:lnTo>
                      <a:lnTo>
                        <a:pt x="2494" y="166"/>
                      </a:lnTo>
                      <a:lnTo>
                        <a:pt x="2530" y="181"/>
                      </a:lnTo>
                      <a:lnTo>
                        <a:pt x="2562" y="196"/>
                      </a:lnTo>
                      <a:lnTo>
                        <a:pt x="2593" y="213"/>
                      </a:lnTo>
                      <a:lnTo>
                        <a:pt x="2620" y="230"/>
                      </a:lnTo>
                      <a:lnTo>
                        <a:pt x="2645" y="247"/>
                      </a:lnTo>
                      <a:lnTo>
                        <a:pt x="2665" y="263"/>
                      </a:lnTo>
                      <a:lnTo>
                        <a:pt x="2685" y="281"/>
                      </a:lnTo>
                      <a:lnTo>
                        <a:pt x="2700" y="299"/>
                      </a:lnTo>
                      <a:lnTo>
                        <a:pt x="2712" y="319"/>
                      </a:lnTo>
                      <a:lnTo>
                        <a:pt x="2721" y="337"/>
                      </a:lnTo>
                      <a:lnTo>
                        <a:pt x="2726" y="356"/>
                      </a:lnTo>
                      <a:lnTo>
                        <a:pt x="2727" y="375"/>
                      </a:lnTo>
                      <a:lnTo>
                        <a:pt x="2726" y="395"/>
                      </a:lnTo>
                      <a:lnTo>
                        <a:pt x="2721" y="414"/>
                      </a:lnTo>
                      <a:lnTo>
                        <a:pt x="2712" y="433"/>
                      </a:lnTo>
                      <a:lnTo>
                        <a:pt x="2700" y="451"/>
                      </a:lnTo>
                      <a:lnTo>
                        <a:pt x="2685" y="469"/>
                      </a:lnTo>
                      <a:lnTo>
                        <a:pt x="2665" y="487"/>
                      </a:lnTo>
                      <a:lnTo>
                        <a:pt x="2645" y="505"/>
                      </a:lnTo>
                      <a:lnTo>
                        <a:pt x="2620" y="522"/>
                      </a:lnTo>
                      <a:lnTo>
                        <a:pt x="2593" y="539"/>
                      </a:lnTo>
                      <a:lnTo>
                        <a:pt x="2562" y="556"/>
                      </a:lnTo>
                      <a:lnTo>
                        <a:pt x="2530" y="571"/>
                      </a:lnTo>
                      <a:lnTo>
                        <a:pt x="2494" y="586"/>
                      </a:lnTo>
                      <a:lnTo>
                        <a:pt x="2457" y="601"/>
                      </a:lnTo>
                      <a:lnTo>
                        <a:pt x="2416" y="615"/>
                      </a:lnTo>
                      <a:lnTo>
                        <a:pt x="2373" y="629"/>
                      </a:lnTo>
                      <a:lnTo>
                        <a:pt x="2328" y="642"/>
                      </a:lnTo>
                      <a:lnTo>
                        <a:pt x="2281" y="655"/>
                      </a:lnTo>
                      <a:lnTo>
                        <a:pt x="2230" y="666"/>
                      </a:lnTo>
                      <a:lnTo>
                        <a:pt x="2179" y="678"/>
                      </a:lnTo>
                      <a:lnTo>
                        <a:pt x="2126" y="688"/>
                      </a:lnTo>
                      <a:lnTo>
                        <a:pt x="2071" y="697"/>
                      </a:lnTo>
                      <a:lnTo>
                        <a:pt x="2014" y="706"/>
                      </a:lnTo>
                      <a:lnTo>
                        <a:pt x="1955" y="715"/>
                      </a:lnTo>
                      <a:lnTo>
                        <a:pt x="1895" y="723"/>
                      </a:lnTo>
                      <a:lnTo>
                        <a:pt x="1833" y="729"/>
                      </a:lnTo>
                      <a:lnTo>
                        <a:pt x="1770" y="736"/>
                      </a:lnTo>
                      <a:lnTo>
                        <a:pt x="1704" y="740"/>
                      </a:lnTo>
                      <a:lnTo>
                        <a:pt x="1638" y="745"/>
                      </a:lnTo>
                      <a:lnTo>
                        <a:pt x="1571" y="747"/>
                      </a:lnTo>
                      <a:lnTo>
                        <a:pt x="1503" y="750"/>
                      </a:lnTo>
                      <a:lnTo>
                        <a:pt x="1434" y="751"/>
                      </a:lnTo>
                      <a:lnTo>
                        <a:pt x="1363" y="752"/>
                      </a:lnTo>
                      <a:lnTo>
                        <a:pt x="1293" y="751"/>
                      </a:lnTo>
                      <a:lnTo>
                        <a:pt x="1224" y="750"/>
                      </a:lnTo>
                      <a:lnTo>
                        <a:pt x="1156" y="747"/>
                      </a:lnTo>
                      <a:lnTo>
                        <a:pt x="1089" y="745"/>
                      </a:lnTo>
                      <a:lnTo>
                        <a:pt x="1023" y="740"/>
                      </a:lnTo>
                      <a:lnTo>
                        <a:pt x="958" y="736"/>
                      </a:lnTo>
                      <a:lnTo>
                        <a:pt x="895" y="729"/>
                      </a:lnTo>
                      <a:lnTo>
                        <a:pt x="833" y="723"/>
                      </a:lnTo>
                      <a:lnTo>
                        <a:pt x="772" y="715"/>
                      </a:lnTo>
                      <a:lnTo>
                        <a:pt x="713" y="706"/>
                      </a:lnTo>
                      <a:lnTo>
                        <a:pt x="656" y="697"/>
                      </a:lnTo>
                      <a:lnTo>
                        <a:pt x="601" y="688"/>
                      </a:lnTo>
                      <a:lnTo>
                        <a:pt x="548" y="678"/>
                      </a:lnTo>
                      <a:lnTo>
                        <a:pt x="496" y="666"/>
                      </a:lnTo>
                      <a:lnTo>
                        <a:pt x="447" y="655"/>
                      </a:lnTo>
                      <a:lnTo>
                        <a:pt x="399" y="642"/>
                      </a:lnTo>
                      <a:lnTo>
                        <a:pt x="354" y="629"/>
                      </a:lnTo>
                      <a:lnTo>
                        <a:pt x="311" y="615"/>
                      </a:lnTo>
                      <a:lnTo>
                        <a:pt x="270" y="601"/>
                      </a:lnTo>
                      <a:lnTo>
                        <a:pt x="233" y="586"/>
                      </a:lnTo>
                      <a:lnTo>
                        <a:pt x="197" y="571"/>
                      </a:lnTo>
                      <a:lnTo>
                        <a:pt x="165" y="556"/>
                      </a:lnTo>
                      <a:lnTo>
                        <a:pt x="134" y="539"/>
                      </a:lnTo>
                      <a:lnTo>
                        <a:pt x="107" y="522"/>
                      </a:lnTo>
                      <a:lnTo>
                        <a:pt x="82" y="505"/>
                      </a:lnTo>
                      <a:lnTo>
                        <a:pt x="62" y="487"/>
                      </a:lnTo>
                      <a:lnTo>
                        <a:pt x="43" y="469"/>
                      </a:lnTo>
                      <a:lnTo>
                        <a:pt x="27" y="451"/>
                      </a:lnTo>
                      <a:lnTo>
                        <a:pt x="15" y="433"/>
                      </a:lnTo>
                      <a:lnTo>
                        <a:pt x="6" y="414"/>
                      </a:lnTo>
                      <a:lnTo>
                        <a:pt x="1" y="395"/>
                      </a:lnTo>
                      <a:lnTo>
                        <a:pt x="0" y="375"/>
                      </a:lnTo>
                      <a:lnTo>
                        <a:pt x="1" y="356"/>
                      </a:lnTo>
                      <a:lnTo>
                        <a:pt x="6" y="337"/>
                      </a:lnTo>
                      <a:lnTo>
                        <a:pt x="15" y="319"/>
                      </a:lnTo>
                      <a:lnTo>
                        <a:pt x="27" y="299"/>
                      </a:lnTo>
                      <a:lnTo>
                        <a:pt x="43" y="281"/>
                      </a:lnTo>
                      <a:lnTo>
                        <a:pt x="62" y="263"/>
                      </a:lnTo>
                      <a:lnTo>
                        <a:pt x="82" y="247"/>
                      </a:lnTo>
                      <a:lnTo>
                        <a:pt x="107" y="230"/>
                      </a:lnTo>
                      <a:lnTo>
                        <a:pt x="134" y="213"/>
                      </a:lnTo>
                      <a:lnTo>
                        <a:pt x="165" y="196"/>
                      </a:lnTo>
                      <a:lnTo>
                        <a:pt x="197" y="181"/>
                      </a:lnTo>
                      <a:lnTo>
                        <a:pt x="233" y="166"/>
                      </a:lnTo>
                      <a:lnTo>
                        <a:pt x="270" y="150"/>
                      </a:lnTo>
                      <a:lnTo>
                        <a:pt x="311" y="136"/>
                      </a:lnTo>
                      <a:lnTo>
                        <a:pt x="354" y="123"/>
                      </a:lnTo>
                      <a:lnTo>
                        <a:pt x="399" y="110"/>
                      </a:lnTo>
                      <a:lnTo>
                        <a:pt x="447" y="97"/>
                      </a:lnTo>
                      <a:lnTo>
                        <a:pt x="496" y="86"/>
                      </a:lnTo>
                      <a:lnTo>
                        <a:pt x="548" y="74"/>
                      </a:lnTo>
                      <a:lnTo>
                        <a:pt x="601" y="64"/>
                      </a:lnTo>
                      <a:lnTo>
                        <a:pt x="656" y="54"/>
                      </a:lnTo>
                      <a:lnTo>
                        <a:pt x="713" y="45"/>
                      </a:lnTo>
                      <a:lnTo>
                        <a:pt x="772" y="37"/>
                      </a:lnTo>
                      <a:lnTo>
                        <a:pt x="833" y="29"/>
                      </a:lnTo>
                      <a:lnTo>
                        <a:pt x="895" y="23"/>
                      </a:lnTo>
                      <a:lnTo>
                        <a:pt x="958" y="16"/>
                      </a:lnTo>
                      <a:lnTo>
                        <a:pt x="1023" y="11"/>
                      </a:lnTo>
                      <a:lnTo>
                        <a:pt x="1089" y="7"/>
                      </a:lnTo>
                      <a:lnTo>
                        <a:pt x="1156" y="3"/>
                      </a:lnTo>
                      <a:lnTo>
                        <a:pt x="1224" y="1"/>
                      </a:lnTo>
                      <a:lnTo>
                        <a:pt x="1293" y="0"/>
                      </a:lnTo>
                      <a:lnTo>
                        <a:pt x="1363" y="0"/>
                      </a:lnTo>
                      <a:close/>
                    </a:path>
                  </a:pathLst>
                </a:custGeom>
                <a:solidFill>
                  <a:srgbClr val="606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46" name="Google Shape;1046;p9"/>
                <p:cNvSpPr/>
                <p:nvPr/>
              </p:nvSpPr>
              <p:spPr>
                <a:xfrm>
                  <a:off x="2240413" y="2618730"/>
                  <a:ext cx="1164685" cy="494257"/>
                </a:xfrm>
                <a:custGeom>
                  <a:avLst/>
                  <a:gdLst/>
                  <a:ahLst/>
                  <a:cxnLst/>
                  <a:rect l="l" t="t" r="r" b="b"/>
                  <a:pathLst>
                    <a:path w="2856" h="1212" extrusionOk="0">
                      <a:moveTo>
                        <a:pt x="2856" y="791"/>
                      </a:moveTo>
                      <a:lnTo>
                        <a:pt x="2852" y="813"/>
                      </a:lnTo>
                      <a:lnTo>
                        <a:pt x="2845" y="835"/>
                      </a:lnTo>
                      <a:lnTo>
                        <a:pt x="2835" y="855"/>
                      </a:lnTo>
                      <a:lnTo>
                        <a:pt x="2821" y="876"/>
                      </a:lnTo>
                      <a:lnTo>
                        <a:pt x="2804" y="896"/>
                      </a:lnTo>
                      <a:lnTo>
                        <a:pt x="2783" y="916"/>
                      </a:lnTo>
                      <a:lnTo>
                        <a:pt x="2760" y="936"/>
                      </a:lnTo>
                      <a:lnTo>
                        <a:pt x="2735" y="954"/>
                      </a:lnTo>
                      <a:lnTo>
                        <a:pt x="2705" y="974"/>
                      </a:lnTo>
                      <a:lnTo>
                        <a:pt x="2673" y="992"/>
                      </a:lnTo>
                      <a:lnTo>
                        <a:pt x="2638" y="1010"/>
                      </a:lnTo>
                      <a:lnTo>
                        <a:pt x="2601" y="1026"/>
                      </a:lnTo>
                      <a:lnTo>
                        <a:pt x="2561" y="1043"/>
                      </a:lnTo>
                      <a:lnTo>
                        <a:pt x="2518" y="1059"/>
                      </a:lnTo>
                      <a:lnTo>
                        <a:pt x="2475" y="1074"/>
                      </a:lnTo>
                      <a:lnTo>
                        <a:pt x="2427" y="1088"/>
                      </a:lnTo>
                      <a:lnTo>
                        <a:pt x="2378" y="1102"/>
                      </a:lnTo>
                      <a:lnTo>
                        <a:pt x="2325" y="1115"/>
                      </a:lnTo>
                      <a:lnTo>
                        <a:pt x="2273" y="1128"/>
                      </a:lnTo>
                      <a:lnTo>
                        <a:pt x="2217" y="1140"/>
                      </a:lnTo>
                      <a:lnTo>
                        <a:pt x="2159" y="1151"/>
                      </a:lnTo>
                      <a:lnTo>
                        <a:pt x="2100" y="1160"/>
                      </a:lnTo>
                      <a:lnTo>
                        <a:pt x="2040" y="1171"/>
                      </a:lnTo>
                      <a:lnTo>
                        <a:pt x="1977" y="1178"/>
                      </a:lnTo>
                      <a:lnTo>
                        <a:pt x="1912" y="1186"/>
                      </a:lnTo>
                      <a:lnTo>
                        <a:pt x="1847" y="1192"/>
                      </a:lnTo>
                      <a:lnTo>
                        <a:pt x="1780" y="1198"/>
                      </a:lnTo>
                      <a:lnTo>
                        <a:pt x="1711" y="1203"/>
                      </a:lnTo>
                      <a:lnTo>
                        <a:pt x="1642" y="1207"/>
                      </a:lnTo>
                      <a:lnTo>
                        <a:pt x="1571" y="1209"/>
                      </a:lnTo>
                      <a:lnTo>
                        <a:pt x="1500" y="1210"/>
                      </a:lnTo>
                      <a:lnTo>
                        <a:pt x="1427" y="1212"/>
                      </a:lnTo>
                      <a:lnTo>
                        <a:pt x="1355" y="1210"/>
                      </a:lnTo>
                      <a:lnTo>
                        <a:pt x="1284" y="1209"/>
                      </a:lnTo>
                      <a:lnTo>
                        <a:pt x="1213" y="1207"/>
                      </a:lnTo>
                      <a:lnTo>
                        <a:pt x="1144" y="1203"/>
                      </a:lnTo>
                      <a:lnTo>
                        <a:pt x="1076" y="1198"/>
                      </a:lnTo>
                      <a:lnTo>
                        <a:pt x="1009" y="1192"/>
                      </a:lnTo>
                      <a:lnTo>
                        <a:pt x="943" y="1186"/>
                      </a:lnTo>
                      <a:lnTo>
                        <a:pt x="879" y="1178"/>
                      </a:lnTo>
                      <a:lnTo>
                        <a:pt x="816" y="1171"/>
                      </a:lnTo>
                      <a:lnTo>
                        <a:pt x="755" y="1160"/>
                      </a:lnTo>
                      <a:lnTo>
                        <a:pt x="696" y="1151"/>
                      </a:lnTo>
                      <a:lnTo>
                        <a:pt x="638" y="1140"/>
                      </a:lnTo>
                      <a:lnTo>
                        <a:pt x="583" y="1128"/>
                      </a:lnTo>
                      <a:lnTo>
                        <a:pt x="529" y="1115"/>
                      </a:lnTo>
                      <a:lnTo>
                        <a:pt x="477" y="1102"/>
                      </a:lnTo>
                      <a:lnTo>
                        <a:pt x="428" y="1088"/>
                      </a:lnTo>
                      <a:lnTo>
                        <a:pt x="381" y="1074"/>
                      </a:lnTo>
                      <a:lnTo>
                        <a:pt x="337" y="1059"/>
                      </a:lnTo>
                      <a:lnTo>
                        <a:pt x="294" y="1043"/>
                      </a:lnTo>
                      <a:lnTo>
                        <a:pt x="255" y="1026"/>
                      </a:lnTo>
                      <a:lnTo>
                        <a:pt x="217" y="1010"/>
                      </a:lnTo>
                      <a:lnTo>
                        <a:pt x="182" y="992"/>
                      </a:lnTo>
                      <a:lnTo>
                        <a:pt x="150" y="974"/>
                      </a:lnTo>
                      <a:lnTo>
                        <a:pt x="121" y="954"/>
                      </a:lnTo>
                      <a:lnTo>
                        <a:pt x="95" y="936"/>
                      </a:lnTo>
                      <a:lnTo>
                        <a:pt x="72" y="916"/>
                      </a:lnTo>
                      <a:lnTo>
                        <a:pt x="51" y="896"/>
                      </a:lnTo>
                      <a:lnTo>
                        <a:pt x="34" y="876"/>
                      </a:lnTo>
                      <a:lnTo>
                        <a:pt x="20" y="855"/>
                      </a:lnTo>
                      <a:lnTo>
                        <a:pt x="10" y="835"/>
                      </a:lnTo>
                      <a:lnTo>
                        <a:pt x="4" y="813"/>
                      </a:lnTo>
                      <a:lnTo>
                        <a:pt x="0" y="791"/>
                      </a:lnTo>
                      <a:lnTo>
                        <a:pt x="0" y="791"/>
                      </a:lnTo>
                      <a:lnTo>
                        <a:pt x="0" y="0"/>
                      </a:lnTo>
                      <a:lnTo>
                        <a:pt x="670" y="323"/>
                      </a:lnTo>
                      <a:lnTo>
                        <a:pt x="2118" y="342"/>
                      </a:lnTo>
                      <a:lnTo>
                        <a:pt x="2856" y="0"/>
                      </a:lnTo>
                      <a:lnTo>
                        <a:pt x="2856" y="791"/>
                      </a:lnTo>
                      <a:lnTo>
                        <a:pt x="2856" y="791"/>
                      </a:lnTo>
                      <a:close/>
                    </a:path>
                  </a:pathLst>
                </a:custGeom>
                <a:gradFill>
                  <a:gsLst>
                    <a:gs pos="0">
                      <a:srgbClr val="787A7B"/>
                    </a:gs>
                    <a:gs pos="18000">
                      <a:srgbClr val="D8D8D8"/>
                    </a:gs>
                    <a:gs pos="36000">
                      <a:srgbClr val="AEAFB2"/>
                    </a:gs>
                    <a:gs pos="91000">
                      <a:srgbClr val="F2F2F2"/>
                    </a:gs>
                    <a:gs pos="100000">
                      <a:srgbClr val="D1D2D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47" name="Google Shape;1047;p9"/>
                <p:cNvSpPr/>
                <p:nvPr/>
              </p:nvSpPr>
              <p:spPr>
                <a:xfrm>
                  <a:off x="2240413" y="2442559"/>
                  <a:ext cx="1164685" cy="350711"/>
                </a:xfrm>
                <a:custGeom>
                  <a:avLst/>
                  <a:gdLst/>
                  <a:ahLst/>
                  <a:cxnLst/>
                  <a:rect l="l" t="t" r="r" b="b"/>
                  <a:pathLst>
                    <a:path w="2856" h="860" extrusionOk="0">
                      <a:moveTo>
                        <a:pt x="1427" y="0"/>
                      </a:moveTo>
                      <a:lnTo>
                        <a:pt x="1502" y="1"/>
                      </a:lnTo>
                      <a:lnTo>
                        <a:pt x="1574" y="3"/>
                      </a:lnTo>
                      <a:lnTo>
                        <a:pt x="1644" y="5"/>
                      </a:lnTo>
                      <a:lnTo>
                        <a:pt x="1715" y="9"/>
                      </a:lnTo>
                      <a:lnTo>
                        <a:pt x="1785" y="14"/>
                      </a:lnTo>
                      <a:lnTo>
                        <a:pt x="1852" y="19"/>
                      </a:lnTo>
                      <a:lnTo>
                        <a:pt x="1919" y="27"/>
                      </a:lnTo>
                      <a:lnTo>
                        <a:pt x="1983" y="35"/>
                      </a:lnTo>
                      <a:lnTo>
                        <a:pt x="2046" y="43"/>
                      </a:lnTo>
                      <a:lnTo>
                        <a:pt x="2108" y="53"/>
                      </a:lnTo>
                      <a:lnTo>
                        <a:pt x="2168" y="63"/>
                      </a:lnTo>
                      <a:lnTo>
                        <a:pt x="2226" y="73"/>
                      </a:lnTo>
                      <a:lnTo>
                        <a:pt x="2282" y="86"/>
                      </a:lnTo>
                      <a:lnTo>
                        <a:pt x="2336" y="99"/>
                      </a:lnTo>
                      <a:lnTo>
                        <a:pt x="2387" y="112"/>
                      </a:lnTo>
                      <a:lnTo>
                        <a:pt x="2437" y="126"/>
                      </a:lnTo>
                      <a:lnTo>
                        <a:pt x="2485" y="142"/>
                      </a:lnTo>
                      <a:lnTo>
                        <a:pt x="2529" y="157"/>
                      </a:lnTo>
                      <a:lnTo>
                        <a:pt x="2571" y="173"/>
                      </a:lnTo>
                      <a:lnTo>
                        <a:pt x="2611" y="189"/>
                      </a:lnTo>
                      <a:lnTo>
                        <a:pt x="2648" y="207"/>
                      </a:lnTo>
                      <a:lnTo>
                        <a:pt x="2683" y="225"/>
                      </a:lnTo>
                      <a:lnTo>
                        <a:pt x="2714" y="243"/>
                      </a:lnTo>
                      <a:lnTo>
                        <a:pt x="2744" y="263"/>
                      </a:lnTo>
                      <a:lnTo>
                        <a:pt x="2769" y="282"/>
                      </a:lnTo>
                      <a:lnTo>
                        <a:pt x="2791" y="303"/>
                      </a:lnTo>
                      <a:lnTo>
                        <a:pt x="2811" y="323"/>
                      </a:lnTo>
                      <a:lnTo>
                        <a:pt x="2826" y="344"/>
                      </a:lnTo>
                      <a:lnTo>
                        <a:pt x="2839" y="364"/>
                      </a:lnTo>
                      <a:lnTo>
                        <a:pt x="2848" y="386"/>
                      </a:lnTo>
                      <a:lnTo>
                        <a:pt x="2853" y="408"/>
                      </a:lnTo>
                      <a:lnTo>
                        <a:pt x="2856" y="430"/>
                      </a:lnTo>
                      <a:lnTo>
                        <a:pt x="2853" y="452"/>
                      </a:lnTo>
                      <a:lnTo>
                        <a:pt x="2848" y="474"/>
                      </a:lnTo>
                      <a:lnTo>
                        <a:pt x="2839" y="496"/>
                      </a:lnTo>
                      <a:lnTo>
                        <a:pt x="2826" y="516"/>
                      </a:lnTo>
                      <a:lnTo>
                        <a:pt x="2811" y="538"/>
                      </a:lnTo>
                      <a:lnTo>
                        <a:pt x="2791" y="557"/>
                      </a:lnTo>
                      <a:lnTo>
                        <a:pt x="2769" y="578"/>
                      </a:lnTo>
                      <a:lnTo>
                        <a:pt x="2744" y="597"/>
                      </a:lnTo>
                      <a:lnTo>
                        <a:pt x="2714" y="617"/>
                      </a:lnTo>
                      <a:lnTo>
                        <a:pt x="2683" y="635"/>
                      </a:lnTo>
                      <a:lnTo>
                        <a:pt x="2648" y="653"/>
                      </a:lnTo>
                      <a:lnTo>
                        <a:pt x="2611" y="671"/>
                      </a:lnTo>
                      <a:lnTo>
                        <a:pt x="2571" y="687"/>
                      </a:lnTo>
                      <a:lnTo>
                        <a:pt x="2529" y="704"/>
                      </a:lnTo>
                      <a:lnTo>
                        <a:pt x="2485" y="720"/>
                      </a:lnTo>
                      <a:lnTo>
                        <a:pt x="2437" y="734"/>
                      </a:lnTo>
                      <a:lnTo>
                        <a:pt x="2387" y="748"/>
                      </a:lnTo>
                      <a:lnTo>
                        <a:pt x="2336" y="762"/>
                      </a:lnTo>
                      <a:lnTo>
                        <a:pt x="2282" y="775"/>
                      </a:lnTo>
                      <a:lnTo>
                        <a:pt x="2226" y="786"/>
                      </a:lnTo>
                      <a:lnTo>
                        <a:pt x="2168" y="798"/>
                      </a:lnTo>
                      <a:lnTo>
                        <a:pt x="2108" y="808"/>
                      </a:lnTo>
                      <a:lnTo>
                        <a:pt x="2046" y="817"/>
                      </a:lnTo>
                      <a:lnTo>
                        <a:pt x="1983" y="826"/>
                      </a:lnTo>
                      <a:lnTo>
                        <a:pt x="1919" y="834"/>
                      </a:lnTo>
                      <a:lnTo>
                        <a:pt x="1852" y="840"/>
                      </a:lnTo>
                      <a:lnTo>
                        <a:pt x="1785" y="846"/>
                      </a:lnTo>
                      <a:lnTo>
                        <a:pt x="1715" y="851"/>
                      </a:lnTo>
                      <a:lnTo>
                        <a:pt x="1644" y="855"/>
                      </a:lnTo>
                      <a:lnTo>
                        <a:pt x="1574" y="857"/>
                      </a:lnTo>
                      <a:lnTo>
                        <a:pt x="1502" y="860"/>
                      </a:lnTo>
                      <a:lnTo>
                        <a:pt x="1427" y="860"/>
                      </a:lnTo>
                      <a:lnTo>
                        <a:pt x="1354" y="860"/>
                      </a:lnTo>
                      <a:lnTo>
                        <a:pt x="1282" y="857"/>
                      </a:lnTo>
                      <a:lnTo>
                        <a:pt x="1211" y="855"/>
                      </a:lnTo>
                      <a:lnTo>
                        <a:pt x="1140" y="851"/>
                      </a:lnTo>
                      <a:lnTo>
                        <a:pt x="1070" y="846"/>
                      </a:lnTo>
                      <a:lnTo>
                        <a:pt x="1004" y="840"/>
                      </a:lnTo>
                      <a:lnTo>
                        <a:pt x="937" y="834"/>
                      </a:lnTo>
                      <a:lnTo>
                        <a:pt x="872" y="826"/>
                      </a:lnTo>
                      <a:lnTo>
                        <a:pt x="809" y="817"/>
                      </a:lnTo>
                      <a:lnTo>
                        <a:pt x="747" y="808"/>
                      </a:lnTo>
                      <a:lnTo>
                        <a:pt x="687" y="798"/>
                      </a:lnTo>
                      <a:lnTo>
                        <a:pt x="629" y="786"/>
                      </a:lnTo>
                      <a:lnTo>
                        <a:pt x="574" y="775"/>
                      </a:lnTo>
                      <a:lnTo>
                        <a:pt x="520" y="762"/>
                      </a:lnTo>
                      <a:lnTo>
                        <a:pt x="468" y="748"/>
                      </a:lnTo>
                      <a:lnTo>
                        <a:pt x="418" y="734"/>
                      </a:lnTo>
                      <a:lnTo>
                        <a:pt x="370" y="720"/>
                      </a:lnTo>
                      <a:lnTo>
                        <a:pt x="325" y="704"/>
                      </a:lnTo>
                      <a:lnTo>
                        <a:pt x="284" y="687"/>
                      </a:lnTo>
                      <a:lnTo>
                        <a:pt x="244" y="671"/>
                      </a:lnTo>
                      <a:lnTo>
                        <a:pt x="207" y="653"/>
                      </a:lnTo>
                      <a:lnTo>
                        <a:pt x="172" y="635"/>
                      </a:lnTo>
                      <a:lnTo>
                        <a:pt x="141" y="617"/>
                      </a:lnTo>
                      <a:lnTo>
                        <a:pt x="112" y="597"/>
                      </a:lnTo>
                      <a:lnTo>
                        <a:pt x="86" y="578"/>
                      </a:lnTo>
                      <a:lnTo>
                        <a:pt x="64" y="557"/>
                      </a:lnTo>
                      <a:lnTo>
                        <a:pt x="45" y="538"/>
                      </a:lnTo>
                      <a:lnTo>
                        <a:pt x="29" y="516"/>
                      </a:lnTo>
                      <a:lnTo>
                        <a:pt x="16" y="496"/>
                      </a:lnTo>
                      <a:lnTo>
                        <a:pt x="7" y="474"/>
                      </a:lnTo>
                      <a:lnTo>
                        <a:pt x="2" y="452"/>
                      </a:lnTo>
                      <a:lnTo>
                        <a:pt x="0" y="430"/>
                      </a:lnTo>
                      <a:lnTo>
                        <a:pt x="2" y="408"/>
                      </a:lnTo>
                      <a:lnTo>
                        <a:pt x="7" y="386"/>
                      </a:lnTo>
                      <a:lnTo>
                        <a:pt x="16" y="364"/>
                      </a:lnTo>
                      <a:lnTo>
                        <a:pt x="29" y="344"/>
                      </a:lnTo>
                      <a:lnTo>
                        <a:pt x="45" y="323"/>
                      </a:lnTo>
                      <a:lnTo>
                        <a:pt x="64" y="303"/>
                      </a:lnTo>
                      <a:lnTo>
                        <a:pt x="86" y="282"/>
                      </a:lnTo>
                      <a:lnTo>
                        <a:pt x="112" y="263"/>
                      </a:lnTo>
                      <a:lnTo>
                        <a:pt x="141" y="243"/>
                      </a:lnTo>
                      <a:lnTo>
                        <a:pt x="172" y="225"/>
                      </a:lnTo>
                      <a:lnTo>
                        <a:pt x="207" y="207"/>
                      </a:lnTo>
                      <a:lnTo>
                        <a:pt x="244" y="189"/>
                      </a:lnTo>
                      <a:lnTo>
                        <a:pt x="284" y="173"/>
                      </a:lnTo>
                      <a:lnTo>
                        <a:pt x="325" y="157"/>
                      </a:lnTo>
                      <a:lnTo>
                        <a:pt x="370" y="142"/>
                      </a:lnTo>
                      <a:lnTo>
                        <a:pt x="418" y="126"/>
                      </a:lnTo>
                      <a:lnTo>
                        <a:pt x="468" y="112"/>
                      </a:lnTo>
                      <a:lnTo>
                        <a:pt x="520" y="99"/>
                      </a:lnTo>
                      <a:lnTo>
                        <a:pt x="574" y="86"/>
                      </a:lnTo>
                      <a:lnTo>
                        <a:pt x="629" y="73"/>
                      </a:lnTo>
                      <a:lnTo>
                        <a:pt x="687" y="63"/>
                      </a:lnTo>
                      <a:lnTo>
                        <a:pt x="747" y="53"/>
                      </a:lnTo>
                      <a:lnTo>
                        <a:pt x="809" y="43"/>
                      </a:lnTo>
                      <a:lnTo>
                        <a:pt x="872" y="35"/>
                      </a:lnTo>
                      <a:lnTo>
                        <a:pt x="937" y="27"/>
                      </a:lnTo>
                      <a:lnTo>
                        <a:pt x="1004" y="19"/>
                      </a:lnTo>
                      <a:lnTo>
                        <a:pt x="1070" y="14"/>
                      </a:lnTo>
                      <a:lnTo>
                        <a:pt x="1140" y="9"/>
                      </a:lnTo>
                      <a:lnTo>
                        <a:pt x="1211" y="5"/>
                      </a:lnTo>
                      <a:lnTo>
                        <a:pt x="1282" y="3"/>
                      </a:lnTo>
                      <a:lnTo>
                        <a:pt x="1354" y="1"/>
                      </a:lnTo>
                      <a:lnTo>
                        <a:pt x="1427" y="0"/>
                      </a:lnTo>
                      <a:close/>
                    </a:path>
                  </a:pathLst>
                </a:custGeom>
                <a:solidFill>
                  <a:srgbClr val="A9AB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48" name="Google Shape;1048;p9"/>
                <p:cNvSpPr/>
                <p:nvPr/>
              </p:nvSpPr>
              <p:spPr>
                <a:xfrm>
                  <a:off x="2364539" y="2467534"/>
                  <a:ext cx="918065" cy="253450"/>
                </a:xfrm>
                <a:custGeom>
                  <a:avLst/>
                  <a:gdLst/>
                  <a:ahLst/>
                  <a:cxnLst/>
                  <a:rect l="l" t="t" r="r" b="b"/>
                  <a:pathLst>
                    <a:path w="2727" h="753" extrusionOk="0">
                      <a:moveTo>
                        <a:pt x="1363" y="0"/>
                      </a:moveTo>
                      <a:lnTo>
                        <a:pt x="1434" y="1"/>
                      </a:lnTo>
                      <a:lnTo>
                        <a:pt x="1503" y="3"/>
                      </a:lnTo>
                      <a:lnTo>
                        <a:pt x="1571" y="5"/>
                      </a:lnTo>
                      <a:lnTo>
                        <a:pt x="1638" y="8"/>
                      </a:lnTo>
                      <a:lnTo>
                        <a:pt x="1704" y="12"/>
                      </a:lnTo>
                      <a:lnTo>
                        <a:pt x="1770" y="17"/>
                      </a:lnTo>
                      <a:lnTo>
                        <a:pt x="1833" y="23"/>
                      </a:lnTo>
                      <a:lnTo>
                        <a:pt x="1895" y="30"/>
                      </a:lnTo>
                      <a:lnTo>
                        <a:pt x="1955" y="37"/>
                      </a:lnTo>
                      <a:lnTo>
                        <a:pt x="2014" y="45"/>
                      </a:lnTo>
                      <a:lnTo>
                        <a:pt x="2071" y="54"/>
                      </a:lnTo>
                      <a:lnTo>
                        <a:pt x="2126" y="64"/>
                      </a:lnTo>
                      <a:lnTo>
                        <a:pt x="2179" y="75"/>
                      </a:lnTo>
                      <a:lnTo>
                        <a:pt x="2230" y="86"/>
                      </a:lnTo>
                      <a:lnTo>
                        <a:pt x="2281" y="98"/>
                      </a:lnTo>
                      <a:lnTo>
                        <a:pt x="2328" y="111"/>
                      </a:lnTo>
                      <a:lnTo>
                        <a:pt x="2373" y="124"/>
                      </a:lnTo>
                      <a:lnTo>
                        <a:pt x="2416" y="138"/>
                      </a:lnTo>
                      <a:lnTo>
                        <a:pt x="2457" y="152"/>
                      </a:lnTo>
                      <a:lnTo>
                        <a:pt x="2494" y="166"/>
                      </a:lnTo>
                      <a:lnTo>
                        <a:pt x="2530" y="181"/>
                      </a:lnTo>
                      <a:lnTo>
                        <a:pt x="2562" y="197"/>
                      </a:lnTo>
                      <a:lnTo>
                        <a:pt x="2593" y="214"/>
                      </a:lnTo>
                      <a:lnTo>
                        <a:pt x="2620" y="230"/>
                      </a:lnTo>
                      <a:lnTo>
                        <a:pt x="2645" y="247"/>
                      </a:lnTo>
                      <a:lnTo>
                        <a:pt x="2665" y="265"/>
                      </a:lnTo>
                      <a:lnTo>
                        <a:pt x="2685" y="282"/>
                      </a:lnTo>
                      <a:lnTo>
                        <a:pt x="2700" y="301"/>
                      </a:lnTo>
                      <a:lnTo>
                        <a:pt x="2712" y="319"/>
                      </a:lnTo>
                      <a:lnTo>
                        <a:pt x="2721" y="338"/>
                      </a:lnTo>
                      <a:lnTo>
                        <a:pt x="2726" y="356"/>
                      </a:lnTo>
                      <a:lnTo>
                        <a:pt x="2727" y="377"/>
                      </a:lnTo>
                      <a:lnTo>
                        <a:pt x="2726" y="396"/>
                      </a:lnTo>
                      <a:lnTo>
                        <a:pt x="2721" y="414"/>
                      </a:lnTo>
                      <a:lnTo>
                        <a:pt x="2712" y="434"/>
                      </a:lnTo>
                      <a:lnTo>
                        <a:pt x="2700" y="452"/>
                      </a:lnTo>
                      <a:lnTo>
                        <a:pt x="2685" y="471"/>
                      </a:lnTo>
                      <a:lnTo>
                        <a:pt x="2665" y="488"/>
                      </a:lnTo>
                      <a:lnTo>
                        <a:pt x="2645" y="506"/>
                      </a:lnTo>
                      <a:lnTo>
                        <a:pt x="2620" y="522"/>
                      </a:lnTo>
                      <a:lnTo>
                        <a:pt x="2593" y="539"/>
                      </a:lnTo>
                      <a:lnTo>
                        <a:pt x="2562" y="556"/>
                      </a:lnTo>
                      <a:lnTo>
                        <a:pt x="2530" y="571"/>
                      </a:lnTo>
                      <a:lnTo>
                        <a:pt x="2494" y="587"/>
                      </a:lnTo>
                      <a:lnTo>
                        <a:pt x="2457" y="601"/>
                      </a:lnTo>
                      <a:lnTo>
                        <a:pt x="2416" y="616"/>
                      </a:lnTo>
                      <a:lnTo>
                        <a:pt x="2373" y="629"/>
                      </a:lnTo>
                      <a:lnTo>
                        <a:pt x="2328" y="642"/>
                      </a:lnTo>
                      <a:lnTo>
                        <a:pt x="2281" y="655"/>
                      </a:lnTo>
                      <a:lnTo>
                        <a:pt x="2230" y="667"/>
                      </a:lnTo>
                      <a:lnTo>
                        <a:pt x="2179" y="678"/>
                      </a:lnTo>
                      <a:lnTo>
                        <a:pt x="2126" y="688"/>
                      </a:lnTo>
                      <a:lnTo>
                        <a:pt x="2071" y="699"/>
                      </a:lnTo>
                      <a:lnTo>
                        <a:pt x="2014" y="708"/>
                      </a:lnTo>
                      <a:lnTo>
                        <a:pt x="1955" y="715"/>
                      </a:lnTo>
                      <a:lnTo>
                        <a:pt x="1895" y="723"/>
                      </a:lnTo>
                      <a:lnTo>
                        <a:pt x="1833" y="730"/>
                      </a:lnTo>
                      <a:lnTo>
                        <a:pt x="1770" y="736"/>
                      </a:lnTo>
                      <a:lnTo>
                        <a:pt x="1704" y="741"/>
                      </a:lnTo>
                      <a:lnTo>
                        <a:pt x="1638" y="745"/>
                      </a:lnTo>
                      <a:lnTo>
                        <a:pt x="1571" y="749"/>
                      </a:lnTo>
                      <a:lnTo>
                        <a:pt x="1503" y="750"/>
                      </a:lnTo>
                      <a:lnTo>
                        <a:pt x="1434" y="753"/>
                      </a:lnTo>
                      <a:lnTo>
                        <a:pt x="1363" y="753"/>
                      </a:lnTo>
                      <a:lnTo>
                        <a:pt x="1293" y="753"/>
                      </a:lnTo>
                      <a:lnTo>
                        <a:pt x="1224" y="750"/>
                      </a:lnTo>
                      <a:lnTo>
                        <a:pt x="1156" y="749"/>
                      </a:lnTo>
                      <a:lnTo>
                        <a:pt x="1089" y="745"/>
                      </a:lnTo>
                      <a:lnTo>
                        <a:pt x="1023" y="741"/>
                      </a:lnTo>
                      <a:lnTo>
                        <a:pt x="958" y="736"/>
                      </a:lnTo>
                      <a:lnTo>
                        <a:pt x="895" y="730"/>
                      </a:lnTo>
                      <a:lnTo>
                        <a:pt x="833" y="723"/>
                      </a:lnTo>
                      <a:lnTo>
                        <a:pt x="772" y="715"/>
                      </a:lnTo>
                      <a:lnTo>
                        <a:pt x="713" y="708"/>
                      </a:lnTo>
                      <a:lnTo>
                        <a:pt x="656" y="699"/>
                      </a:lnTo>
                      <a:lnTo>
                        <a:pt x="601" y="688"/>
                      </a:lnTo>
                      <a:lnTo>
                        <a:pt x="548" y="678"/>
                      </a:lnTo>
                      <a:lnTo>
                        <a:pt x="496" y="667"/>
                      </a:lnTo>
                      <a:lnTo>
                        <a:pt x="447" y="655"/>
                      </a:lnTo>
                      <a:lnTo>
                        <a:pt x="399" y="642"/>
                      </a:lnTo>
                      <a:lnTo>
                        <a:pt x="354" y="629"/>
                      </a:lnTo>
                      <a:lnTo>
                        <a:pt x="311" y="616"/>
                      </a:lnTo>
                      <a:lnTo>
                        <a:pt x="270" y="601"/>
                      </a:lnTo>
                      <a:lnTo>
                        <a:pt x="233" y="587"/>
                      </a:lnTo>
                      <a:lnTo>
                        <a:pt x="197" y="571"/>
                      </a:lnTo>
                      <a:lnTo>
                        <a:pt x="165" y="556"/>
                      </a:lnTo>
                      <a:lnTo>
                        <a:pt x="134" y="539"/>
                      </a:lnTo>
                      <a:lnTo>
                        <a:pt x="107" y="522"/>
                      </a:lnTo>
                      <a:lnTo>
                        <a:pt x="82" y="506"/>
                      </a:lnTo>
                      <a:lnTo>
                        <a:pt x="62" y="488"/>
                      </a:lnTo>
                      <a:lnTo>
                        <a:pt x="43" y="471"/>
                      </a:lnTo>
                      <a:lnTo>
                        <a:pt x="27" y="452"/>
                      </a:lnTo>
                      <a:lnTo>
                        <a:pt x="15" y="434"/>
                      </a:lnTo>
                      <a:lnTo>
                        <a:pt x="6" y="414"/>
                      </a:lnTo>
                      <a:lnTo>
                        <a:pt x="1" y="396"/>
                      </a:lnTo>
                      <a:lnTo>
                        <a:pt x="0" y="377"/>
                      </a:lnTo>
                      <a:lnTo>
                        <a:pt x="1" y="356"/>
                      </a:lnTo>
                      <a:lnTo>
                        <a:pt x="6" y="338"/>
                      </a:lnTo>
                      <a:lnTo>
                        <a:pt x="15" y="319"/>
                      </a:lnTo>
                      <a:lnTo>
                        <a:pt x="27" y="301"/>
                      </a:lnTo>
                      <a:lnTo>
                        <a:pt x="43" y="282"/>
                      </a:lnTo>
                      <a:lnTo>
                        <a:pt x="62" y="265"/>
                      </a:lnTo>
                      <a:lnTo>
                        <a:pt x="82" y="247"/>
                      </a:lnTo>
                      <a:lnTo>
                        <a:pt x="107" y="230"/>
                      </a:lnTo>
                      <a:lnTo>
                        <a:pt x="134" y="214"/>
                      </a:lnTo>
                      <a:lnTo>
                        <a:pt x="165" y="197"/>
                      </a:lnTo>
                      <a:lnTo>
                        <a:pt x="197" y="181"/>
                      </a:lnTo>
                      <a:lnTo>
                        <a:pt x="233" y="166"/>
                      </a:lnTo>
                      <a:lnTo>
                        <a:pt x="270" y="152"/>
                      </a:lnTo>
                      <a:lnTo>
                        <a:pt x="311" y="138"/>
                      </a:lnTo>
                      <a:lnTo>
                        <a:pt x="354" y="124"/>
                      </a:lnTo>
                      <a:lnTo>
                        <a:pt x="399" y="111"/>
                      </a:lnTo>
                      <a:lnTo>
                        <a:pt x="447" y="98"/>
                      </a:lnTo>
                      <a:lnTo>
                        <a:pt x="496" y="86"/>
                      </a:lnTo>
                      <a:lnTo>
                        <a:pt x="548" y="75"/>
                      </a:lnTo>
                      <a:lnTo>
                        <a:pt x="601" y="64"/>
                      </a:lnTo>
                      <a:lnTo>
                        <a:pt x="656" y="54"/>
                      </a:lnTo>
                      <a:lnTo>
                        <a:pt x="713" y="45"/>
                      </a:lnTo>
                      <a:lnTo>
                        <a:pt x="772" y="37"/>
                      </a:lnTo>
                      <a:lnTo>
                        <a:pt x="833" y="30"/>
                      </a:lnTo>
                      <a:lnTo>
                        <a:pt x="895" y="23"/>
                      </a:lnTo>
                      <a:lnTo>
                        <a:pt x="958" y="17"/>
                      </a:lnTo>
                      <a:lnTo>
                        <a:pt x="1023" y="12"/>
                      </a:lnTo>
                      <a:lnTo>
                        <a:pt x="1089" y="8"/>
                      </a:lnTo>
                      <a:lnTo>
                        <a:pt x="1156" y="5"/>
                      </a:lnTo>
                      <a:lnTo>
                        <a:pt x="1224" y="3"/>
                      </a:lnTo>
                      <a:lnTo>
                        <a:pt x="1293" y="1"/>
                      </a:lnTo>
                      <a:lnTo>
                        <a:pt x="1363" y="0"/>
                      </a:lnTo>
                      <a:close/>
                    </a:path>
                  </a:pathLst>
                </a:custGeom>
                <a:gradFill>
                  <a:gsLst>
                    <a:gs pos="0">
                      <a:srgbClr val="2E75B5"/>
                    </a:gs>
                    <a:gs pos="100000">
                      <a:srgbClr val="2D75B6"/>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1049" name="Google Shape;1049;p9"/>
              <p:cNvSpPr txBox="1"/>
              <p:nvPr/>
            </p:nvSpPr>
            <p:spPr>
              <a:xfrm>
                <a:off x="6228102" y="5363426"/>
                <a:ext cx="519214" cy="10764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3F3F3F"/>
                    </a:solidFill>
                    <a:latin typeface="Roboto"/>
                    <a:ea typeface="Roboto"/>
                    <a:cs typeface="Roboto"/>
                    <a:sym typeface="Roboto"/>
                  </a:rPr>
                  <a:t>CVMFS</a:t>
                </a:r>
                <a:endParaRPr sz="1000" b="1" i="0" u="none" strike="noStrike" cap="none">
                  <a:solidFill>
                    <a:srgbClr val="3F3F3F"/>
                  </a:solidFill>
                  <a:latin typeface="Roboto"/>
                  <a:ea typeface="Roboto"/>
                  <a:cs typeface="Roboto"/>
                  <a:sym typeface="Roboto"/>
                </a:endParaRPr>
              </a:p>
            </p:txBody>
          </p:sp>
        </p:grpSp>
        <p:cxnSp>
          <p:nvCxnSpPr>
            <p:cNvPr id="1050" name="Google Shape;1050;p9"/>
            <p:cNvCxnSpPr>
              <a:stCxn id="1020" idx="4"/>
            </p:cNvCxnSpPr>
            <p:nvPr/>
          </p:nvCxnSpPr>
          <p:spPr>
            <a:xfrm>
              <a:off x="1545610" y="3828251"/>
              <a:ext cx="0" cy="121500"/>
            </a:xfrm>
            <a:prstGeom prst="straightConnector1">
              <a:avLst/>
            </a:prstGeom>
            <a:noFill/>
            <a:ln w="19050" cap="flat" cmpd="sng">
              <a:solidFill>
                <a:srgbClr val="A5A5A5"/>
              </a:solidFill>
              <a:prstDash val="solid"/>
              <a:miter lim="800000"/>
              <a:headEnd type="none" w="sm" len="sm"/>
              <a:tailEnd type="triangle" w="med" len="med"/>
            </a:ln>
          </p:spPr>
        </p:cxnSp>
        <p:cxnSp>
          <p:nvCxnSpPr>
            <p:cNvPr id="1051" name="Google Shape;1051;p9"/>
            <p:cNvCxnSpPr>
              <a:stCxn id="1021" idx="4"/>
            </p:cNvCxnSpPr>
            <p:nvPr/>
          </p:nvCxnSpPr>
          <p:spPr>
            <a:xfrm>
              <a:off x="1545610" y="4176928"/>
              <a:ext cx="0" cy="121500"/>
            </a:xfrm>
            <a:prstGeom prst="straightConnector1">
              <a:avLst/>
            </a:prstGeom>
            <a:noFill/>
            <a:ln w="19050" cap="flat" cmpd="sng">
              <a:solidFill>
                <a:srgbClr val="A5A5A5"/>
              </a:solidFill>
              <a:prstDash val="solid"/>
              <a:miter lim="800000"/>
              <a:headEnd type="none" w="sm" len="sm"/>
              <a:tailEnd type="triangle" w="med" len="med"/>
            </a:ln>
          </p:spPr>
        </p:cxnSp>
        <p:cxnSp>
          <p:nvCxnSpPr>
            <p:cNvPr id="1052" name="Google Shape;1052;p9"/>
            <p:cNvCxnSpPr>
              <a:stCxn id="997" idx="4"/>
            </p:cNvCxnSpPr>
            <p:nvPr/>
          </p:nvCxnSpPr>
          <p:spPr>
            <a:xfrm>
              <a:off x="1544695" y="5147607"/>
              <a:ext cx="900" cy="120600"/>
            </a:xfrm>
            <a:prstGeom prst="straightConnector1">
              <a:avLst/>
            </a:prstGeom>
            <a:noFill/>
            <a:ln w="19050" cap="flat" cmpd="sng">
              <a:solidFill>
                <a:srgbClr val="A5A5A5"/>
              </a:solidFill>
              <a:prstDash val="solid"/>
              <a:miter lim="800000"/>
              <a:headEnd type="none" w="sm" len="sm"/>
              <a:tailEnd type="triangle" w="med" len="med"/>
            </a:ln>
          </p:spPr>
        </p:cxnSp>
        <p:cxnSp>
          <p:nvCxnSpPr>
            <p:cNvPr id="1053" name="Google Shape;1053;p9"/>
            <p:cNvCxnSpPr>
              <a:stCxn id="1022" idx="4"/>
            </p:cNvCxnSpPr>
            <p:nvPr/>
          </p:nvCxnSpPr>
          <p:spPr>
            <a:xfrm>
              <a:off x="1545610" y="5491847"/>
              <a:ext cx="0" cy="119100"/>
            </a:xfrm>
            <a:prstGeom prst="straightConnector1">
              <a:avLst/>
            </a:prstGeom>
            <a:noFill/>
            <a:ln w="19050" cap="flat" cmpd="sng">
              <a:solidFill>
                <a:srgbClr val="A5A5A5"/>
              </a:solidFill>
              <a:prstDash val="solid"/>
              <a:miter lim="800000"/>
              <a:headEnd type="none" w="sm" len="sm"/>
              <a:tailEnd type="triangle" w="med" len="med"/>
            </a:ln>
          </p:spPr>
        </p:cxnSp>
        <p:sp>
          <p:nvSpPr>
            <p:cNvPr id="1054" name="Google Shape;1054;p9"/>
            <p:cNvSpPr/>
            <p:nvPr/>
          </p:nvSpPr>
          <p:spPr>
            <a:xfrm>
              <a:off x="4976368" y="4297536"/>
              <a:ext cx="130680" cy="130680"/>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US" sz="400" b="1" i="0" u="none" strike="noStrike" cap="none">
                  <a:solidFill>
                    <a:schemeClr val="lt1"/>
                  </a:solidFill>
                  <a:latin typeface="Roboto"/>
                  <a:ea typeface="Roboto"/>
                  <a:cs typeface="Roboto"/>
                  <a:sym typeface="Roboto"/>
                </a:rPr>
                <a:t>J</a:t>
              </a:r>
              <a:endParaRPr sz="1400" b="0" i="0" u="none" strike="noStrike" cap="none">
                <a:solidFill>
                  <a:srgbClr val="000000"/>
                </a:solidFill>
                <a:latin typeface="Arial"/>
                <a:ea typeface="Arial"/>
                <a:cs typeface="Arial"/>
                <a:sym typeface="Arial"/>
              </a:endParaRPr>
            </a:p>
          </p:txBody>
        </p:sp>
        <p:sp>
          <p:nvSpPr>
            <p:cNvPr id="1055" name="Google Shape;1055;p9"/>
            <p:cNvSpPr/>
            <p:nvPr/>
          </p:nvSpPr>
          <p:spPr>
            <a:xfrm>
              <a:off x="4975638" y="3891024"/>
              <a:ext cx="132141" cy="132141"/>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56" name="Google Shape;1056;p9"/>
            <p:cNvSpPr/>
            <p:nvPr/>
          </p:nvSpPr>
          <p:spPr>
            <a:xfrm>
              <a:off x="4975638" y="4094280"/>
              <a:ext cx="132141" cy="132141"/>
            </a:xfrm>
            <a:prstGeom prst="ellipse">
              <a:avLst/>
            </a:prstGeom>
            <a:solidFill>
              <a:srgbClr val="74CA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57" name="Google Shape;1057;p9"/>
            <p:cNvSpPr/>
            <p:nvPr/>
          </p:nvSpPr>
          <p:spPr>
            <a:xfrm>
              <a:off x="4975638" y="4494513"/>
              <a:ext cx="132141" cy="132141"/>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58" name="Google Shape;1058;p9"/>
            <p:cNvSpPr/>
            <p:nvPr/>
          </p:nvSpPr>
          <p:spPr>
            <a:xfrm>
              <a:off x="4975638" y="4695832"/>
              <a:ext cx="132141" cy="1321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cxnSp>
          <p:nvCxnSpPr>
            <p:cNvPr id="1059" name="Google Shape;1059;p9"/>
            <p:cNvCxnSpPr/>
            <p:nvPr/>
          </p:nvCxnSpPr>
          <p:spPr>
            <a:xfrm>
              <a:off x="5111437" y="4011932"/>
              <a:ext cx="0" cy="93581"/>
            </a:xfrm>
            <a:prstGeom prst="straightConnector1">
              <a:avLst/>
            </a:prstGeom>
            <a:noFill/>
            <a:ln w="12700" cap="flat" cmpd="sng">
              <a:solidFill>
                <a:srgbClr val="A5A5A5"/>
              </a:solidFill>
              <a:prstDash val="solid"/>
              <a:miter lim="800000"/>
              <a:headEnd type="none" w="sm" len="sm"/>
              <a:tailEnd type="triangle" w="sm" len="sm"/>
            </a:ln>
          </p:spPr>
        </p:cxnSp>
        <p:cxnSp>
          <p:nvCxnSpPr>
            <p:cNvPr id="1060" name="Google Shape;1060;p9"/>
            <p:cNvCxnSpPr/>
            <p:nvPr/>
          </p:nvCxnSpPr>
          <p:spPr>
            <a:xfrm>
              <a:off x="5111437" y="4215188"/>
              <a:ext cx="0" cy="93581"/>
            </a:xfrm>
            <a:prstGeom prst="straightConnector1">
              <a:avLst/>
            </a:prstGeom>
            <a:noFill/>
            <a:ln w="12700" cap="flat" cmpd="sng">
              <a:solidFill>
                <a:srgbClr val="A5A5A5"/>
              </a:solidFill>
              <a:prstDash val="solid"/>
              <a:miter lim="800000"/>
              <a:headEnd type="none" w="sm" len="sm"/>
              <a:tailEnd type="triangle" w="sm" len="sm"/>
            </a:ln>
          </p:spPr>
        </p:cxnSp>
        <p:cxnSp>
          <p:nvCxnSpPr>
            <p:cNvPr id="1061" name="Google Shape;1061;p9"/>
            <p:cNvCxnSpPr/>
            <p:nvPr/>
          </p:nvCxnSpPr>
          <p:spPr>
            <a:xfrm>
              <a:off x="5110909" y="4416983"/>
              <a:ext cx="529" cy="88763"/>
            </a:xfrm>
            <a:prstGeom prst="straightConnector1">
              <a:avLst/>
            </a:prstGeom>
            <a:noFill/>
            <a:ln w="12700" cap="flat" cmpd="sng">
              <a:solidFill>
                <a:srgbClr val="A5A5A5"/>
              </a:solidFill>
              <a:prstDash val="solid"/>
              <a:miter lim="800000"/>
              <a:headEnd type="none" w="sm" len="sm"/>
              <a:tailEnd type="triangle" w="sm" len="sm"/>
            </a:ln>
          </p:spPr>
        </p:cxnSp>
        <p:cxnSp>
          <p:nvCxnSpPr>
            <p:cNvPr id="1062" name="Google Shape;1062;p9"/>
            <p:cNvCxnSpPr/>
            <p:nvPr/>
          </p:nvCxnSpPr>
          <p:spPr>
            <a:xfrm>
              <a:off x="5111437" y="4615421"/>
              <a:ext cx="0" cy="91644"/>
            </a:xfrm>
            <a:prstGeom prst="straightConnector1">
              <a:avLst/>
            </a:prstGeom>
            <a:noFill/>
            <a:ln w="12700" cap="flat" cmpd="sng">
              <a:solidFill>
                <a:srgbClr val="A5A5A5"/>
              </a:solidFill>
              <a:prstDash val="solid"/>
              <a:miter lim="800000"/>
              <a:headEnd type="none" w="sm" len="sm"/>
              <a:tailEnd type="triangle" w="sm" len="sm"/>
            </a:ln>
          </p:spPr>
        </p:cxnSp>
        <p:sp>
          <p:nvSpPr>
            <p:cNvPr id="1063" name="Google Shape;1063;p9"/>
            <p:cNvSpPr/>
            <p:nvPr/>
          </p:nvSpPr>
          <p:spPr>
            <a:xfrm>
              <a:off x="4133474" y="4204450"/>
              <a:ext cx="799694" cy="310651"/>
            </a:xfrm>
            <a:custGeom>
              <a:avLst/>
              <a:gdLst/>
              <a:ahLst/>
              <a:cxnLst/>
              <a:rect l="l" t="t" r="r" b="b"/>
              <a:pathLst>
                <a:path w="1508208" h="1508208" extrusionOk="0">
                  <a:moveTo>
                    <a:pt x="0" y="1508208"/>
                  </a:moveTo>
                  <a:lnTo>
                    <a:pt x="0" y="0"/>
                  </a:lnTo>
                  <a:lnTo>
                    <a:pt x="1508208" y="0"/>
                  </a:lnTo>
                </a:path>
              </a:pathLst>
            </a:custGeom>
            <a:noFill/>
            <a:ln w="9525" cap="flat" cmpd="sng">
              <a:solidFill>
                <a:srgbClr val="74CA21"/>
              </a:solidFill>
              <a:prstDash val="dot"/>
              <a:miter lim="800000"/>
              <a:headEnd type="none" w="sm" len="sm"/>
              <a:tailEnd type="triangl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64" name="Google Shape;1064;p9"/>
            <p:cNvSpPr/>
            <p:nvPr/>
          </p:nvSpPr>
          <p:spPr>
            <a:xfrm flipH="1">
              <a:off x="5141363" y="4155744"/>
              <a:ext cx="1441078" cy="789602"/>
            </a:xfrm>
            <a:custGeom>
              <a:avLst/>
              <a:gdLst/>
              <a:ahLst/>
              <a:cxnLst/>
              <a:rect l="l" t="t" r="r" b="b"/>
              <a:pathLst>
                <a:path w="1508208" h="1508208" extrusionOk="0">
                  <a:moveTo>
                    <a:pt x="0" y="1508208"/>
                  </a:moveTo>
                  <a:lnTo>
                    <a:pt x="0" y="0"/>
                  </a:lnTo>
                  <a:lnTo>
                    <a:pt x="1508208" y="0"/>
                  </a:lnTo>
                </a:path>
              </a:pathLst>
            </a:custGeom>
            <a:noFill/>
            <a:ln w="9525" cap="flat" cmpd="sng">
              <a:solidFill>
                <a:srgbClr val="74CA21"/>
              </a:solidFill>
              <a:prstDash val="dot"/>
              <a:miter lim="800000"/>
              <a:headEnd type="none" w="sm" len="sm"/>
              <a:tailEnd type="triangl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65" name="Google Shape;1065;p9"/>
            <p:cNvSpPr/>
            <p:nvPr/>
          </p:nvSpPr>
          <p:spPr>
            <a:xfrm rot="5400000" flipH="1">
              <a:off x="4605421" y="3352085"/>
              <a:ext cx="1757371" cy="667719"/>
            </a:xfrm>
            <a:custGeom>
              <a:avLst/>
              <a:gdLst/>
              <a:ahLst/>
              <a:cxnLst/>
              <a:rect l="l" t="t" r="r" b="b"/>
              <a:pathLst>
                <a:path w="1509147" h="1508208" extrusionOk="0">
                  <a:moveTo>
                    <a:pt x="939" y="1508208"/>
                  </a:moveTo>
                  <a:cubicBezTo>
                    <a:pt x="2001" y="1370271"/>
                    <a:pt x="-819" y="1243094"/>
                    <a:pt x="243" y="1105157"/>
                  </a:cubicBezTo>
                  <a:lnTo>
                    <a:pt x="241609" y="1104413"/>
                  </a:lnTo>
                  <a:cubicBezTo>
                    <a:pt x="243534" y="737718"/>
                    <a:pt x="245458" y="371024"/>
                    <a:pt x="247383" y="4329"/>
                  </a:cubicBezTo>
                  <a:lnTo>
                    <a:pt x="1509147" y="0"/>
                  </a:lnTo>
                </a:path>
              </a:pathLst>
            </a:custGeom>
            <a:noFill/>
            <a:ln w="9525" cap="flat" cmpd="sng">
              <a:solidFill>
                <a:srgbClr val="119D96"/>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
          <p:nvSpPr>
            <p:cNvPr id="1066" name="Google Shape;1066;p9"/>
            <p:cNvSpPr/>
            <p:nvPr/>
          </p:nvSpPr>
          <p:spPr>
            <a:xfrm rot="10800000" flipH="1">
              <a:off x="4262304" y="2801704"/>
              <a:ext cx="670863" cy="1315751"/>
            </a:xfrm>
            <a:custGeom>
              <a:avLst/>
              <a:gdLst/>
              <a:ahLst/>
              <a:cxnLst/>
              <a:rect l="l" t="t" r="r" b="b"/>
              <a:pathLst>
                <a:path w="1508208" h="1508208" extrusionOk="0">
                  <a:moveTo>
                    <a:pt x="0" y="1508208"/>
                  </a:moveTo>
                  <a:lnTo>
                    <a:pt x="0" y="0"/>
                  </a:lnTo>
                  <a:lnTo>
                    <a:pt x="1508208" y="0"/>
                  </a:lnTo>
                </a:path>
              </a:pathLst>
            </a:custGeom>
            <a:noFill/>
            <a:ln w="9525" cap="flat" cmpd="sng">
              <a:solidFill>
                <a:srgbClr val="74CA21"/>
              </a:solidFill>
              <a:prstDash val="dot"/>
              <a:miter lim="800000"/>
              <a:headEnd type="none" w="sm" len="sm"/>
              <a:tailEnd type="triangl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grpSp>
          <p:nvGrpSpPr>
            <p:cNvPr id="1067" name="Google Shape;1067;p9"/>
            <p:cNvGrpSpPr/>
            <p:nvPr/>
          </p:nvGrpSpPr>
          <p:grpSpPr>
            <a:xfrm>
              <a:off x="6257803" y="5871872"/>
              <a:ext cx="188925" cy="188925"/>
              <a:chOff x="4288417" y="6929460"/>
              <a:chExt cx="228600" cy="228600"/>
            </a:xfrm>
          </p:grpSpPr>
          <p:sp>
            <p:nvSpPr>
              <p:cNvPr id="1068" name="Google Shape;1068;p9"/>
              <p:cNvSpPr/>
              <p:nvPr/>
            </p:nvSpPr>
            <p:spPr>
              <a:xfrm>
                <a:off x="4288417" y="6929460"/>
                <a:ext cx="228600" cy="228600"/>
              </a:xfrm>
              <a:prstGeom prst="ellipse">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latin typeface="Roboto"/>
                  <a:ea typeface="Roboto"/>
                  <a:cs typeface="Roboto"/>
                  <a:sym typeface="Roboto"/>
                </a:endParaRPr>
              </a:p>
            </p:txBody>
          </p:sp>
          <p:sp>
            <p:nvSpPr>
              <p:cNvPr id="1069" name="Google Shape;1069;p9"/>
              <p:cNvSpPr/>
              <p:nvPr/>
            </p:nvSpPr>
            <p:spPr>
              <a:xfrm>
                <a:off x="4309170" y="6949298"/>
                <a:ext cx="188925" cy="188925"/>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Roboto"/>
                    <a:ea typeface="Roboto"/>
                    <a:cs typeface="Roboto"/>
                    <a:sym typeface="Roboto"/>
                  </a:rPr>
                  <a:t>J</a:t>
                </a:r>
                <a:endParaRPr sz="1400" b="0" i="0" u="none" strike="noStrike" cap="none">
                  <a:solidFill>
                    <a:srgbClr val="000000"/>
                  </a:solidFill>
                  <a:latin typeface="Arial"/>
                  <a:ea typeface="Arial"/>
                  <a:cs typeface="Arial"/>
                  <a:sym typeface="Arial"/>
                </a:endParaRPr>
              </a:p>
            </p:txBody>
          </p:sp>
        </p:grpSp>
        <p:sp>
          <p:nvSpPr>
            <p:cNvPr id="1070" name="Google Shape;1070;p9"/>
            <p:cNvSpPr/>
            <p:nvPr/>
          </p:nvSpPr>
          <p:spPr>
            <a:xfrm>
              <a:off x="4149602" y="5880459"/>
              <a:ext cx="171750" cy="171750"/>
            </a:xfrm>
            <a:prstGeom prst="ellipse">
              <a:avLst/>
            </a:prstGeom>
            <a:solidFill>
              <a:srgbClr val="F16D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71" name="Google Shape;1071;p9"/>
            <p:cNvSpPr/>
            <p:nvPr/>
          </p:nvSpPr>
          <p:spPr>
            <a:xfrm>
              <a:off x="4149602" y="6179168"/>
              <a:ext cx="171750" cy="171750"/>
            </a:xfrm>
            <a:prstGeom prst="ellipse">
              <a:avLst/>
            </a:prstGeom>
            <a:solidFill>
              <a:srgbClr val="74CA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72" name="Google Shape;1072;p9"/>
            <p:cNvSpPr/>
            <p:nvPr/>
          </p:nvSpPr>
          <p:spPr>
            <a:xfrm>
              <a:off x="5190589" y="5880459"/>
              <a:ext cx="171750" cy="171750"/>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sp>
          <p:nvSpPr>
            <p:cNvPr id="1073" name="Google Shape;1073;p9"/>
            <p:cNvSpPr/>
            <p:nvPr/>
          </p:nvSpPr>
          <p:spPr>
            <a:xfrm>
              <a:off x="5190589" y="6179168"/>
              <a:ext cx="171750" cy="1717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Roboto"/>
                <a:ea typeface="Roboto"/>
                <a:cs typeface="Roboto"/>
                <a:sym typeface="Roboto"/>
              </a:endParaRPr>
            </a:p>
          </p:txBody>
        </p:sp>
        <p:grpSp>
          <p:nvGrpSpPr>
            <p:cNvPr id="1074" name="Google Shape;1074;p9"/>
            <p:cNvGrpSpPr/>
            <p:nvPr/>
          </p:nvGrpSpPr>
          <p:grpSpPr>
            <a:xfrm>
              <a:off x="6251407" y="6136375"/>
              <a:ext cx="188411" cy="257336"/>
              <a:chOff x="3040778" y="4395131"/>
              <a:chExt cx="275853" cy="376767"/>
            </a:xfrm>
          </p:grpSpPr>
          <p:sp>
            <p:nvSpPr>
              <p:cNvPr id="1075" name="Google Shape;1075;p9"/>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76" name="Google Shape;1076;p9"/>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77" name="Google Shape;1077;p9"/>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78" name="Google Shape;1078;p9"/>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79" name="Google Shape;1079;p9"/>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80" name="Google Shape;1080;p9"/>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81" name="Google Shape;1081;p9"/>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82" name="Google Shape;1082;p9"/>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sp>
            <p:nvSpPr>
              <p:cNvPr id="1083" name="Google Shape;1083;p9"/>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Light"/>
                  <a:ea typeface="Roboto Light"/>
                  <a:cs typeface="Roboto Light"/>
                  <a:sym typeface="Roboto Light"/>
                </a:endParaRPr>
              </a:p>
            </p:txBody>
          </p:sp>
        </p:grpSp>
        <p:sp>
          <p:nvSpPr>
            <p:cNvPr id="1084" name="Google Shape;1084;p9"/>
            <p:cNvSpPr txBox="1"/>
            <p:nvPr/>
          </p:nvSpPr>
          <p:spPr>
            <a:xfrm>
              <a:off x="4418288" y="5858612"/>
              <a:ext cx="647722" cy="21544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Directory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Setup Job</a:t>
              </a:r>
              <a:endParaRPr sz="800" b="0" i="0" u="none" strike="noStrike" cap="none">
                <a:solidFill>
                  <a:srgbClr val="3F3F3F"/>
                </a:solidFill>
                <a:latin typeface="Roboto Light"/>
                <a:ea typeface="Roboto Light"/>
                <a:cs typeface="Roboto Light"/>
                <a:sym typeface="Roboto Light"/>
              </a:endParaRPr>
            </a:p>
          </p:txBody>
        </p:sp>
        <p:sp>
          <p:nvSpPr>
            <p:cNvPr id="1085" name="Google Shape;1085;p9"/>
            <p:cNvSpPr txBox="1"/>
            <p:nvPr/>
          </p:nvSpPr>
          <p:spPr>
            <a:xfrm>
              <a:off x="4413853" y="6157321"/>
              <a:ext cx="647722" cy="21544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Stagein Job</a:t>
              </a:r>
              <a:endParaRPr sz="800" b="0" i="0" u="none" strike="noStrike" cap="none">
                <a:solidFill>
                  <a:srgbClr val="3F3F3F"/>
                </a:solidFill>
                <a:latin typeface="Roboto Light"/>
                <a:ea typeface="Roboto Light"/>
                <a:cs typeface="Roboto Light"/>
                <a:sym typeface="Roboto Light"/>
              </a:endParaRPr>
            </a:p>
          </p:txBody>
        </p:sp>
        <p:sp>
          <p:nvSpPr>
            <p:cNvPr id="1086" name="Google Shape;1086;p9"/>
            <p:cNvSpPr txBox="1"/>
            <p:nvPr/>
          </p:nvSpPr>
          <p:spPr>
            <a:xfrm>
              <a:off x="6582442" y="5858612"/>
              <a:ext cx="647722" cy="21544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Pegasus Lite Compute Job</a:t>
              </a:r>
              <a:endParaRPr sz="800" b="0" i="0" u="none" strike="noStrike" cap="none">
                <a:solidFill>
                  <a:srgbClr val="3F3F3F"/>
                </a:solidFill>
                <a:latin typeface="Roboto Light"/>
                <a:ea typeface="Roboto Light"/>
                <a:cs typeface="Roboto Light"/>
                <a:sym typeface="Roboto Light"/>
              </a:endParaRPr>
            </a:p>
          </p:txBody>
        </p:sp>
        <p:sp>
          <p:nvSpPr>
            <p:cNvPr id="1087" name="Google Shape;1087;p9"/>
            <p:cNvSpPr txBox="1"/>
            <p:nvPr/>
          </p:nvSpPr>
          <p:spPr>
            <a:xfrm>
              <a:off x="5491632" y="5858612"/>
              <a:ext cx="647722" cy="21544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Stageout Job</a:t>
              </a:r>
              <a:endParaRPr sz="800" b="0" i="0" u="none" strike="noStrike" cap="none">
                <a:solidFill>
                  <a:srgbClr val="3F3F3F"/>
                </a:solidFill>
                <a:latin typeface="Roboto Light"/>
                <a:ea typeface="Roboto Light"/>
                <a:cs typeface="Roboto Light"/>
                <a:sym typeface="Roboto Light"/>
              </a:endParaRPr>
            </a:p>
          </p:txBody>
        </p:sp>
        <p:sp>
          <p:nvSpPr>
            <p:cNvPr id="1088" name="Google Shape;1088;p9"/>
            <p:cNvSpPr txBox="1"/>
            <p:nvPr/>
          </p:nvSpPr>
          <p:spPr>
            <a:xfrm>
              <a:off x="5478327" y="6157321"/>
              <a:ext cx="647722" cy="21544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Cleanup Job</a:t>
              </a:r>
              <a:endParaRPr sz="800" b="0" i="0" u="none" strike="noStrike" cap="none">
                <a:solidFill>
                  <a:srgbClr val="3F3F3F"/>
                </a:solidFill>
                <a:latin typeface="Roboto Light"/>
                <a:ea typeface="Roboto Light"/>
                <a:cs typeface="Roboto Light"/>
                <a:sym typeface="Roboto Light"/>
              </a:endParaRPr>
            </a:p>
          </p:txBody>
        </p:sp>
        <p:sp>
          <p:nvSpPr>
            <p:cNvPr id="1089" name="Google Shape;1089;p9"/>
            <p:cNvSpPr txBox="1"/>
            <p:nvPr/>
          </p:nvSpPr>
          <p:spPr>
            <a:xfrm>
              <a:off x="6582442" y="6211182"/>
              <a:ext cx="647722" cy="10772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3F3F3F"/>
                  </a:solidFill>
                  <a:latin typeface="Roboto Light"/>
                  <a:ea typeface="Roboto Light"/>
                  <a:cs typeface="Roboto Light"/>
                  <a:sym typeface="Roboto Light"/>
                </a:rPr>
                <a:t>Woorker Node</a:t>
              </a:r>
              <a:endParaRPr sz="800" b="0" i="0" u="none" strike="noStrike" cap="none">
                <a:solidFill>
                  <a:srgbClr val="3F3F3F"/>
                </a:solidFill>
                <a:latin typeface="Roboto Light"/>
                <a:ea typeface="Roboto Light"/>
                <a:cs typeface="Roboto Light"/>
                <a:sym typeface="Roboto Light"/>
              </a:endParaRPr>
            </a:p>
          </p:txBody>
        </p:sp>
        <p:sp>
          <p:nvSpPr>
            <p:cNvPr id="1090" name="Google Shape;1090;p9"/>
            <p:cNvSpPr/>
            <p:nvPr/>
          </p:nvSpPr>
          <p:spPr>
            <a:xfrm>
              <a:off x="2833627" y="5966570"/>
              <a:ext cx="985310" cy="298238"/>
            </a:xfrm>
            <a:prstGeom prst="roundRect">
              <a:avLst>
                <a:gd name="adj" fmla="val 50000"/>
              </a:avLst>
            </a:prstGeom>
            <a:gradFill>
              <a:gsLst>
                <a:gs pos="0">
                  <a:srgbClr val="D8D8D8"/>
                </a:gs>
                <a:gs pos="100000">
                  <a:srgbClr val="BFBFBF"/>
                </a:gs>
              </a:gsLst>
              <a:path path="circle">
                <a:fillToRect l="50000" t="50000" r="50000" b="50000"/>
              </a:path>
              <a:tileRect/>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rgbClr val="3F3F3F"/>
                  </a:solidFill>
                  <a:latin typeface="Roboto"/>
                  <a:ea typeface="Roboto"/>
                  <a:cs typeface="Roboto"/>
                  <a:sym typeface="Roboto"/>
                </a:rPr>
                <a:t>LEGEND</a:t>
              </a:r>
              <a:endParaRPr sz="1050" b="1" i="0" u="none" strike="noStrike" cap="none">
                <a:solidFill>
                  <a:srgbClr val="3F3F3F"/>
                </a:solidFill>
                <a:latin typeface="Roboto"/>
                <a:ea typeface="Roboto"/>
                <a:cs typeface="Roboto"/>
                <a:sym typeface="Roboto"/>
              </a:endParaRPr>
            </a:p>
          </p:txBody>
        </p:sp>
      </p:grpSp>
      <p:sp>
        <p:nvSpPr>
          <p:cNvPr id="1091" name="Google Shape;1091;p9"/>
          <p:cNvSpPr/>
          <p:nvPr/>
        </p:nvSpPr>
        <p:spPr>
          <a:xfrm>
            <a:off x="8500425" y="3080924"/>
            <a:ext cx="2910526" cy="503590"/>
          </a:xfrm>
          <a:prstGeom prst="rect">
            <a:avLst/>
          </a:prstGeom>
          <a:noFill/>
          <a:ln>
            <a:noFill/>
          </a:ln>
        </p:spPr>
        <p:txBody>
          <a:bodyPr spcFirstLastPara="1" wrap="square" lIns="72000" tIns="36000" rIns="72000" bIns="360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2D75B6"/>
                </a:solidFill>
                <a:latin typeface="Roboto"/>
                <a:ea typeface="Roboto"/>
                <a:cs typeface="Roboto"/>
                <a:sym typeface="Roboto"/>
              </a:rPr>
              <a:t>L</a:t>
            </a:r>
            <a:r>
              <a:rPr lang="en-US" sz="1400" b="0" i="0" u="none" strike="noStrike" cap="none">
                <a:solidFill>
                  <a:srgbClr val="2D75B6"/>
                </a:solidFill>
                <a:latin typeface="Roboto"/>
                <a:ea typeface="Roboto"/>
                <a:cs typeface="Roboto"/>
                <a:sym typeface="Roboto"/>
              </a:rPr>
              <a:t>aser </a:t>
            </a:r>
            <a:r>
              <a:rPr lang="en-US" sz="1400" b="1" i="0" u="none" strike="noStrike" cap="none">
                <a:solidFill>
                  <a:srgbClr val="2D75B6"/>
                </a:solidFill>
                <a:latin typeface="Roboto"/>
                <a:ea typeface="Roboto"/>
                <a:cs typeface="Roboto"/>
                <a:sym typeface="Roboto"/>
              </a:rPr>
              <a:t>I</a:t>
            </a:r>
            <a:r>
              <a:rPr lang="en-US" sz="1400" b="0" i="0" u="none" strike="noStrike" cap="none">
                <a:solidFill>
                  <a:srgbClr val="2D75B6"/>
                </a:solidFill>
                <a:latin typeface="Roboto"/>
                <a:ea typeface="Roboto"/>
                <a:cs typeface="Roboto"/>
                <a:sym typeface="Roboto"/>
              </a:rPr>
              <a:t>nterferometer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2D75B6"/>
                </a:solidFill>
                <a:latin typeface="Roboto"/>
                <a:ea typeface="Roboto"/>
                <a:cs typeface="Roboto"/>
                <a:sym typeface="Roboto"/>
              </a:rPr>
              <a:t>G</a:t>
            </a:r>
            <a:r>
              <a:rPr lang="en-US" sz="1400" b="0" i="0" u="none" strike="noStrike" cap="none">
                <a:solidFill>
                  <a:srgbClr val="2D75B6"/>
                </a:solidFill>
                <a:latin typeface="Roboto"/>
                <a:ea typeface="Roboto"/>
                <a:cs typeface="Roboto"/>
                <a:sym typeface="Roboto"/>
              </a:rPr>
              <a:t>ravitational Wave </a:t>
            </a:r>
            <a:r>
              <a:rPr lang="en-US" sz="1400" b="1" i="0" u="none" strike="noStrike" cap="none">
                <a:solidFill>
                  <a:srgbClr val="2D75B6"/>
                </a:solidFill>
                <a:latin typeface="Roboto"/>
                <a:ea typeface="Roboto"/>
                <a:cs typeface="Roboto"/>
                <a:sym typeface="Roboto"/>
              </a:rPr>
              <a:t>O</a:t>
            </a:r>
            <a:r>
              <a:rPr lang="en-US" sz="1400" b="0" i="0" u="none" strike="noStrike" cap="none">
                <a:solidFill>
                  <a:srgbClr val="2D75B6"/>
                </a:solidFill>
                <a:latin typeface="Roboto"/>
                <a:ea typeface="Roboto"/>
                <a:cs typeface="Roboto"/>
                <a:sym typeface="Roboto"/>
              </a:rPr>
              <a:t>bservatory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1"/>
          <p:cNvSpPr txBox="1"/>
          <p:nvPr/>
        </p:nvSpPr>
        <p:spPr>
          <a:xfrm>
            <a:off x="6219178" y="2994843"/>
            <a:ext cx="187102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19D96"/>
                </a:solidFill>
                <a:latin typeface="Roboto"/>
                <a:ea typeface="Roboto"/>
                <a:cs typeface="Roboto"/>
                <a:sym typeface="Roboto"/>
              </a:rPr>
              <a:t>     Pull simulated image</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19D96"/>
                </a:solidFill>
                <a:latin typeface="Roboto"/>
                <a:ea typeface="Roboto"/>
                <a:cs typeface="Roboto"/>
                <a:sym typeface="Roboto"/>
              </a:rPr>
              <a:t>from CyVerse Data Store</a:t>
            </a:r>
            <a:endParaRPr sz="1400" b="0" i="0" u="none" strike="noStrike" cap="none">
              <a:solidFill>
                <a:srgbClr val="000000"/>
              </a:solidFill>
              <a:latin typeface="Roboto"/>
              <a:ea typeface="Roboto"/>
              <a:cs typeface="Roboto"/>
              <a:sym typeface="Roboto"/>
            </a:endParaRPr>
          </a:p>
        </p:txBody>
      </p:sp>
      <p:sp>
        <p:nvSpPr>
          <p:cNvPr id="1169" name="Google Shape;1169;p11"/>
          <p:cNvSpPr txBox="1"/>
          <p:nvPr/>
        </p:nvSpPr>
        <p:spPr>
          <a:xfrm>
            <a:off x="9586811" y="3534993"/>
            <a:ext cx="13837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19D96"/>
                </a:solidFill>
                <a:latin typeface="Roboto"/>
                <a:ea typeface="Roboto"/>
                <a:cs typeface="Roboto"/>
                <a:sym typeface="Roboto"/>
              </a:rPr>
              <a:t>     Push synthetic</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19D96"/>
                </a:solidFill>
                <a:latin typeface="Roboto"/>
                <a:ea typeface="Roboto"/>
                <a:cs typeface="Roboto"/>
                <a:sym typeface="Roboto"/>
              </a:rPr>
              <a:t>observation data</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19D96"/>
                </a:solidFill>
                <a:latin typeface="Roboto"/>
                <a:ea typeface="Roboto"/>
                <a:cs typeface="Roboto"/>
                <a:sym typeface="Roboto"/>
              </a:rPr>
              <a:t>back to CyVerse</a:t>
            </a:r>
            <a:endParaRPr sz="1200" b="0" i="0" u="none" strike="noStrike" cap="none">
              <a:solidFill>
                <a:srgbClr val="119D96"/>
              </a:solidFill>
              <a:latin typeface="Roboto"/>
              <a:ea typeface="Roboto"/>
              <a:cs typeface="Roboto"/>
              <a:sym typeface="Roboto"/>
            </a:endParaRPr>
          </a:p>
        </p:txBody>
      </p:sp>
      <p:pic>
        <p:nvPicPr>
          <p:cNvPr id="1170" name="Google Shape;1170;p11" descr="Logo&#10;&#10;Description automatically generated"/>
          <p:cNvPicPr preferRelativeResize="0"/>
          <p:nvPr/>
        </p:nvPicPr>
        <p:blipFill rotWithShape="1">
          <a:blip r:embed="rId3">
            <a:alphaModFix/>
          </a:blip>
          <a:srcRect/>
          <a:stretch/>
        </p:blipFill>
        <p:spPr>
          <a:xfrm>
            <a:off x="6297056" y="4361310"/>
            <a:ext cx="1973248" cy="1252856"/>
          </a:xfrm>
          <a:prstGeom prst="rect">
            <a:avLst/>
          </a:prstGeom>
          <a:noFill/>
          <a:ln>
            <a:noFill/>
          </a:ln>
        </p:spPr>
      </p:pic>
      <p:sp>
        <p:nvSpPr>
          <p:cNvPr id="1171" name="Google Shape;1171;p11"/>
          <p:cNvSpPr txBox="1"/>
          <p:nvPr/>
        </p:nvSpPr>
        <p:spPr>
          <a:xfrm>
            <a:off x="7506652" y="4249968"/>
            <a:ext cx="2098651" cy="8925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19D96"/>
                </a:solidFill>
                <a:latin typeface="Roboto"/>
                <a:ea typeface="Roboto"/>
                <a:cs typeface="Roboto"/>
                <a:sym typeface="Roboto"/>
              </a:rPr>
              <a:t>Model interstellar scattering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400" b="0" i="0" u="none" strike="noStrike" cap="none">
              <a:solidFill>
                <a:srgbClr val="000000"/>
              </a:solidFill>
              <a:latin typeface="Roboto"/>
              <a:ea typeface="Roboto"/>
              <a:cs typeface="Roboto"/>
              <a:sym typeface="Roboto"/>
            </a:endParaRPr>
          </a:p>
        </p:txBody>
      </p:sp>
      <p:sp>
        <p:nvSpPr>
          <p:cNvPr id="1172" name="Google Shape;1172;p11"/>
          <p:cNvSpPr txBox="1">
            <a:spLocks noGrp="1"/>
          </p:cNvSpPr>
          <p:nvPr>
            <p:ph type="sldNum" idx="12"/>
          </p:nvPr>
        </p:nvSpPr>
        <p:spPr>
          <a:xfrm>
            <a:off x="11410950" y="6356350"/>
            <a:ext cx="40816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173" name="Google Shape;1173;p11"/>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https://pegasus.isi.edu</a:t>
            </a:r>
            <a:endParaRPr/>
          </a:p>
        </p:txBody>
      </p:sp>
      <p:sp>
        <p:nvSpPr>
          <p:cNvPr id="1174" name="Google Shape;1174;p11"/>
          <p:cNvSpPr txBox="1"/>
          <p:nvPr/>
        </p:nvSpPr>
        <p:spPr>
          <a:xfrm>
            <a:off x="454125" y="386783"/>
            <a:ext cx="5521162" cy="953985"/>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2D75B6"/>
              </a:buClr>
              <a:buSzPts val="3400"/>
              <a:buFont typeface="Roboto"/>
              <a:buNone/>
            </a:pPr>
            <a:r>
              <a:rPr lang="en-US" sz="3400" b="1" i="0" u="none" strike="noStrike" cap="none">
                <a:solidFill>
                  <a:srgbClr val="2D75B6"/>
                </a:solidFill>
                <a:latin typeface="Roboto"/>
                <a:ea typeface="Roboto"/>
                <a:cs typeface="Roboto"/>
                <a:sym typeface="Roboto"/>
              </a:rPr>
              <a:t>Event Horizon Telescope</a:t>
            </a:r>
            <a:br>
              <a:rPr lang="en-US" sz="3400" b="1" i="0" u="none" strike="noStrike" cap="none">
                <a:solidFill>
                  <a:srgbClr val="2D75B6"/>
                </a:solidFill>
                <a:latin typeface="Roboto"/>
                <a:ea typeface="Roboto"/>
                <a:cs typeface="Roboto"/>
                <a:sym typeface="Roboto"/>
              </a:rPr>
            </a:br>
            <a:r>
              <a:rPr lang="en-US" sz="2400" b="0" i="0" u="none" strike="noStrike" cap="none">
                <a:solidFill>
                  <a:srgbClr val="2D75B6"/>
                </a:solidFill>
                <a:latin typeface="Roboto"/>
                <a:ea typeface="Roboto"/>
                <a:cs typeface="Roboto"/>
                <a:sym typeface="Roboto"/>
              </a:rPr>
              <a:t>Bringing Black Holes into Focus</a:t>
            </a:r>
            <a:endParaRPr sz="1400" b="0" i="0" u="none" strike="noStrike" cap="none">
              <a:solidFill>
                <a:srgbClr val="000000"/>
              </a:solidFill>
              <a:latin typeface="Roboto"/>
              <a:ea typeface="Roboto"/>
              <a:cs typeface="Roboto"/>
              <a:sym typeface="Roboto"/>
            </a:endParaRPr>
          </a:p>
        </p:txBody>
      </p:sp>
      <p:cxnSp>
        <p:nvCxnSpPr>
          <p:cNvPr id="1175" name="Google Shape;1175;p11"/>
          <p:cNvCxnSpPr/>
          <p:nvPr/>
        </p:nvCxnSpPr>
        <p:spPr>
          <a:xfrm>
            <a:off x="6104919" y="437903"/>
            <a:ext cx="0" cy="1073929"/>
          </a:xfrm>
          <a:prstGeom prst="straightConnector1">
            <a:avLst/>
          </a:prstGeom>
          <a:noFill/>
          <a:ln w="12700" cap="flat" cmpd="sng">
            <a:solidFill>
              <a:srgbClr val="4AB9C4"/>
            </a:solidFill>
            <a:prstDash val="solid"/>
            <a:miter lim="800000"/>
            <a:headEnd type="none" w="sm" len="sm"/>
            <a:tailEnd type="none" w="sm" len="sm"/>
          </a:ln>
        </p:spPr>
      </p:cxnSp>
      <p:pic>
        <p:nvPicPr>
          <p:cNvPr id="1176" name="Google Shape;1176;p11"/>
          <p:cNvPicPr preferRelativeResize="0"/>
          <p:nvPr/>
        </p:nvPicPr>
        <p:blipFill rotWithShape="1">
          <a:blip r:embed="rId4">
            <a:alphaModFix/>
          </a:blip>
          <a:srcRect/>
          <a:stretch/>
        </p:blipFill>
        <p:spPr>
          <a:xfrm>
            <a:off x="763205" y="4211633"/>
            <a:ext cx="4966379" cy="1191259"/>
          </a:xfrm>
          <a:prstGeom prst="rect">
            <a:avLst/>
          </a:prstGeom>
          <a:noFill/>
          <a:ln>
            <a:noFill/>
          </a:ln>
        </p:spPr>
      </p:pic>
      <p:pic>
        <p:nvPicPr>
          <p:cNvPr id="1177" name="Google Shape;1177;p11"/>
          <p:cNvPicPr preferRelativeResize="0"/>
          <p:nvPr/>
        </p:nvPicPr>
        <p:blipFill rotWithShape="1">
          <a:blip r:embed="rId5">
            <a:alphaModFix/>
          </a:blip>
          <a:srcRect/>
          <a:stretch/>
        </p:blipFill>
        <p:spPr>
          <a:xfrm>
            <a:off x="475104" y="438029"/>
            <a:ext cx="419584" cy="419584"/>
          </a:xfrm>
          <a:prstGeom prst="rect">
            <a:avLst/>
          </a:prstGeom>
          <a:noFill/>
          <a:ln>
            <a:noFill/>
          </a:ln>
        </p:spPr>
      </p:pic>
      <p:pic>
        <p:nvPicPr>
          <p:cNvPr id="1178" name="Google Shape;1178;p11" descr="A picture containing keyboard&#10;&#10;Description automatically generated"/>
          <p:cNvPicPr preferRelativeResize="0"/>
          <p:nvPr/>
        </p:nvPicPr>
        <p:blipFill rotWithShape="1">
          <a:blip r:embed="rId6">
            <a:alphaModFix/>
          </a:blip>
          <a:srcRect/>
          <a:stretch/>
        </p:blipFill>
        <p:spPr>
          <a:xfrm>
            <a:off x="3273432" y="1674572"/>
            <a:ext cx="2456452" cy="2456452"/>
          </a:xfrm>
          <a:prstGeom prst="rect">
            <a:avLst/>
          </a:prstGeom>
          <a:noFill/>
          <a:ln>
            <a:noFill/>
          </a:ln>
        </p:spPr>
      </p:pic>
      <p:pic>
        <p:nvPicPr>
          <p:cNvPr id="1179" name="Google Shape;1179;p11" descr="A picture containing text, different&#10;&#10;Description automatically generated"/>
          <p:cNvPicPr preferRelativeResize="0"/>
          <p:nvPr/>
        </p:nvPicPr>
        <p:blipFill rotWithShape="1">
          <a:blip r:embed="rId7">
            <a:alphaModFix/>
          </a:blip>
          <a:srcRect r="-117"/>
          <a:stretch/>
        </p:blipFill>
        <p:spPr>
          <a:xfrm>
            <a:off x="763505" y="1674572"/>
            <a:ext cx="2456452" cy="2456452"/>
          </a:xfrm>
          <a:prstGeom prst="rect">
            <a:avLst/>
          </a:prstGeom>
          <a:noFill/>
          <a:ln>
            <a:noFill/>
          </a:ln>
        </p:spPr>
      </p:pic>
      <p:sp>
        <p:nvSpPr>
          <p:cNvPr id="1180" name="Google Shape;1180;p11"/>
          <p:cNvSpPr/>
          <p:nvPr/>
        </p:nvSpPr>
        <p:spPr>
          <a:xfrm>
            <a:off x="690953" y="1369025"/>
            <a:ext cx="2601555" cy="288147"/>
          </a:xfrm>
          <a:prstGeom prst="rect">
            <a:avLst/>
          </a:prstGeom>
          <a:noFill/>
          <a:ln>
            <a:noFill/>
          </a:ln>
        </p:spPr>
        <p:txBody>
          <a:bodyPr spcFirstLastPara="1" wrap="square" lIns="72000" tIns="36000" rIns="72000" bIns="36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Roboto"/>
                <a:ea typeface="Roboto"/>
                <a:cs typeface="Roboto"/>
                <a:sym typeface="Roboto"/>
              </a:rPr>
              <a:t>8 telescopes: 5 PB of data</a:t>
            </a:r>
            <a:endParaRPr sz="1400" b="0" i="0" u="none" strike="noStrike" cap="none">
              <a:solidFill>
                <a:srgbClr val="000000"/>
              </a:solidFill>
              <a:latin typeface="Roboto"/>
              <a:ea typeface="Roboto"/>
              <a:cs typeface="Roboto"/>
              <a:sym typeface="Roboto"/>
            </a:endParaRPr>
          </a:p>
        </p:txBody>
      </p:sp>
      <p:sp>
        <p:nvSpPr>
          <p:cNvPr id="1181" name="Google Shape;1181;p11"/>
          <p:cNvSpPr/>
          <p:nvPr/>
        </p:nvSpPr>
        <p:spPr>
          <a:xfrm>
            <a:off x="3237156" y="1369025"/>
            <a:ext cx="2529004" cy="288147"/>
          </a:xfrm>
          <a:prstGeom prst="rect">
            <a:avLst/>
          </a:prstGeom>
          <a:noFill/>
          <a:ln>
            <a:noFill/>
          </a:ln>
        </p:spPr>
        <p:txBody>
          <a:bodyPr spcFirstLastPara="1" wrap="square" lIns="72000" tIns="36000" rIns="72000" bIns="36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Roboto"/>
                <a:ea typeface="Roboto"/>
                <a:cs typeface="Roboto"/>
                <a:sym typeface="Roboto"/>
              </a:rPr>
              <a:t>60 simulations: 35 TB data</a:t>
            </a:r>
            <a:endParaRPr sz="1400" b="0" i="0" u="none" strike="noStrike" cap="none">
              <a:solidFill>
                <a:srgbClr val="000000"/>
              </a:solidFill>
              <a:latin typeface="Roboto"/>
              <a:ea typeface="Roboto"/>
              <a:cs typeface="Roboto"/>
              <a:sym typeface="Roboto"/>
            </a:endParaRPr>
          </a:p>
        </p:txBody>
      </p:sp>
      <p:sp>
        <p:nvSpPr>
          <p:cNvPr id="1182" name="Google Shape;1182;p11"/>
          <p:cNvSpPr/>
          <p:nvPr/>
        </p:nvSpPr>
        <p:spPr>
          <a:xfrm>
            <a:off x="893029" y="5424315"/>
            <a:ext cx="4696048" cy="288147"/>
          </a:xfrm>
          <a:prstGeom prst="rect">
            <a:avLst/>
          </a:prstGeom>
          <a:noFill/>
          <a:ln>
            <a:noFill/>
          </a:ln>
        </p:spPr>
        <p:txBody>
          <a:bodyPr spcFirstLastPara="1" wrap="square" lIns="72000" tIns="36000" rIns="72000" bIns="36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Roboto"/>
                <a:ea typeface="Roboto"/>
                <a:cs typeface="Roboto"/>
                <a:sym typeface="Roboto"/>
              </a:rPr>
              <a:t>First images of black hole at the center of the M87 galaxy </a:t>
            </a:r>
            <a:endParaRPr sz="1400" b="0" i="0" u="none" strike="noStrike" cap="none">
              <a:solidFill>
                <a:srgbClr val="000000"/>
              </a:solidFill>
              <a:latin typeface="Roboto"/>
              <a:ea typeface="Roboto"/>
              <a:cs typeface="Roboto"/>
              <a:sym typeface="Roboto"/>
            </a:endParaRPr>
          </a:p>
        </p:txBody>
      </p:sp>
      <p:pic>
        <p:nvPicPr>
          <p:cNvPr id="1183" name="Google Shape;1183;p11"/>
          <p:cNvPicPr preferRelativeResize="0"/>
          <p:nvPr/>
        </p:nvPicPr>
        <p:blipFill rotWithShape="1">
          <a:blip r:embed="rId8">
            <a:alphaModFix/>
          </a:blip>
          <a:srcRect/>
          <a:stretch/>
        </p:blipFill>
        <p:spPr>
          <a:xfrm>
            <a:off x="9128238" y="2790097"/>
            <a:ext cx="2098563" cy="455433"/>
          </a:xfrm>
          <a:prstGeom prst="rect">
            <a:avLst/>
          </a:prstGeom>
          <a:noFill/>
          <a:ln>
            <a:noFill/>
          </a:ln>
        </p:spPr>
      </p:pic>
      <p:grpSp>
        <p:nvGrpSpPr>
          <p:cNvPr id="1184" name="Google Shape;1184;p11"/>
          <p:cNvGrpSpPr/>
          <p:nvPr/>
        </p:nvGrpSpPr>
        <p:grpSpPr>
          <a:xfrm>
            <a:off x="7024462" y="5542945"/>
            <a:ext cx="407710" cy="665106"/>
            <a:chOff x="1713862" y="135060"/>
            <a:chExt cx="1422738" cy="2320945"/>
          </a:xfrm>
        </p:grpSpPr>
        <p:sp>
          <p:nvSpPr>
            <p:cNvPr id="1185" name="Google Shape;1185;p11"/>
            <p:cNvSpPr/>
            <p:nvPr/>
          </p:nvSpPr>
          <p:spPr>
            <a:xfrm>
              <a:off x="1713862" y="135060"/>
              <a:ext cx="1273105" cy="2320945"/>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186" name="Google Shape;1186;p11"/>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187" name="Google Shape;1187;p11"/>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188" name="Google Shape;1188;p11"/>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189" name="Google Shape;1189;p11"/>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190" name="Google Shape;1190;p11"/>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1191" name="Google Shape;1191;p11"/>
          <p:cNvGrpSpPr/>
          <p:nvPr/>
        </p:nvGrpSpPr>
        <p:grpSpPr>
          <a:xfrm>
            <a:off x="8154934" y="3101190"/>
            <a:ext cx="610889" cy="647701"/>
            <a:chOff x="5967413" y="-3362325"/>
            <a:chExt cx="1133475" cy="1454150"/>
          </a:xfrm>
        </p:grpSpPr>
        <p:sp>
          <p:nvSpPr>
            <p:cNvPr id="1192" name="Google Shape;1192;p11"/>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193" name="Google Shape;1193;p11"/>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194" name="Google Shape;1194;p11"/>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195" name="Google Shape;1195;p11"/>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196" name="Google Shape;1196;p11"/>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197" name="Google Shape;1197;p11"/>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198" name="Google Shape;1198;p11"/>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199" name="Google Shape;1199;p11"/>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00" name="Google Shape;1200;p11"/>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01" name="Google Shape;1201;p11"/>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02" name="Google Shape;1202;p11"/>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03" name="Google Shape;1203;p11"/>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04" name="Google Shape;1204;p11"/>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05" name="Google Shape;1205;p11"/>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grpSp>
      <p:grpSp>
        <p:nvGrpSpPr>
          <p:cNvPr id="1206" name="Google Shape;1206;p11"/>
          <p:cNvGrpSpPr/>
          <p:nvPr/>
        </p:nvGrpSpPr>
        <p:grpSpPr>
          <a:xfrm>
            <a:off x="8526145" y="3232887"/>
            <a:ext cx="610889" cy="647701"/>
            <a:chOff x="5967413" y="-3362325"/>
            <a:chExt cx="1133475" cy="1454150"/>
          </a:xfrm>
        </p:grpSpPr>
        <p:sp>
          <p:nvSpPr>
            <p:cNvPr id="1207" name="Google Shape;1207;p11"/>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08" name="Google Shape;1208;p11"/>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09" name="Google Shape;1209;p11"/>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0" name="Google Shape;1210;p11"/>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1" name="Google Shape;1211;p11"/>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2" name="Google Shape;1212;p11"/>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3" name="Google Shape;1213;p11"/>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4" name="Google Shape;1214;p11"/>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5" name="Google Shape;1215;p11"/>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6" name="Google Shape;1216;p11"/>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7" name="Google Shape;1217;p11"/>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8" name="Google Shape;1218;p11"/>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19" name="Google Shape;1219;p11"/>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20" name="Google Shape;1220;p11"/>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grpSp>
      <p:grpSp>
        <p:nvGrpSpPr>
          <p:cNvPr id="1221" name="Google Shape;1221;p11"/>
          <p:cNvGrpSpPr/>
          <p:nvPr/>
        </p:nvGrpSpPr>
        <p:grpSpPr>
          <a:xfrm>
            <a:off x="8897356" y="3364584"/>
            <a:ext cx="610889" cy="647701"/>
            <a:chOff x="5967413" y="-3362325"/>
            <a:chExt cx="1133475" cy="1454150"/>
          </a:xfrm>
        </p:grpSpPr>
        <p:sp>
          <p:nvSpPr>
            <p:cNvPr id="1222" name="Google Shape;1222;p11"/>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23" name="Google Shape;1223;p11"/>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24" name="Google Shape;1224;p11"/>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25" name="Google Shape;1225;p11"/>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26" name="Google Shape;1226;p11"/>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27" name="Google Shape;1227;p11"/>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28" name="Google Shape;1228;p11"/>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29" name="Google Shape;1229;p11"/>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30" name="Google Shape;1230;p11"/>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31" name="Google Shape;1231;p11"/>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32" name="Google Shape;1232;p11"/>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33" name="Google Shape;1233;p11"/>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34" name="Google Shape;1234;p11"/>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sp>
          <p:nvSpPr>
            <p:cNvPr id="1235" name="Google Shape;1235;p11"/>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a:effectLst>
              <a:reflection stA="25000" endPos="10000"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a:ea typeface="Roboto"/>
                <a:cs typeface="Roboto"/>
                <a:sym typeface="Roboto"/>
              </a:endParaRPr>
            </a:p>
          </p:txBody>
        </p:sp>
      </p:grpSp>
      <p:grpSp>
        <p:nvGrpSpPr>
          <p:cNvPr id="1236" name="Google Shape;1236;p11"/>
          <p:cNvGrpSpPr/>
          <p:nvPr/>
        </p:nvGrpSpPr>
        <p:grpSpPr>
          <a:xfrm>
            <a:off x="7647386" y="5542945"/>
            <a:ext cx="407710" cy="665106"/>
            <a:chOff x="1713862" y="135060"/>
            <a:chExt cx="1422738" cy="2320945"/>
          </a:xfrm>
        </p:grpSpPr>
        <p:sp>
          <p:nvSpPr>
            <p:cNvPr id="1237" name="Google Shape;1237;p11"/>
            <p:cNvSpPr/>
            <p:nvPr/>
          </p:nvSpPr>
          <p:spPr>
            <a:xfrm>
              <a:off x="1713862" y="135060"/>
              <a:ext cx="1273105" cy="2320945"/>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38" name="Google Shape;1238;p11"/>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39" name="Google Shape;1239;p11"/>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40" name="Google Shape;1240;p11"/>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41" name="Google Shape;1241;p11"/>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42" name="Google Shape;1242;p11"/>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1243" name="Google Shape;1243;p11"/>
          <p:cNvGrpSpPr/>
          <p:nvPr/>
        </p:nvGrpSpPr>
        <p:grpSpPr>
          <a:xfrm>
            <a:off x="8270310" y="5542945"/>
            <a:ext cx="407710" cy="665106"/>
            <a:chOff x="1713862" y="135060"/>
            <a:chExt cx="1422738" cy="2320945"/>
          </a:xfrm>
        </p:grpSpPr>
        <p:sp>
          <p:nvSpPr>
            <p:cNvPr id="1244" name="Google Shape;1244;p11"/>
            <p:cNvSpPr/>
            <p:nvPr/>
          </p:nvSpPr>
          <p:spPr>
            <a:xfrm>
              <a:off x="1713862" y="135060"/>
              <a:ext cx="1273105" cy="2320945"/>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45" name="Google Shape;1245;p11"/>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46" name="Google Shape;1246;p11"/>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47" name="Google Shape;1247;p11"/>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48" name="Google Shape;1248;p11"/>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49" name="Google Shape;1249;p11"/>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1250" name="Google Shape;1250;p11"/>
          <p:cNvGrpSpPr/>
          <p:nvPr/>
        </p:nvGrpSpPr>
        <p:grpSpPr>
          <a:xfrm>
            <a:off x="8893234" y="5542945"/>
            <a:ext cx="407710" cy="665106"/>
            <a:chOff x="1713862" y="135060"/>
            <a:chExt cx="1422738" cy="2320945"/>
          </a:xfrm>
        </p:grpSpPr>
        <p:sp>
          <p:nvSpPr>
            <p:cNvPr id="1251" name="Google Shape;1251;p11"/>
            <p:cNvSpPr/>
            <p:nvPr/>
          </p:nvSpPr>
          <p:spPr>
            <a:xfrm>
              <a:off x="1713862" y="135060"/>
              <a:ext cx="1273105" cy="2320945"/>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52" name="Google Shape;1252;p11"/>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53" name="Google Shape;1253;p11"/>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54" name="Google Shape;1254;p11"/>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55" name="Google Shape;1255;p11"/>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56" name="Google Shape;1256;p11"/>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1257" name="Google Shape;1257;p11"/>
          <p:cNvGrpSpPr/>
          <p:nvPr/>
        </p:nvGrpSpPr>
        <p:grpSpPr>
          <a:xfrm>
            <a:off x="9516158" y="5542945"/>
            <a:ext cx="407710" cy="665106"/>
            <a:chOff x="1713862" y="135060"/>
            <a:chExt cx="1422738" cy="2320945"/>
          </a:xfrm>
        </p:grpSpPr>
        <p:sp>
          <p:nvSpPr>
            <p:cNvPr id="1258" name="Google Shape;1258;p11"/>
            <p:cNvSpPr/>
            <p:nvPr/>
          </p:nvSpPr>
          <p:spPr>
            <a:xfrm>
              <a:off x="1713862" y="135060"/>
              <a:ext cx="1273105" cy="2320945"/>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59" name="Google Shape;1259;p11"/>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60" name="Google Shape;1260;p11"/>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61" name="Google Shape;1261;p11"/>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62" name="Google Shape;1262;p11"/>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63" name="Google Shape;1263;p11"/>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1264" name="Google Shape;1264;p11"/>
          <p:cNvGrpSpPr/>
          <p:nvPr/>
        </p:nvGrpSpPr>
        <p:grpSpPr>
          <a:xfrm>
            <a:off x="10139082" y="5542945"/>
            <a:ext cx="407710" cy="665106"/>
            <a:chOff x="1713862" y="135060"/>
            <a:chExt cx="1422738" cy="2320945"/>
          </a:xfrm>
        </p:grpSpPr>
        <p:sp>
          <p:nvSpPr>
            <p:cNvPr id="1265" name="Google Shape;1265;p11"/>
            <p:cNvSpPr/>
            <p:nvPr/>
          </p:nvSpPr>
          <p:spPr>
            <a:xfrm>
              <a:off x="1713862" y="135060"/>
              <a:ext cx="1273105" cy="2320945"/>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66" name="Google Shape;1266;p11"/>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67" name="Google Shape;1267;p11"/>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68" name="Google Shape;1268;p11"/>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69" name="Google Shape;1269;p11"/>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70" name="Google Shape;1270;p11"/>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1271" name="Google Shape;1271;p11"/>
          <p:cNvGrpSpPr/>
          <p:nvPr/>
        </p:nvGrpSpPr>
        <p:grpSpPr>
          <a:xfrm>
            <a:off x="10762003" y="5542945"/>
            <a:ext cx="407710" cy="665106"/>
            <a:chOff x="1713862" y="135060"/>
            <a:chExt cx="1422738" cy="2320945"/>
          </a:xfrm>
        </p:grpSpPr>
        <p:sp>
          <p:nvSpPr>
            <p:cNvPr id="1272" name="Google Shape;1272;p11"/>
            <p:cNvSpPr/>
            <p:nvPr/>
          </p:nvSpPr>
          <p:spPr>
            <a:xfrm>
              <a:off x="1713862" y="135060"/>
              <a:ext cx="1273105" cy="2320945"/>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73" name="Google Shape;1273;p11"/>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74" name="Google Shape;1274;p11"/>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75" name="Google Shape;1275;p11"/>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76" name="Google Shape;1276;p11"/>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77" name="Google Shape;1277;p11"/>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1278" name="Google Shape;1278;p11"/>
          <p:cNvGrpSpPr/>
          <p:nvPr/>
        </p:nvGrpSpPr>
        <p:grpSpPr>
          <a:xfrm>
            <a:off x="6401538" y="5542945"/>
            <a:ext cx="407710" cy="665106"/>
            <a:chOff x="1713862" y="135060"/>
            <a:chExt cx="1422738" cy="2320945"/>
          </a:xfrm>
        </p:grpSpPr>
        <p:sp>
          <p:nvSpPr>
            <p:cNvPr id="1279" name="Google Shape;1279;p11"/>
            <p:cNvSpPr/>
            <p:nvPr/>
          </p:nvSpPr>
          <p:spPr>
            <a:xfrm>
              <a:off x="1713862" y="135060"/>
              <a:ext cx="1273105" cy="2320945"/>
            </a:xfrm>
            <a:prstGeom prst="cube">
              <a:avLst>
                <a:gd name="adj" fmla="val 9947"/>
              </a:avLst>
            </a:prstGeom>
            <a:gradFill>
              <a:gsLst>
                <a:gs pos="0">
                  <a:srgbClr val="595959"/>
                </a:gs>
                <a:gs pos="24000">
                  <a:srgbClr val="595959"/>
                </a:gs>
                <a:gs pos="100000">
                  <a:srgbClr val="262626"/>
                </a:gs>
              </a:gsLst>
              <a:lin ang="2700000" scaled="0"/>
            </a:gradFill>
            <a:ln>
              <a:noFill/>
            </a:ln>
            <a:effectLst>
              <a:outerShdw blurRad="50800" dist="25400" dir="2700000" algn="tl" rotWithShape="0">
                <a:srgbClr val="000000">
                  <a:alpha val="2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80" name="Google Shape;1280;p11"/>
            <p:cNvSpPr/>
            <p:nvPr/>
          </p:nvSpPr>
          <p:spPr>
            <a:xfrm rot="5400000">
              <a:off x="2939113" y="1375087"/>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81" name="Google Shape;1281;p11"/>
            <p:cNvSpPr/>
            <p:nvPr/>
          </p:nvSpPr>
          <p:spPr>
            <a:xfrm rot="5400000">
              <a:off x="2939113" y="1710706"/>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82" name="Google Shape;1282;p11"/>
            <p:cNvSpPr/>
            <p:nvPr/>
          </p:nvSpPr>
          <p:spPr>
            <a:xfrm rot="5400000">
              <a:off x="2939113" y="2058788"/>
              <a:ext cx="245363" cy="149611"/>
            </a:xfrm>
            <a:prstGeom prst="round2SameRect">
              <a:avLst>
                <a:gd name="adj1" fmla="val 44656"/>
                <a:gd name="adj2" fmla="val 0"/>
              </a:avLst>
            </a:prstGeom>
            <a:solidFill>
              <a:srgbClr val="A5A5A5"/>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83" name="Google Shape;1283;p11"/>
            <p:cNvSpPr/>
            <p:nvPr/>
          </p:nvSpPr>
          <p:spPr>
            <a:xfrm>
              <a:off x="2785503" y="703849"/>
              <a:ext cx="67089" cy="111310"/>
            </a:xfrm>
            <a:prstGeom prst="rect">
              <a:avLst/>
            </a:prstGeom>
            <a:solidFill>
              <a:srgbClr val="74CA21"/>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1284" name="Google Shape;1284;p11"/>
            <p:cNvSpPr/>
            <p:nvPr/>
          </p:nvSpPr>
          <p:spPr>
            <a:xfrm>
              <a:off x="2788264" y="872137"/>
              <a:ext cx="67089" cy="111310"/>
            </a:xfrm>
            <a:prstGeom prst="rect">
              <a:avLst/>
            </a:prstGeom>
            <a:solidFill>
              <a:srgbClr val="00B0F0"/>
            </a:solidFill>
            <a:ln>
              <a:noFill/>
            </a:ln>
            <a:effectLst>
              <a:outerShdw blurRad="40000" dist="23000" dir="5400000" rotWithShape="0">
                <a:srgbClr val="80808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sp>
        <p:nvSpPr>
          <p:cNvPr id="1285" name="Google Shape;1285;p11"/>
          <p:cNvSpPr/>
          <p:nvPr/>
        </p:nvSpPr>
        <p:spPr>
          <a:xfrm>
            <a:off x="1260891" y="5930757"/>
            <a:ext cx="4007883" cy="667364"/>
          </a:xfrm>
          <a:prstGeom prst="roundRect">
            <a:avLst>
              <a:gd name="adj" fmla="val 16667"/>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Roboto"/>
                <a:ea typeface="Roboto"/>
                <a:cs typeface="Roboto"/>
                <a:sym typeface="Roboto"/>
              </a:rPr>
              <a:t>Improve constraints on Einstein's theory</a:t>
            </a:r>
            <a:br>
              <a:rPr lang="en-US" sz="1600" b="1" i="0" u="none" strike="noStrike" cap="none">
                <a:solidFill>
                  <a:schemeClr val="lt1"/>
                </a:solidFill>
                <a:latin typeface="Roboto"/>
                <a:ea typeface="Roboto"/>
                <a:cs typeface="Roboto"/>
                <a:sym typeface="Roboto"/>
              </a:rPr>
            </a:br>
            <a:r>
              <a:rPr lang="en-US" sz="1600" b="1" i="0" u="none" strike="noStrike" cap="none">
                <a:solidFill>
                  <a:schemeClr val="lt1"/>
                </a:solidFill>
                <a:latin typeface="Roboto"/>
                <a:ea typeface="Roboto"/>
                <a:cs typeface="Roboto"/>
                <a:sym typeface="Roboto"/>
              </a:rPr>
              <a:t>of general relativity by 500x</a:t>
            </a:r>
            <a:endParaRPr sz="1600" b="1" i="0" u="none" strike="noStrike" cap="none">
              <a:solidFill>
                <a:schemeClr val="lt1"/>
              </a:solidFill>
              <a:latin typeface="Roboto"/>
              <a:ea typeface="Roboto"/>
              <a:cs typeface="Roboto"/>
              <a:sym typeface="Roboto"/>
            </a:endParaRPr>
          </a:p>
        </p:txBody>
      </p:sp>
      <p:sp>
        <p:nvSpPr>
          <p:cNvPr id="1286" name="Google Shape;1286;p11"/>
          <p:cNvSpPr/>
          <p:nvPr/>
        </p:nvSpPr>
        <p:spPr>
          <a:xfrm>
            <a:off x="6109812" y="1976465"/>
            <a:ext cx="5319129" cy="4403361"/>
          </a:xfrm>
          <a:prstGeom prst="rect">
            <a:avLst/>
          </a:prstGeom>
          <a:noFill/>
          <a:ln w="12700" cap="flat" cmpd="sng">
            <a:solidFill>
              <a:srgbClr val="119D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287" name="Google Shape;1287;p11"/>
          <p:cNvSpPr/>
          <p:nvPr/>
        </p:nvSpPr>
        <p:spPr>
          <a:xfrm>
            <a:off x="6104919" y="1674572"/>
            <a:ext cx="5321808" cy="301893"/>
          </a:xfrm>
          <a:prstGeom prst="round2SameRect">
            <a:avLst>
              <a:gd name="adj1" fmla="val 16667"/>
              <a:gd name="adj2" fmla="val 0"/>
            </a:avLst>
          </a:prstGeom>
          <a:solidFill>
            <a:srgbClr val="119D96"/>
          </a:solidFill>
          <a:ln>
            <a:noFill/>
          </a:ln>
        </p:spPr>
        <p:txBody>
          <a:bodyPr spcFirstLastPara="1" wrap="square" lIns="72000" tIns="36000" rIns="72000" bIns="3600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Roboto"/>
                <a:ea typeface="Roboto"/>
                <a:cs typeface="Roboto"/>
                <a:sym typeface="Roboto"/>
              </a:rPr>
              <a:t>Pegasus-SYMBA Pipeline</a:t>
            </a:r>
            <a:endParaRPr sz="1400" b="0" i="0" u="none" strike="noStrike" cap="none">
              <a:solidFill>
                <a:srgbClr val="000000"/>
              </a:solidFill>
              <a:latin typeface="Roboto"/>
              <a:ea typeface="Roboto"/>
              <a:cs typeface="Roboto"/>
              <a:sym typeface="Roboto"/>
            </a:endParaRPr>
          </a:p>
        </p:txBody>
      </p:sp>
      <p:sp>
        <p:nvSpPr>
          <p:cNvPr id="1288" name="Google Shape;1288;p11"/>
          <p:cNvSpPr/>
          <p:nvPr/>
        </p:nvSpPr>
        <p:spPr>
          <a:xfrm rot="-5400000" flipH="1">
            <a:off x="7043181" y="3434260"/>
            <a:ext cx="1028307" cy="1065743"/>
          </a:xfrm>
          <a:custGeom>
            <a:avLst/>
            <a:gdLst/>
            <a:ahLst/>
            <a:cxnLst/>
            <a:rect l="l" t="t" r="r" b="b"/>
            <a:pathLst>
              <a:path w="1508208" h="1508208" extrusionOk="0">
                <a:moveTo>
                  <a:pt x="0" y="1508208"/>
                </a:moveTo>
                <a:lnTo>
                  <a:pt x="0" y="0"/>
                </a:lnTo>
                <a:lnTo>
                  <a:pt x="1508208" y="0"/>
                </a:lnTo>
              </a:path>
            </a:pathLst>
          </a:custGeom>
          <a:noFill/>
          <a:ln w="22225" cap="flat" cmpd="sng">
            <a:solidFill>
              <a:srgbClr val="119D9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289" name="Google Shape;1289;p11"/>
          <p:cNvSpPr/>
          <p:nvPr/>
        </p:nvSpPr>
        <p:spPr>
          <a:xfrm flipH="1">
            <a:off x="9559276" y="3452972"/>
            <a:ext cx="1366202" cy="2000297"/>
          </a:xfrm>
          <a:custGeom>
            <a:avLst/>
            <a:gdLst/>
            <a:ahLst/>
            <a:cxnLst/>
            <a:rect l="l" t="t" r="r" b="b"/>
            <a:pathLst>
              <a:path w="1508208" h="1508208" extrusionOk="0">
                <a:moveTo>
                  <a:pt x="0" y="1508208"/>
                </a:moveTo>
                <a:lnTo>
                  <a:pt x="0" y="0"/>
                </a:lnTo>
                <a:lnTo>
                  <a:pt x="1508208" y="0"/>
                </a:lnTo>
              </a:path>
            </a:pathLst>
          </a:custGeom>
          <a:noFill/>
          <a:ln w="22225" cap="flat" cmpd="sng">
            <a:solidFill>
              <a:srgbClr val="119D96"/>
            </a:solidFill>
            <a:prstDash val="dash"/>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a:ea typeface="Roboto"/>
              <a:cs typeface="Roboto"/>
              <a:sym typeface="Roboto"/>
            </a:endParaRPr>
          </a:p>
        </p:txBody>
      </p:sp>
      <p:sp>
        <p:nvSpPr>
          <p:cNvPr id="1290" name="Google Shape;1290;p11"/>
          <p:cNvSpPr/>
          <p:nvPr/>
        </p:nvSpPr>
        <p:spPr>
          <a:xfrm>
            <a:off x="6280439" y="3029523"/>
            <a:ext cx="199850" cy="199850"/>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1</a:t>
            </a:r>
            <a:endParaRPr sz="1400" b="0" i="0" u="none" strike="noStrike" cap="none">
              <a:solidFill>
                <a:srgbClr val="000000"/>
              </a:solidFill>
              <a:latin typeface="Roboto"/>
              <a:ea typeface="Roboto"/>
              <a:cs typeface="Roboto"/>
              <a:sym typeface="Roboto"/>
            </a:endParaRPr>
          </a:p>
        </p:txBody>
      </p:sp>
      <p:sp>
        <p:nvSpPr>
          <p:cNvPr id="1291" name="Google Shape;1291;p11"/>
          <p:cNvSpPr/>
          <p:nvPr/>
        </p:nvSpPr>
        <p:spPr>
          <a:xfrm>
            <a:off x="7352836" y="4281432"/>
            <a:ext cx="199850" cy="199850"/>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2</a:t>
            </a:r>
            <a:endParaRPr sz="1400" b="0" i="0" u="none" strike="noStrike" cap="none">
              <a:solidFill>
                <a:srgbClr val="000000"/>
              </a:solidFill>
              <a:latin typeface="Roboto"/>
              <a:ea typeface="Roboto"/>
              <a:cs typeface="Roboto"/>
              <a:sym typeface="Roboto"/>
            </a:endParaRPr>
          </a:p>
        </p:txBody>
      </p:sp>
      <p:sp>
        <p:nvSpPr>
          <p:cNvPr id="1292" name="Google Shape;1292;p11"/>
          <p:cNvSpPr/>
          <p:nvPr/>
        </p:nvSpPr>
        <p:spPr>
          <a:xfrm>
            <a:off x="9636532" y="3572537"/>
            <a:ext cx="199850" cy="199850"/>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6</a:t>
            </a:r>
            <a:endParaRPr sz="1400" b="0" i="0" u="none" strike="noStrike" cap="none">
              <a:solidFill>
                <a:srgbClr val="000000"/>
              </a:solidFill>
              <a:latin typeface="Roboto"/>
              <a:ea typeface="Roboto"/>
              <a:cs typeface="Roboto"/>
              <a:sym typeface="Roboto"/>
            </a:endParaRPr>
          </a:p>
        </p:txBody>
      </p:sp>
      <p:sp>
        <p:nvSpPr>
          <p:cNvPr id="1293" name="Google Shape;1293;p11"/>
          <p:cNvSpPr txBox="1"/>
          <p:nvPr/>
        </p:nvSpPr>
        <p:spPr>
          <a:xfrm>
            <a:off x="7884290" y="4560020"/>
            <a:ext cx="2164375"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19D96"/>
                </a:solidFill>
                <a:latin typeface="Roboto"/>
                <a:ea typeface="Roboto"/>
                <a:cs typeface="Roboto"/>
                <a:sym typeface="Roboto"/>
              </a:rPr>
              <a:t>Synthetic interferometry data</a:t>
            </a:r>
            <a:endParaRPr sz="1400" b="0" i="0" u="none" strike="noStrike" cap="none">
              <a:solidFill>
                <a:srgbClr val="000000"/>
              </a:solidFill>
              <a:latin typeface="Roboto"/>
              <a:ea typeface="Roboto"/>
              <a:cs typeface="Roboto"/>
              <a:sym typeface="Roboto"/>
            </a:endParaRPr>
          </a:p>
        </p:txBody>
      </p:sp>
      <p:sp>
        <p:nvSpPr>
          <p:cNvPr id="1294" name="Google Shape;1294;p11"/>
          <p:cNvSpPr/>
          <p:nvPr/>
        </p:nvSpPr>
        <p:spPr>
          <a:xfrm>
            <a:off x="7715825" y="4591484"/>
            <a:ext cx="199850" cy="199850"/>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3</a:t>
            </a:r>
            <a:endParaRPr sz="1400" b="0" i="0" u="none" strike="noStrike" cap="none">
              <a:solidFill>
                <a:srgbClr val="000000"/>
              </a:solidFill>
              <a:latin typeface="Roboto"/>
              <a:ea typeface="Roboto"/>
              <a:cs typeface="Roboto"/>
              <a:sym typeface="Roboto"/>
            </a:endParaRPr>
          </a:p>
        </p:txBody>
      </p:sp>
      <p:sp>
        <p:nvSpPr>
          <p:cNvPr id="1295" name="Google Shape;1295;p11"/>
          <p:cNvSpPr txBox="1"/>
          <p:nvPr/>
        </p:nvSpPr>
        <p:spPr>
          <a:xfrm>
            <a:off x="8239954" y="4870072"/>
            <a:ext cx="236314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19D96"/>
                </a:solidFill>
                <a:latin typeface="Roboto"/>
                <a:ea typeface="Roboto"/>
                <a:cs typeface="Roboto"/>
                <a:sym typeface="Roboto"/>
              </a:rPr>
              <a:t>Model observation systematics</a:t>
            </a:r>
            <a:endParaRPr sz="1400" b="0" i="0" u="none" strike="noStrike" cap="none">
              <a:solidFill>
                <a:srgbClr val="000000"/>
              </a:solidFill>
              <a:latin typeface="Roboto"/>
              <a:ea typeface="Roboto"/>
              <a:cs typeface="Roboto"/>
              <a:sym typeface="Roboto"/>
            </a:endParaRPr>
          </a:p>
        </p:txBody>
      </p:sp>
      <p:sp>
        <p:nvSpPr>
          <p:cNvPr id="1296" name="Google Shape;1296;p11"/>
          <p:cNvSpPr/>
          <p:nvPr/>
        </p:nvSpPr>
        <p:spPr>
          <a:xfrm>
            <a:off x="8078814" y="4901536"/>
            <a:ext cx="199850" cy="199850"/>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4</a:t>
            </a:r>
            <a:endParaRPr sz="1400" b="0" i="0" u="none" strike="noStrike" cap="none">
              <a:solidFill>
                <a:srgbClr val="000000"/>
              </a:solidFill>
              <a:latin typeface="Roboto"/>
              <a:ea typeface="Roboto"/>
              <a:cs typeface="Roboto"/>
              <a:sym typeface="Roboto"/>
            </a:endParaRPr>
          </a:p>
        </p:txBody>
      </p:sp>
      <p:sp>
        <p:nvSpPr>
          <p:cNvPr id="1297" name="Google Shape;1297;p11"/>
          <p:cNvSpPr txBox="1"/>
          <p:nvPr/>
        </p:nvSpPr>
        <p:spPr>
          <a:xfrm>
            <a:off x="8595619" y="5180123"/>
            <a:ext cx="229742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19D96"/>
                </a:solidFill>
                <a:latin typeface="Roboto"/>
                <a:ea typeface="Roboto"/>
                <a:cs typeface="Roboto"/>
                <a:sym typeface="Roboto"/>
              </a:rPr>
              <a:t>Calibrate synthetic observation</a:t>
            </a:r>
            <a:endParaRPr sz="1400" b="0" i="0" u="none" strike="noStrike" cap="none">
              <a:solidFill>
                <a:srgbClr val="000000"/>
              </a:solidFill>
              <a:latin typeface="Roboto"/>
              <a:ea typeface="Roboto"/>
              <a:cs typeface="Roboto"/>
              <a:sym typeface="Roboto"/>
            </a:endParaRPr>
          </a:p>
        </p:txBody>
      </p:sp>
      <p:sp>
        <p:nvSpPr>
          <p:cNvPr id="1298" name="Google Shape;1298;p11"/>
          <p:cNvSpPr/>
          <p:nvPr/>
        </p:nvSpPr>
        <p:spPr>
          <a:xfrm>
            <a:off x="8441803" y="5211587"/>
            <a:ext cx="199850" cy="199850"/>
          </a:xfrm>
          <a:prstGeom prst="ellipse">
            <a:avLst/>
          </a:prstGeom>
          <a:solidFill>
            <a:srgbClr val="119D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Roboto"/>
                <a:ea typeface="Roboto"/>
                <a:cs typeface="Roboto"/>
                <a:sym typeface="Roboto"/>
              </a:rPr>
              <a:t>5</a:t>
            </a:r>
            <a:endParaRPr sz="1400" b="0" i="0" u="none" strike="noStrike" cap="none">
              <a:solidFill>
                <a:srgbClr val="000000"/>
              </a:solidFill>
              <a:latin typeface="Roboto"/>
              <a:ea typeface="Roboto"/>
              <a:cs typeface="Roboto"/>
              <a:sym typeface="Roboto"/>
            </a:endParaRPr>
          </a:p>
        </p:txBody>
      </p:sp>
      <p:sp>
        <p:nvSpPr>
          <p:cNvPr id="1299" name="Google Shape;1299;p11"/>
          <p:cNvSpPr/>
          <p:nvPr/>
        </p:nvSpPr>
        <p:spPr>
          <a:xfrm>
            <a:off x="6304774" y="438470"/>
            <a:ext cx="3397289" cy="266602"/>
          </a:xfrm>
          <a:prstGeom prst="rect">
            <a:avLst/>
          </a:prstGeom>
          <a:noFill/>
          <a:ln>
            <a:noFill/>
          </a:ln>
        </p:spPr>
        <p:txBody>
          <a:bodyPr spcFirstLastPara="1" wrap="square" lIns="72000" tIns="36000" rIns="72000" bIns="360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rgbClr val="119D96"/>
                </a:solidFill>
                <a:latin typeface="Roboto"/>
                <a:ea typeface="Roboto"/>
                <a:cs typeface="Roboto"/>
                <a:sym typeface="Roboto"/>
              </a:rPr>
              <a:t>480,000 jobs - 2,600,000 core hours</a:t>
            </a:r>
            <a:endParaRPr sz="1200" b="0" i="0" u="none" strike="noStrike" cap="none">
              <a:solidFill>
                <a:srgbClr val="000000"/>
              </a:solidFill>
              <a:latin typeface="Roboto"/>
              <a:ea typeface="Roboto"/>
              <a:cs typeface="Roboto"/>
              <a:sym typeface="Roboto"/>
            </a:endParaRPr>
          </a:p>
        </p:txBody>
      </p:sp>
      <p:cxnSp>
        <p:nvCxnSpPr>
          <p:cNvPr id="1300" name="Google Shape;1300;p11"/>
          <p:cNvCxnSpPr/>
          <p:nvPr/>
        </p:nvCxnSpPr>
        <p:spPr>
          <a:xfrm>
            <a:off x="6304774" y="773461"/>
            <a:ext cx="2756247" cy="0"/>
          </a:xfrm>
          <a:prstGeom prst="straightConnector1">
            <a:avLst/>
          </a:prstGeom>
          <a:noFill/>
          <a:ln w="9525" cap="flat" cmpd="sng">
            <a:solidFill>
              <a:srgbClr val="119D96"/>
            </a:solidFill>
            <a:prstDash val="dash"/>
            <a:miter lim="800000"/>
            <a:headEnd type="none" w="sm" len="sm"/>
            <a:tailEnd type="none" w="sm" len="sm"/>
          </a:ln>
        </p:spPr>
      </p:cxnSp>
      <p:cxnSp>
        <p:nvCxnSpPr>
          <p:cNvPr id="1301" name="Google Shape;1301;p11"/>
          <p:cNvCxnSpPr/>
          <p:nvPr/>
        </p:nvCxnSpPr>
        <p:spPr>
          <a:xfrm>
            <a:off x="6304774" y="1176841"/>
            <a:ext cx="2756247" cy="0"/>
          </a:xfrm>
          <a:prstGeom prst="straightConnector1">
            <a:avLst/>
          </a:prstGeom>
          <a:noFill/>
          <a:ln w="9525" cap="flat" cmpd="sng">
            <a:solidFill>
              <a:srgbClr val="119D96"/>
            </a:solidFill>
            <a:prstDash val="dash"/>
            <a:miter lim="800000"/>
            <a:headEnd type="none" w="sm" len="sm"/>
            <a:tailEnd type="none" w="sm" len="sm"/>
          </a:ln>
        </p:spPr>
      </p:cxnSp>
      <p:sp>
        <p:nvSpPr>
          <p:cNvPr id="1302" name="Google Shape;1302;p11"/>
          <p:cNvSpPr/>
          <p:nvPr/>
        </p:nvSpPr>
        <p:spPr>
          <a:xfrm>
            <a:off x="6304774" y="841850"/>
            <a:ext cx="4152839" cy="266602"/>
          </a:xfrm>
          <a:prstGeom prst="rect">
            <a:avLst/>
          </a:prstGeom>
          <a:noFill/>
          <a:ln>
            <a:noFill/>
          </a:ln>
        </p:spPr>
        <p:txBody>
          <a:bodyPr spcFirstLastPara="1" wrap="square" lIns="72000" tIns="36000" rIns="72000" bIns="360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rgbClr val="119D96"/>
                </a:solidFill>
                <a:latin typeface="Roboto"/>
                <a:ea typeface="Roboto"/>
                <a:cs typeface="Roboto"/>
                <a:sym typeface="Roboto"/>
              </a:rPr>
              <a:t>#15 in all OSG projects in last 6 months</a:t>
            </a:r>
            <a:endParaRPr sz="1200" b="0" i="0" u="none" strike="noStrike" cap="none">
              <a:solidFill>
                <a:srgbClr val="000000"/>
              </a:solidFill>
              <a:latin typeface="Roboto"/>
              <a:ea typeface="Roboto"/>
              <a:cs typeface="Roboto"/>
              <a:sym typeface="Roboto"/>
            </a:endParaRPr>
          </a:p>
        </p:txBody>
      </p:sp>
      <p:sp>
        <p:nvSpPr>
          <p:cNvPr id="1303" name="Google Shape;1303;p11"/>
          <p:cNvSpPr/>
          <p:nvPr/>
        </p:nvSpPr>
        <p:spPr>
          <a:xfrm>
            <a:off x="6304775" y="1245230"/>
            <a:ext cx="4620704" cy="266602"/>
          </a:xfrm>
          <a:prstGeom prst="rect">
            <a:avLst/>
          </a:prstGeom>
          <a:noFill/>
          <a:ln>
            <a:noFill/>
          </a:ln>
        </p:spPr>
        <p:txBody>
          <a:bodyPr spcFirstLastPara="1" wrap="square" lIns="72000" tIns="36000" rIns="72000" bIns="360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rgbClr val="119D96"/>
                </a:solidFill>
                <a:latin typeface="Roboto"/>
                <a:ea typeface="Roboto"/>
                <a:cs typeface="Roboto"/>
                <a:sym typeface="Roboto"/>
              </a:rPr>
              <a:t>#2 in all OSG astronomy projects in the last 6 months</a:t>
            </a:r>
            <a:endParaRPr sz="1200" b="0" i="0" u="none" strike="noStrike" cap="none">
              <a:solidFill>
                <a:srgbClr val="000000"/>
              </a:solidFill>
              <a:latin typeface="Roboto"/>
              <a:ea typeface="Roboto"/>
              <a:cs typeface="Roboto"/>
              <a:sym typeface="Roboto"/>
            </a:endParaRPr>
          </a:p>
        </p:txBody>
      </p:sp>
      <p:sp>
        <p:nvSpPr>
          <p:cNvPr id="1304" name="Google Shape;1304;p11"/>
          <p:cNvSpPr txBox="1"/>
          <p:nvPr/>
        </p:nvSpPr>
        <p:spPr>
          <a:xfrm>
            <a:off x="6169289" y="2048778"/>
            <a:ext cx="5183295"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Roboto"/>
                <a:ea typeface="Roboto"/>
                <a:cs typeface="Roboto"/>
                <a:sym typeface="Roboto"/>
              </a:rPr>
              <a:t>Physically accurate synthetic observation data from simulations are keys to develop calibration and imaging algorithms, as well as comparing the observation with theory and interpreting the results.</a:t>
            </a:r>
            <a:endParaRPr sz="1400" b="0" i="0" u="none" strike="noStrike" cap="none">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7207</TotalTime>
  <Words>4081</Words>
  <Application>Microsoft Macintosh PowerPoint</Application>
  <PresentationFormat>Widescreen</PresentationFormat>
  <Paragraphs>893</Paragraphs>
  <Slides>45</Slides>
  <Notes>45</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Arial Rounded MT Bold</vt:lpstr>
      <vt:lpstr>Calibri</vt:lpstr>
      <vt:lpstr>Calibri Light</vt:lpstr>
      <vt:lpstr>Courier New</vt:lpstr>
      <vt:lpstr>Montserrat</vt:lpstr>
      <vt:lpstr>Noto Sans Symbols</vt:lpstr>
      <vt:lpstr>Roboto</vt:lpstr>
      <vt:lpstr>Roboto Black</vt:lpstr>
      <vt:lpstr>Roboto Light</vt:lpstr>
      <vt:lpstr>Office Theme</vt:lpstr>
      <vt:lpstr>Pegasus 5.0 Workflows  </vt:lpstr>
      <vt:lpstr>What are Scientific Workflows</vt:lpstr>
      <vt:lpstr>Why Pegasus?</vt:lpstr>
      <vt:lpstr>PowerPoint Presentation</vt:lpstr>
      <vt:lpstr>PowerPoint Presentation</vt:lpstr>
      <vt:lpstr>XENONnT - Dark Matter Search</vt:lpstr>
      <vt:lpstr>Southern California Earthquake Center’s CyberShake</vt:lpstr>
      <vt:lpstr>Advanced LIGO</vt:lpstr>
      <vt:lpstr>PowerPoint Presentation</vt:lpstr>
      <vt:lpstr>PowerPoint Presentation</vt:lpstr>
      <vt:lpstr>PowerPoint Presentation</vt:lpstr>
      <vt:lpstr>Basic Concepts…</vt:lpstr>
      <vt:lpstr>Key Pegasus Concepts</vt:lpstr>
      <vt:lpstr>PowerPoint Presentation</vt:lpstr>
      <vt:lpstr>So, what information does Pegasus need?</vt:lpstr>
      <vt:lpstr>Pegasus also provides tools  to generate the Abstract Workflow</vt:lpstr>
      <vt:lpstr>Pegasus 5.0</vt:lpstr>
      <vt:lpstr>Pegasus Deployment</vt:lpstr>
      <vt:lpstr>PowerPoint Presentation</vt:lpstr>
      <vt:lpstr>PowerPoint Presentation</vt:lpstr>
      <vt:lpstr>command-line…</vt:lpstr>
      <vt:lpstr>And if a job fails?</vt:lpstr>
      <vt:lpstr>ACCESS…</vt:lpstr>
      <vt:lpstr>Pegasus is part of the ACCESS support strategy</vt:lpstr>
      <vt:lpstr>PowerPoint Presentation</vt:lpstr>
      <vt:lpstr>HTCondor Annex / Pilot Jobs</vt:lpstr>
      <vt:lpstr>Understanding Pegasus Features…</vt:lpstr>
      <vt:lpstr>Pegasus-transfer</vt:lpstr>
      <vt:lpstr>Data Staging Configurations</vt:lpstr>
      <vt:lpstr>High Performance Computing</vt:lpstr>
      <vt:lpstr>Cloud Computing</vt:lpstr>
      <vt:lpstr>Grid Computing</vt:lpstr>
      <vt:lpstr>Running fine-grained workflows on HPC systems…</vt:lpstr>
      <vt:lpstr>Pegasus Container Support</vt:lpstr>
      <vt:lpstr>Data Management for Containers</vt:lpstr>
      <vt:lpstr>PowerPoint Presentation</vt:lpstr>
      <vt:lpstr>Pegasus also handles large-scale workflows</vt:lpstr>
      <vt:lpstr>Data Reuse prune jobs if output data already exists</vt:lpstr>
      <vt:lpstr>And if a job fails?</vt:lpstr>
      <vt:lpstr>Metadata</vt:lpstr>
      <vt:lpstr>Challenges to Scientific Data Integrity</vt:lpstr>
      <vt:lpstr>Automatic Integrity  Checking in Pegasus</vt:lpstr>
      <vt:lpstr>REMOTE</vt:lpstr>
      <vt:lpstr>Credentials Management</vt:lpstr>
      <vt:lpstr>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info@rafaelsilva.com</dc:creator>
  <cp:lastModifiedBy>Karan Vahi</cp:lastModifiedBy>
  <cp:revision>795</cp:revision>
  <cp:lastPrinted>2015-10-26T14:18:58Z</cp:lastPrinted>
  <dcterms:created xsi:type="dcterms:W3CDTF">2015-10-23T05:38:57Z</dcterms:created>
  <dcterms:modified xsi:type="dcterms:W3CDTF">2022-09-13T20:24:35Z</dcterms:modified>
</cp:coreProperties>
</file>